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70"/>
  </p:notesMasterIdLst>
  <p:sldIdLst>
    <p:sldId id="256" r:id="rId2"/>
    <p:sldId id="434" r:id="rId3"/>
    <p:sldId id="386" r:id="rId4"/>
    <p:sldId id="380" r:id="rId5"/>
    <p:sldId id="264" r:id="rId6"/>
    <p:sldId id="286" r:id="rId7"/>
    <p:sldId id="415" r:id="rId8"/>
    <p:sldId id="385" r:id="rId9"/>
    <p:sldId id="388" r:id="rId10"/>
    <p:sldId id="416" r:id="rId11"/>
    <p:sldId id="389" r:id="rId12"/>
    <p:sldId id="387" r:id="rId13"/>
    <p:sldId id="417" r:id="rId14"/>
    <p:sldId id="376" r:id="rId15"/>
    <p:sldId id="381" r:id="rId16"/>
    <p:sldId id="396" r:id="rId17"/>
    <p:sldId id="394" r:id="rId18"/>
    <p:sldId id="377" r:id="rId19"/>
    <p:sldId id="382" r:id="rId20"/>
    <p:sldId id="397" r:id="rId21"/>
    <p:sldId id="407" r:id="rId22"/>
    <p:sldId id="408" r:id="rId23"/>
    <p:sldId id="378" r:id="rId24"/>
    <p:sldId id="383" r:id="rId25"/>
    <p:sldId id="398" r:id="rId26"/>
    <p:sldId id="399" r:id="rId27"/>
    <p:sldId id="379" r:id="rId28"/>
    <p:sldId id="384" r:id="rId29"/>
    <p:sldId id="409" r:id="rId30"/>
    <p:sldId id="400" r:id="rId31"/>
    <p:sldId id="410" r:id="rId32"/>
    <p:sldId id="411" r:id="rId33"/>
    <p:sldId id="412" r:id="rId34"/>
    <p:sldId id="413" r:id="rId35"/>
    <p:sldId id="401" r:id="rId36"/>
    <p:sldId id="414" r:id="rId37"/>
    <p:sldId id="419" r:id="rId38"/>
    <p:sldId id="420" r:id="rId39"/>
    <p:sldId id="402" r:id="rId40"/>
    <p:sldId id="418" r:id="rId41"/>
    <p:sldId id="403" r:id="rId42"/>
    <p:sldId id="423" r:id="rId43"/>
    <p:sldId id="424" r:id="rId44"/>
    <p:sldId id="421" r:id="rId45"/>
    <p:sldId id="422" r:id="rId46"/>
    <p:sldId id="436" r:id="rId47"/>
    <p:sldId id="435" r:id="rId48"/>
    <p:sldId id="437" r:id="rId49"/>
    <p:sldId id="438" r:id="rId50"/>
    <p:sldId id="439" r:id="rId51"/>
    <p:sldId id="440" r:id="rId52"/>
    <p:sldId id="441" r:id="rId53"/>
    <p:sldId id="442" r:id="rId54"/>
    <p:sldId id="404" r:id="rId55"/>
    <p:sldId id="425" r:id="rId56"/>
    <p:sldId id="426" r:id="rId57"/>
    <p:sldId id="427" r:id="rId58"/>
    <p:sldId id="405" r:id="rId59"/>
    <p:sldId id="428" r:id="rId60"/>
    <p:sldId id="429" r:id="rId61"/>
    <p:sldId id="430" r:id="rId62"/>
    <p:sldId id="431" r:id="rId63"/>
    <p:sldId id="406" r:id="rId64"/>
    <p:sldId id="432" r:id="rId65"/>
    <p:sldId id="433" r:id="rId66"/>
    <p:sldId id="330" r:id="rId67"/>
    <p:sldId id="375" r:id="rId68"/>
    <p:sldId id="263" r:id="rId69"/>
  </p:sldIdLst>
  <p:sldSz cx="12192000" cy="6858000"/>
  <p:notesSz cx="6858000" cy="9144000"/>
  <p:embeddedFontLst>
    <p:embeddedFont>
      <p:font typeface="Century Gothic" panose="020B0502020202020204" pitchFamily="34" charset="0"/>
      <p:regular r:id="rId71"/>
      <p:bold r:id="rId72"/>
      <p:italic r:id="rId73"/>
      <p:boldItalic r:id="rId74"/>
    </p:embeddedFont>
    <p:embeddedFont>
      <p:font typeface="Segoe UI Light" panose="020B0502040204020203" pitchFamily="34" charset="0"/>
      <p:regular r:id="rId75"/>
      <p:italic r:id="rId76"/>
    </p:embeddedFont>
    <p:embeddedFont>
      <p:font typeface="等线" panose="02010600030101010101" pitchFamily="2" charset="-122"/>
      <p:regular r:id="rId77"/>
      <p:bold r:id="rId78"/>
    </p:embeddedFont>
    <p:embeddedFont>
      <p:font typeface="楷体" panose="02010609060101010101" pitchFamily="49" charset="-122"/>
      <p:regular r:id="rId79"/>
    </p:embeddedFont>
    <p:embeddedFont>
      <p:font typeface="微软雅黑" panose="020B0503020204020204" pitchFamily="34" charset="-122"/>
      <p:regular r:id="rId80"/>
      <p:bold r:id="rId81"/>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D9DAD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7" autoAdjust="0"/>
    <p:restoredTop sz="94693"/>
  </p:normalViewPr>
  <p:slideViewPr>
    <p:cSldViewPr snapToGrid="0" snapToObjects="1">
      <p:cViewPr varScale="1">
        <p:scale>
          <a:sx n="89" d="100"/>
          <a:sy n="89" d="100"/>
        </p:scale>
        <p:origin x="82" y="136"/>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13</a:t>
            </a:fld>
            <a:endParaRPr lang="zh-CN" altLang="en-US"/>
          </a:p>
        </p:txBody>
      </p:sp>
    </p:spTree>
    <p:extLst>
      <p:ext uri="{BB962C8B-B14F-4D97-AF65-F5344CB8AC3E}">
        <p14:creationId xmlns:p14="http://schemas.microsoft.com/office/powerpoint/2010/main" val="221410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15</a:t>
            </a:fld>
            <a:endParaRPr lang="zh-CN" altLang="en-US"/>
          </a:p>
        </p:txBody>
      </p:sp>
    </p:spTree>
    <p:extLst>
      <p:ext uri="{BB962C8B-B14F-4D97-AF65-F5344CB8AC3E}">
        <p14:creationId xmlns:p14="http://schemas.microsoft.com/office/powerpoint/2010/main" val="143262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16</a:t>
            </a:fld>
            <a:endParaRPr lang="zh-CN" altLang="en-US"/>
          </a:p>
        </p:txBody>
      </p:sp>
    </p:spTree>
    <p:extLst>
      <p:ext uri="{BB962C8B-B14F-4D97-AF65-F5344CB8AC3E}">
        <p14:creationId xmlns:p14="http://schemas.microsoft.com/office/powerpoint/2010/main" val="1926095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17</a:t>
            </a:fld>
            <a:endParaRPr lang="zh-CN" altLang="en-US"/>
          </a:p>
        </p:txBody>
      </p:sp>
    </p:spTree>
    <p:extLst>
      <p:ext uri="{BB962C8B-B14F-4D97-AF65-F5344CB8AC3E}">
        <p14:creationId xmlns:p14="http://schemas.microsoft.com/office/powerpoint/2010/main" val="30131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19</a:t>
            </a:fld>
            <a:endParaRPr lang="zh-CN" altLang="en-US"/>
          </a:p>
        </p:txBody>
      </p:sp>
    </p:spTree>
    <p:extLst>
      <p:ext uri="{BB962C8B-B14F-4D97-AF65-F5344CB8AC3E}">
        <p14:creationId xmlns:p14="http://schemas.microsoft.com/office/powerpoint/2010/main" val="3682191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20</a:t>
            </a:fld>
            <a:endParaRPr lang="zh-CN" altLang="en-US"/>
          </a:p>
        </p:txBody>
      </p:sp>
    </p:spTree>
    <p:extLst>
      <p:ext uri="{BB962C8B-B14F-4D97-AF65-F5344CB8AC3E}">
        <p14:creationId xmlns:p14="http://schemas.microsoft.com/office/powerpoint/2010/main" val="41828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21</a:t>
            </a:fld>
            <a:endParaRPr lang="zh-CN" altLang="en-US"/>
          </a:p>
        </p:txBody>
      </p:sp>
    </p:spTree>
    <p:extLst>
      <p:ext uri="{BB962C8B-B14F-4D97-AF65-F5344CB8AC3E}">
        <p14:creationId xmlns:p14="http://schemas.microsoft.com/office/powerpoint/2010/main" val="396131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22</a:t>
            </a:fld>
            <a:endParaRPr lang="zh-CN" altLang="en-US"/>
          </a:p>
        </p:txBody>
      </p:sp>
    </p:spTree>
    <p:extLst>
      <p:ext uri="{BB962C8B-B14F-4D97-AF65-F5344CB8AC3E}">
        <p14:creationId xmlns:p14="http://schemas.microsoft.com/office/powerpoint/2010/main" val="4074057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24</a:t>
            </a:fld>
            <a:endParaRPr lang="zh-CN" altLang="en-US"/>
          </a:p>
        </p:txBody>
      </p:sp>
    </p:spTree>
    <p:extLst>
      <p:ext uri="{BB962C8B-B14F-4D97-AF65-F5344CB8AC3E}">
        <p14:creationId xmlns:p14="http://schemas.microsoft.com/office/powerpoint/2010/main" val="51146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25</a:t>
            </a:fld>
            <a:endParaRPr lang="zh-CN" altLang="en-US"/>
          </a:p>
        </p:txBody>
      </p:sp>
    </p:spTree>
    <p:extLst>
      <p:ext uri="{BB962C8B-B14F-4D97-AF65-F5344CB8AC3E}">
        <p14:creationId xmlns:p14="http://schemas.microsoft.com/office/powerpoint/2010/main" val="337720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a:t>
            </a:fld>
            <a:endParaRPr lang="zh-CN" altLang="en-US"/>
          </a:p>
        </p:txBody>
      </p:sp>
    </p:spTree>
    <p:extLst>
      <p:ext uri="{BB962C8B-B14F-4D97-AF65-F5344CB8AC3E}">
        <p14:creationId xmlns:p14="http://schemas.microsoft.com/office/powerpoint/2010/main" val="3453152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26</a:t>
            </a:fld>
            <a:endParaRPr lang="zh-CN" altLang="en-US"/>
          </a:p>
        </p:txBody>
      </p:sp>
    </p:spTree>
    <p:extLst>
      <p:ext uri="{BB962C8B-B14F-4D97-AF65-F5344CB8AC3E}">
        <p14:creationId xmlns:p14="http://schemas.microsoft.com/office/powerpoint/2010/main" val="1247115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28</a:t>
            </a:fld>
            <a:endParaRPr lang="zh-CN" altLang="en-US"/>
          </a:p>
        </p:txBody>
      </p:sp>
    </p:spTree>
    <p:extLst>
      <p:ext uri="{BB962C8B-B14F-4D97-AF65-F5344CB8AC3E}">
        <p14:creationId xmlns:p14="http://schemas.microsoft.com/office/powerpoint/2010/main" val="396082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29</a:t>
            </a:fld>
            <a:endParaRPr lang="zh-CN" altLang="en-US"/>
          </a:p>
        </p:txBody>
      </p:sp>
    </p:spTree>
    <p:extLst>
      <p:ext uri="{BB962C8B-B14F-4D97-AF65-F5344CB8AC3E}">
        <p14:creationId xmlns:p14="http://schemas.microsoft.com/office/powerpoint/2010/main" val="1999486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30</a:t>
            </a:fld>
            <a:endParaRPr lang="zh-CN" altLang="en-US"/>
          </a:p>
        </p:txBody>
      </p:sp>
    </p:spTree>
    <p:extLst>
      <p:ext uri="{BB962C8B-B14F-4D97-AF65-F5344CB8AC3E}">
        <p14:creationId xmlns:p14="http://schemas.microsoft.com/office/powerpoint/2010/main" val="400522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31</a:t>
            </a:fld>
            <a:endParaRPr lang="zh-CN" altLang="en-US"/>
          </a:p>
        </p:txBody>
      </p:sp>
    </p:spTree>
    <p:extLst>
      <p:ext uri="{BB962C8B-B14F-4D97-AF65-F5344CB8AC3E}">
        <p14:creationId xmlns:p14="http://schemas.microsoft.com/office/powerpoint/2010/main" val="1461892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32</a:t>
            </a:fld>
            <a:endParaRPr lang="zh-CN" altLang="en-US"/>
          </a:p>
        </p:txBody>
      </p:sp>
    </p:spTree>
    <p:extLst>
      <p:ext uri="{BB962C8B-B14F-4D97-AF65-F5344CB8AC3E}">
        <p14:creationId xmlns:p14="http://schemas.microsoft.com/office/powerpoint/2010/main" val="2989558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33</a:t>
            </a:fld>
            <a:endParaRPr lang="zh-CN" altLang="en-US"/>
          </a:p>
        </p:txBody>
      </p:sp>
    </p:spTree>
    <p:extLst>
      <p:ext uri="{BB962C8B-B14F-4D97-AF65-F5344CB8AC3E}">
        <p14:creationId xmlns:p14="http://schemas.microsoft.com/office/powerpoint/2010/main" val="231043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34</a:t>
            </a:fld>
            <a:endParaRPr lang="zh-CN" altLang="en-US"/>
          </a:p>
        </p:txBody>
      </p:sp>
    </p:spTree>
    <p:extLst>
      <p:ext uri="{BB962C8B-B14F-4D97-AF65-F5344CB8AC3E}">
        <p14:creationId xmlns:p14="http://schemas.microsoft.com/office/powerpoint/2010/main" val="2551048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35</a:t>
            </a:fld>
            <a:endParaRPr lang="zh-CN" altLang="en-US"/>
          </a:p>
        </p:txBody>
      </p:sp>
    </p:spTree>
    <p:extLst>
      <p:ext uri="{BB962C8B-B14F-4D97-AF65-F5344CB8AC3E}">
        <p14:creationId xmlns:p14="http://schemas.microsoft.com/office/powerpoint/2010/main" val="3732115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36</a:t>
            </a:fld>
            <a:endParaRPr lang="zh-CN" altLang="en-US"/>
          </a:p>
        </p:txBody>
      </p:sp>
    </p:spTree>
    <p:extLst>
      <p:ext uri="{BB962C8B-B14F-4D97-AF65-F5344CB8AC3E}">
        <p14:creationId xmlns:p14="http://schemas.microsoft.com/office/powerpoint/2010/main" val="98350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a:t>
            </a:fld>
            <a:endParaRPr lang="zh-CN" altLang="en-US"/>
          </a:p>
        </p:txBody>
      </p:sp>
    </p:spTree>
    <p:extLst>
      <p:ext uri="{BB962C8B-B14F-4D97-AF65-F5344CB8AC3E}">
        <p14:creationId xmlns:p14="http://schemas.microsoft.com/office/powerpoint/2010/main" val="427253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37</a:t>
            </a:fld>
            <a:endParaRPr lang="zh-CN" altLang="en-US"/>
          </a:p>
        </p:txBody>
      </p:sp>
    </p:spTree>
    <p:extLst>
      <p:ext uri="{BB962C8B-B14F-4D97-AF65-F5344CB8AC3E}">
        <p14:creationId xmlns:p14="http://schemas.microsoft.com/office/powerpoint/2010/main" val="364601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38</a:t>
            </a:fld>
            <a:endParaRPr lang="zh-CN" altLang="en-US"/>
          </a:p>
        </p:txBody>
      </p:sp>
    </p:spTree>
    <p:extLst>
      <p:ext uri="{BB962C8B-B14F-4D97-AF65-F5344CB8AC3E}">
        <p14:creationId xmlns:p14="http://schemas.microsoft.com/office/powerpoint/2010/main" val="683775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39</a:t>
            </a:fld>
            <a:endParaRPr lang="zh-CN" altLang="en-US"/>
          </a:p>
        </p:txBody>
      </p:sp>
    </p:spTree>
    <p:extLst>
      <p:ext uri="{BB962C8B-B14F-4D97-AF65-F5344CB8AC3E}">
        <p14:creationId xmlns:p14="http://schemas.microsoft.com/office/powerpoint/2010/main" val="3233692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40</a:t>
            </a:fld>
            <a:endParaRPr lang="zh-CN" altLang="en-US"/>
          </a:p>
        </p:txBody>
      </p:sp>
    </p:spTree>
    <p:extLst>
      <p:ext uri="{BB962C8B-B14F-4D97-AF65-F5344CB8AC3E}">
        <p14:creationId xmlns:p14="http://schemas.microsoft.com/office/powerpoint/2010/main" val="1374524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41</a:t>
            </a:fld>
            <a:endParaRPr lang="zh-CN" altLang="en-US"/>
          </a:p>
        </p:txBody>
      </p:sp>
    </p:spTree>
    <p:extLst>
      <p:ext uri="{BB962C8B-B14F-4D97-AF65-F5344CB8AC3E}">
        <p14:creationId xmlns:p14="http://schemas.microsoft.com/office/powerpoint/2010/main" val="1934067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42</a:t>
            </a:fld>
            <a:endParaRPr lang="zh-CN" altLang="en-US"/>
          </a:p>
        </p:txBody>
      </p:sp>
    </p:spTree>
    <p:extLst>
      <p:ext uri="{BB962C8B-B14F-4D97-AF65-F5344CB8AC3E}">
        <p14:creationId xmlns:p14="http://schemas.microsoft.com/office/powerpoint/2010/main" val="1669350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43</a:t>
            </a:fld>
            <a:endParaRPr lang="zh-CN" altLang="en-US"/>
          </a:p>
        </p:txBody>
      </p:sp>
    </p:spTree>
    <p:extLst>
      <p:ext uri="{BB962C8B-B14F-4D97-AF65-F5344CB8AC3E}">
        <p14:creationId xmlns:p14="http://schemas.microsoft.com/office/powerpoint/2010/main" val="3453444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44</a:t>
            </a:fld>
            <a:endParaRPr lang="zh-CN" altLang="en-US"/>
          </a:p>
        </p:txBody>
      </p:sp>
    </p:spTree>
    <p:extLst>
      <p:ext uri="{BB962C8B-B14F-4D97-AF65-F5344CB8AC3E}">
        <p14:creationId xmlns:p14="http://schemas.microsoft.com/office/powerpoint/2010/main" val="976402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45</a:t>
            </a:fld>
            <a:endParaRPr lang="zh-CN" altLang="en-US"/>
          </a:p>
        </p:txBody>
      </p:sp>
    </p:spTree>
    <p:extLst>
      <p:ext uri="{BB962C8B-B14F-4D97-AF65-F5344CB8AC3E}">
        <p14:creationId xmlns:p14="http://schemas.microsoft.com/office/powerpoint/2010/main" val="3979228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46</a:t>
            </a:fld>
            <a:endParaRPr lang="zh-CN" altLang="en-US"/>
          </a:p>
        </p:txBody>
      </p:sp>
    </p:spTree>
    <p:extLst>
      <p:ext uri="{BB962C8B-B14F-4D97-AF65-F5344CB8AC3E}">
        <p14:creationId xmlns:p14="http://schemas.microsoft.com/office/powerpoint/2010/main" val="392137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7</a:t>
            </a:fld>
            <a:endParaRPr lang="zh-CN" altLang="en-US"/>
          </a:p>
        </p:txBody>
      </p:sp>
    </p:spTree>
    <p:extLst>
      <p:ext uri="{BB962C8B-B14F-4D97-AF65-F5344CB8AC3E}">
        <p14:creationId xmlns:p14="http://schemas.microsoft.com/office/powerpoint/2010/main" val="670204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47</a:t>
            </a:fld>
            <a:endParaRPr lang="zh-CN" altLang="en-US"/>
          </a:p>
        </p:txBody>
      </p:sp>
    </p:spTree>
    <p:extLst>
      <p:ext uri="{BB962C8B-B14F-4D97-AF65-F5344CB8AC3E}">
        <p14:creationId xmlns:p14="http://schemas.microsoft.com/office/powerpoint/2010/main" val="322188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48</a:t>
            </a:fld>
            <a:endParaRPr lang="zh-CN" altLang="en-US"/>
          </a:p>
        </p:txBody>
      </p:sp>
    </p:spTree>
    <p:extLst>
      <p:ext uri="{BB962C8B-B14F-4D97-AF65-F5344CB8AC3E}">
        <p14:creationId xmlns:p14="http://schemas.microsoft.com/office/powerpoint/2010/main" val="3263031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49</a:t>
            </a:fld>
            <a:endParaRPr lang="zh-CN" altLang="en-US"/>
          </a:p>
        </p:txBody>
      </p:sp>
    </p:spTree>
    <p:extLst>
      <p:ext uri="{BB962C8B-B14F-4D97-AF65-F5344CB8AC3E}">
        <p14:creationId xmlns:p14="http://schemas.microsoft.com/office/powerpoint/2010/main" val="1198534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50</a:t>
            </a:fld>
            <a:endParaRPr lang="zh-CN" altLang="en-US"/>
          </a:p>
        </p:txBody>
      </p:sp>
    </p:spTree>
    <p:extLst>
      <p:ext uri="{BB962C8B-B14F-4D97-AF65-F5344CB8AC3E}">
        <p14:creationId xmlns:p14="http://schemas.microsoft.com/office/powerpoint/2010/main" val="2495167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51</a:t>
            </a:fld>
            <a:endParaRPr lang="zh-CN" altLang="en-US"/>
          </a:p>
        </p:txBody>
      </p:sp>
    </p:spTree>
    <p:extLst>
      <p:ext uri="{BB962C8B-B14F-4D97-AF65-F5344CB8AC3E}">
        <p14:creationId xmlns:p14="http://schemas.microsoft.com/office/powerpoint/2010/main" val="38611216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52</a:t>
            </a:fld>
            <a:endParaRPr lang="zh-CN" altLang="en-US"/>
          </a:p>
        </p:txBody>
      </p:sp>
    </p:spTree>
    <p:extLst>
      <p:ext uri="{BB962C8B-B14F-4D97-AF65-F5344CB8AC3E}">
        <p14:creationId xmlns:p14="http://schemas.microsoft.com/office/powerpoint/2010/main" val="13480241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53</a:t>
            </a:fld>
            <a:endParaRPr lang="zh-CN" altLang="en-US"/>
          </a:p>
        </p:txBody>
      </p:sp>
    </p:spTree>
    <p:extLst>
      <p:ext uri="{BB962C8B-B14F-4D97-AF65-F5344CB8AC3E}">
        <p14:creationId xmlns:p14="http://schemas.microsoft.com/office/powerpoint/2010/main" val="4037863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54</a:t>
            </a:fld>
            <a:endParaRPr lang="zh-CN" altLang="en-US"/>
          </a:p>
        </p:txBody>
      </p:sp>
    </p:spTree>
    <p:extLst>
      <p:ext uri="{BB962C8B-B14F-4D97-AF65-F5344CB8AC3E}">
        <p14:creationId xmlns:p14="http://schemas.microsoft.com/office/powerpoint/2010/main" val="14844578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55</a:t>
            </a:fld>
            <a:endParaRPr lang="zh-CN" altLang="en-US"/>
          </a:p>
        </p:txBody>
      </p:sp>
    </p:spTree>
    <p:extLst>
      <p:ext uri="{BB962C8B-B14F-4D97-AF65-F5344CB8AC3E}">
        <p14:creationId xmlns:p14="http://schemas.microsoft.com/office/powerpoint/2010/main" val="4427112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56</a:t>
            </a:fld>
            <a:endParaRPr lang="zh-CN" altLang="en-US"/>
          </a:p>
        </p:txBody>
      </p:sp>
    </p:spTree>
    <p:extLst>
      <p:ext uri="{BB962C8B-B14F-4D97-AF65-F5344CB8AC3E}">
        <p14:creationId xmlns:p14="http://schemas.microsoft.com/office/powerpoint/2010/main" val="131158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8</a:t>
            </a:fld>
            <a:endParaRPr lang="zh-CN" altLang="en-US"/>
          </a:p>
        </p:txBody>
      </p:sp>
    </p:spTree>
    <p:extLst>
      <p:ext uri="{BB962C8B-B14F-4D97-AF65-F5344CB8AC3E}">
        <p14:creationId xmlns:p14="http://schemas.microsoft.com/office/powerpoint/2010/main" val="4048294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57</a:t>
            </a:fld>
            <a:endParaRPr lang="zh-CN" altLang="en-US"/>
          </a:p>
        </p:txBody>
      </p:sp>
    </p:spTree>
    <p:extLst>
      <p:ext uri="{BB962C8B-B14F-4D97-AF65-F5344CB8AC3E}">
        <p14:creationId xmlns:p14="http://schemas.microsoft.com/office/powerpoint/2010/main" val="4130800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58</a:t>
            </a:fld>
            <a:endParaRPr lang="zh-CN" altLang="en-US"/>
          </a:p>
        </p:txBody>
      </p:sp>
    </p:spTree>
    <p:extLst>
      <p:ext uri="{BB962C8B-B14F-4D97-AF65-F5344CB8AC3E}">
        <p14:creationId xmlns:p14="http://schemas.microsoft.com/office/powerpoint/2010/main" val="2674943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59</a:t>
            </a:fld>
            <a:endParaRPr lang="zh-CN" altLang="en-US"/>
          </a:p>
        </p:txBody>
      </p:sp>
    </p:spTree>
    <p:extLst>
      <p:ext uri="{BB962C8B-B14F-4D97-AF65-F5344CB8AC3E}">
        <p14:creationId xmlns:p14="http://schemas.microsoft.com/office/powerpoint/2010/main" val="3195864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60</a:t>
            </a:fld>
            <a:endParaRPr lang="zh-CN" altLang="en-US"/>
          </a:p>
        </p:txBody>
      </p:sp>
    </p:spTree>
    <p:extLst>
      <p:ext uri="{BB962C8B-B14F-4D97-AF65-F5344CB8AC3E}">
        <p14:creationId xmlns:p14="http://schemas.microsoft.com/office/powerpoint/2010/main" val="1749423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61</a:t>
            </a:fld>
            <a:endParaRPr lang="zh-CN" altLang="en-US"/>
          </a:p>
        </p:txBody>
      </p:sp>
    </p:spTree>
    <p:extLst>
      <p:ext uri="{BB962C8B-B14F-4D97-AF65-F5344CB8AC3E}">
        <p14:creationId xmlns:p14="http://schemas.microsoft.com/office/powerpoint/2010/main" val="3653317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62</a:t>
            </a:fld>
            <a:endParaRPr lang="zh-CN" altLang="en-US"/>
          </a:p>
        </p:txBody>
      </p:sp>
    </p:spTree>
    <p:extLst>
      <p:ext uri="{BB962C8B-B14F-4D97-AF65-F5344CB8AC3E}">
        <p14:creationId xmlns:p14="http://schemas.microsoft.com/office/powerpoint/2010/main" val="915529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63</a:t>
            </a:fld>
            <a:endParaRPr lang="zh-CN" altLang="en-US"/>
          </a:p>
        </p:txBody>
      </p:sp>
    </p:spTree>
    <p:extLst>
      <p:ext uri="{BB962C8B-B14F-4D97-AF65-F5344CB8AC3E}">
        <p14:creationId xmlns:p14="http://schemas.microsoft.com/office/powerpoint/2010/main" val="3320595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64</a:t>
            </a:fld>
            <a:endParaRPr lang="zh-CN" altLang="en-US"/>
          </a:p>
        </p:txBody>
      </p:sp>
    </p:spTree>
    <p:extLst>
      <p:ext uri="{BB962C8B-B14F-4D97-AF65-F5344CB8AC3E}">
        <p14:creationId xmlns:p14="http://schemas.microsoft.com/office/powerpoint/2010/main" val="2343446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65</a:t>
            </a:fld>
            <a:endParaRPr lang="zh-CN" altLang="en-US"/>
          </a:p>
        </p:txBody>
      </p:sp>
    </p:spTree>
    <p:extLst>
      <p:ext uri="{BB962C8B-B14F-4D97-AF65-F5344CB8AC3E}">
        <p14:creationId xmlns:p14="http://schemas.microsoft.com/office/powerpoint/2010/main" val="2218789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66</a:t>
            </a:fld>
            <a:endParaRPr lang="zh-CN" altLang="en-US"/>
          </a:p>
        </p:txBody>
      </p:sp>
    </p:spTree>
    <p:extLst>
      <p:ext uri="{BB962C8B-B14F-4D97-AF65-F5344CB8AC3E}">
        <p14:creationId xmlns:p14="http://schemas.microsoft.com/office/powerpoint/2010/main" val="234805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9</a:t>
            </a:fld>
            <a:endParaRPr lang="zh-CN" altLang="en-US"/>
          </a:p>
        </p:txBody>
      </p:sp>
    </p:spTree>
    <p:extLst>
      <p:ext uri="{BB962C8B-B14F-4D97-AF65-F5344CB8AC3E}">
        <p14:creationId xmlns:p14="http://schemas.microsoft.com/office/powerpoint/2010/main" val="358884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10</a:t>
            </a:fld>
            <a:endParaRPr lang="zh-CN" altLang="en-US"/>
          </a:p>
        </p:txBody>
      </p:sp>
    </p:spTree>
    <p:extLst>
      <p:ext uri="{BB962C8B-B14F-4D97-AF65-F5344CB8AC3E}">
        <p14:creationId xmlns:p14="http://schemas.microsoft.com/office/powerpoint/2010/main" val="245219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11</a:t>
            </a:fld>
            <a:endParaRPr lang="zh-CN" altLang="en-US"/>
          </a:p>
        </p:txBody>
      </p:sp>
    </p:spTree>
    <p:extLst>
      <p:ext uri="{BB962C8B-B14F-4D97-AF65-F5344CB8AC3E}">
        <p14:creationId xmlns:p14="http://schemas.microsoft.com/office/powerpoint/2010/main" val="5616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12</a:t>
            </a:fld>
            <a:endParaRPr lang="zh-CN" altLang="en-US"/>
          </a:p>
        </p:txBody>
      </p:sp>
    </p:spTree>
    <p:extLst>
      <p:ext uri="{BB962C8B-B14F-4D97-AF65-F5344CB8AC3E}">
        <p14:creationId xmlns:p14="http://schemas.microsoft.com/office/powerpoint/2010/main" val="1177071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cxnSp>
        <p:nvCxnSpPr>
          <p:cNvPr id="22" name="直接连接符 21">
            <a:extLst>
              <a:ext uri="{FF2B5EF4-FFF2-40B4-BE49-F238E27FC236}">
                <a16:creationId xmlns:a16="http://schemas.microsoft.com/office/drawing/2014/main" id="{888D0498-F262-46DA-B389-3C5CAEB14CDB}"/>
              </a:ext>
            </a:extLst>
          </p:cNvPr>
          <p:cNvCxnSpPr>
            <a:cxnSpLocks/>
          </p:cNvCxnSpPr>
          <p:nvPr userDrawn="1"/>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FE6F2691-0877-46BD-B498-D227F30FF83D}"/>
              </a:ext>
            </a:extLst>
          </p:cNvPr>
          <p:cNvPicPr>
            <a:picLocks noChangeAspect="1"/>
          </p:cNvPicPr>
          <p:nvPr userDrawn="1"/>
        </p:nvPicPr>
        <p:blipFill>
          <a:blip r:embed="rId3"/>
          <a:stretch>
            <a:fillRect/>
          </a:stretch>
        </p:blipFill>
        <p:spPr>
          <a:xfrm>
            <a:off x="556063" y="667655"/>
            <a:ext cx="861697" cy="861697"/>
          </a:xfrm>
          <a:prstGeom prst="rect">
            <a:avLst/>
          </a:prstGeom>
        </p:spPr>
      </p:pic>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70"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进程管理</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6858" y="272092"/>
            <a:ext cx="12192000" cy="3522133"/>
          </a:xfrm>
          <a:prstGeom prst="rect">
            <a:avLst/>
          </a:prstGeom>
          <a:blipFill>
            <a:blip r:embed="rId3"/>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4138374" y="5492914"/>
            <a:ext cx="3893455"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节 处理机调度</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169277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调度的层次</a:t>
            </a:r>
          </a:p>
        </p:txBody>
      </p:sp>
      <p:grpSp>
        <p:nvGrpSpPr>
          <p:cNvPr id="16" name="组合 15">
            <a:extLst>
              <a:ext uri="{FF2B5EF4-FFF2-40B4-BE49-F238E27FC236}">
                <a16:creationId xmlns:a16="http://schemas.microsoft.com/office/drawing/2014/main" id="{6699A4FD-E3DF-4236-9084-2C25070B6AF1}"/>
              </a:ext>
            </a:extLst>
          </p:cNvPr>
          <p:cNvGrpSpPr/>
          <p:nvPr/>
        </p:nvGrpSpPr>
        <p:grpSpPr>
          <a:xfrm>
            <a:off x="1078544" y="1596064"/>
            <a:ext cx="10615349" cy="2421203"/>
            <a:chOff x="1078544" y="1577390"/>
            <a:chExt cx="10615349" cy="2421203"/>
          </a:xfrm>
        </p:grpSpPr>
        <p:grpSp>
          <p:nvGrpSpPr>
            <p:cNvPr id="17" name="组合 16">
              <a:extLst>
                <a:ext uri="{FF2B5EF4-FFF2-40B4-BE49-F238E27FC236}">
                  <a16:creationId xmlns:a16="http://schemas.microsoft.com/office/drawing/2014/main" id="{060FD7E8-369C-4DA3-994C-C4F3B9190F9F}"/>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27E55186-7195-4780-8E21-9A24AF733B2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442E5B42-9C32-45A2-99AC-776C7E514EB6}"/>
                  </a:ext>
                </a:extLst>
              </p:cNvPr>
              <p:cNvGrpSpPr/>
              <p:nvPr/>
            </p:nvGrpSpPr>
            <p:grpSpPr>
              <a:xfrm rot="11641273">
                <a:off x="1080955" y="1140955"/>
                <a:ext cx="246536" cy="1113914"/>
                <a:chOff x="404538" y="940282"/>
                <a:chExt cx="1125743" cy="5086387"/>
              </a:xfrm>
            </p:grpSpPr>
            <p:cxnSp>
              <p:nvCxnSpPr>
                <p:cNvPr id="22" name="直接连接符 21">
                  <a:extLst>
                    <a:ext uri="{FF2B5EF4-FFF2-40B4-BE49-F238E27FC236}">
                      <a16:creationId xmlns:a16="http://schemas.microsoft.com/office/drawing/2014/main" id="{EB7FD7A8-3CFF-4A79-B07E-874A21D586FC}"/>
                    </a:ext>
                  </a:extLst>
                </p:cNvPr>
                <p:cNvCxnSpPr/>
                <p:nvPr/>
              </p:nvCxnSpPr>
              <p:spPr>
                <a:xfrm flipH="1">
                  <a:off x="480415" y="1971137"/>
                  <a:ext cx="1049866" cy="405553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00154F56-BA2C-41EF-B666-2C10DFFA56E7}"/>
                    </a:ext>
                  </a:extLst>
                </p:cNvPr>
                <p:cNvSpPr/>
                <p:nvPr/>
              </p:nvSpPr>
              <p:spPr>
                <a:xfrm rot="865294">
                  <a:off x="404538" y="940282"/>
                  <a:ext cx="719666" cy="50725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E6BB5C89-2ABE-4B60-A053-2BA90D3F755D}"/>
                </a:ext>
              </a:extLst>
            </p:cNvPr>
            <p:cNvSpPr/>
            <p:nvPr/>
          </p:nvSpPr>
          <p:spPr>
            <a:xfrm>
              <a:off x="1979607" y="1577390"/>
              <a:ext cx="1826141"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交换调度</a:t>
              </a:r>
            </a:p>
          </p:txBody>
        </p:sp>
        <p:sp>
          <p:nvSpPr>
            <p:cNvPr id="19" name="矩形 18">
              <a:extLst>
                <a:ext uri="{FF2B5EF4-FFF2-40B4-BE49-F238E27FC236}">
                  <a16:creationId xmlns:a16="http://schemas.microsoft.com/office/drawing/2014/main" id="{CA112C5F-E7A6-41CA-9EAA-ACBFE14A8FF5}"/>
                </a:ext>
              </a:extLst>
            </p:cNvPr>
            <p:cNvSpPr/>
            <p:nvPr/>
          </p:nvSpPr>
          <p:spPr>
            <a:xfrm>
              <a:off x="2177360" y="2230224"/>
              <a:ext cx="9516533" cy="176836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又称为内存调度或中级调度。</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目的是为了提高内存利用率和系统吞吐量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将暂时不能运行的进程调至外存，即，挂起状态</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内存空闲或运行条件具备的时候，再将其调度内存</a:t>
              </a:r>
            </a:p>
          </p:txBody>
        </p:sp>
      </p:grpSp>
      <p:grpSp>
        <p:nvGrpSpPr>
          <p:cNvPr id="24" name="组合 23">
            <a:extLst>
              <a:ext uri="{FF2B5EF4-FFF2-40B4-BE49-F238E27FC236}">
                <a16:creationId xmlns:a16="http://schemas.microsoft.com/office/drawing/2014/main" id="{97BE5743-BC76-45D1-B74E-BD5921635D34}"/>
              </a:ext>
            </a:extLst>
          </p:cNvPr>
          <p:cNvGrpSpPr/>
          <p:nvPr/>
        </p:nvGrpSpPr>
        <p:grpSpPr>
          <a:xfrm>
            <a:off x="1078544" y="4231040"/>
            <a:ext cx="10615349" cy="2477567"/>
            <a:chOff x="1078544" y="1577390"/>
            <a:chExt cx="10615349" cy="2477567"/>
          </a:xfrm>
        </p:grpSpPr>
        <p:grpSp>
          <p:nvGrpSpPr>
            <p:cNvPr id="25" name="组合 24">
              <a:extLst>
                <a:ext uri="{FF2B5EF4-FFF2-40B4-BE49-F238E27FC236}">
                  <a16:creationId xmlns:a16="http://schemas.microsoft.com/office/drawing/2014/main" id="{924FC336-98AF-49A4-9F6B-ED725D4EF3E9}"/>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629A9560-DEE3-4F6A-8F81-39B88A57FC8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F79F6F91-8B3D-4F38-B7AA-86F8E4268CEA}"/>
                  </a:ext>
                </a:extLst>
              </p:cNvPr>
              <p:cNvGrpSpPr/>
              <p:nvPr/>
            </p:nvGrpSpPr>
            <p:grpSpPr>
              <a:xfrm rot="11641273">
                <a:off x="1059438" y="1140955"/>
                <a:ext cx="246536" cy="1113914"/>
                <a:chOff x="499860" y="916478"/>
                <a:chExt cx="1125740" cy="5086389"/>
              </a:xfrm>
            </p:grpSpPr>
            <p:cxnSp>
              <p:nvCxnSpPr>
                <p:cNvPr id="30" name="直接连接符 29">
                  <a:extLst>
                    <a:ext uri="{FF2B5EF4-FFF2-40B4-BE49-F238E27FC236}">
                      <a16:creationId xmlns:a16="http://schemas.microsoft.com/office/drawing/2014/main" id="{A55E1C6C-EA42-421F-83A4-41A22F71E0B9}"/>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FF76FFFC-A19F-4A71-B8EE-A44991730382}"/>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EBFC46F5-A2AA-49FB-A2C3-3EF9E93A682A}"/>
                </a:ext>
              </a:extLst>
            </p:cNvPr>
            <p:cNvSpPr/>
            <p:nvPr/>
          </p:nvSpPr>
          <p:spPr>
            <a:xfrm>
              <a:off x="1979607" y="1577390"/>
              <a:ext cx="1826141"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进程调度</a:t>
              </a:r>
            </a:p>
          </p:txBody>
        </p:sp>
        <p:sp>
          <p:nvSpPr>
            <p:cNvPr id="27" name="矩形 26">
              <a:extLst>
                <a:ext uri="{FF2B5EF4-FFF2-40B4-BE49-F238E27FC236}">
                  <a16:creationId xmlns:a16="http://schemas.microsoft.com/office/drawing/2014/main" id="{032427BA-90AB-4337-913C-E8FBB74310B8}"/>
                </a:ext>
              </a:extLst>
            </p:cNvPr>
            <p:cNvSpPr/>
            <p:nvPr/>
          </p:nvSpPr>
          <p:spPr>
            <a:xfrm>
              <a:off x="2177360" y="2286588"/>
              <a:ext cx="9516533" cy="176836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又称为微观调度或低级调度。</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按照某种方法和策略从就绪队列中选取一个进程，将处理机分配给它</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是操作系统最基本的一种调度</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频率很高，一般几十毫秒一次</a:t>
              </a:r>
            </a:p>
          </p:txBody>
        </p:sp>
      </p:grpSp>
    </p:spTree>
    <p:extLst>
      <p:ext uri="{BB962C8B-B14F-4D97-AF65-F5344CB8AC3E}">
        <p14:creationId xmlns:p14="http://schemas.microsoft.com/office/powerpoint/2010/main" val="158567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调度的层次</a:t>
            </a:r>
          </a:p>
        </p:txBody>
      </p:sp>
      <p:grpSp>
        <p:nvGrpSpPr>
          <p:cNvPr id="16" name="组合 15">
            <a:extLst>
              <a:ext uri="{FF2B5EF4-FFF2-40B4-BE49-F238E27FC236}">
                <a16:creationId xmlns:a16="http://schemas.microsoft.com/office/drawing/2014/main" id="{6699A4FD-E3DF-4236-9084-2C25070B6AF1}"/>
              </a:ext>
            </a:extLst>
          </p:cNvPr>
          <p:cNvGrpSpPr/>
          <p:nvPr/>
        </p:nvGrpSpPr>
        <p:grpSpPr>
          <a:xfrm>
            <a:off x="1346422" y="2011597"/>
            <a:ext cx="10452088" cy="1188442"/>
            <a:chOff x="1078544" y="1577390"/>
            <a:chExt cx="10452088" cy="1188442"/>
          </a:xfrm>
        </p:grpSpPr>
        <p:grpSp>
          <p:nvGrpSpPr>
            <p:cNvPr id="17" name="组合 16">
              <a:extLst>
                <a:ext uri="{FF2B5EF4-FFF2-40B4-BE49-F238E27FC236}">
                  <a16:creationId xmlns:a16="http://schemas.microsoft.com/office/drawing/2014/main" id="{060FD7E8-369C-4DA3-994C-C4F3B9190F9F}"/>
                </a:ext>
              </a:extLst>
            </p:cNvPr>
            <p:cNvGrpSpPr/>
            <p:nvPr/>
          </p:nvGrpSpPr>
          <p:grpSpPr>
            <a:xfrm>
              <a:off x="1078544" y="1632265"/>
              <a:ext cx="809837" cy="1111557"/>
              <a:chOff x="611284" y="1142134"/>
              <a:chExt cx="809837" cy="1111557"/>
            </a:xfrm>
          </p:grpSpPr>
          <p:sp>
            <p:nvSpPr>
              <p:cNvPr id="20" name="文本框 19">
                <a:extLst>
                  <a:ext uri="{FF2B5EF4-FFF2-40B4-BE49-F238E27FC236}">
                    <a16:creationId xmlns:a16="http://schemas.microsoft.com/office/drawing/2014/main" id="{27E55186-7195-4780-8E21-9A24AF733B2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442E5B42-9C32-45A2-99AC-776C7E514EB6}"/>
                  </a:ext>
                </a:extLst>
              </p:cNvPr>
              <p:cNvGrpSpPr/>
              <p:nvPr/>
            </p:nvGrpSpPr>
            <p:grpSpPr>
              <a:xfrm rot="11641273">
                <a:off x="1059583" y="1142134"/>
                <a:ext cx="255974" cy="1111557"/>
                <a:chOff x="456764" y="927240"/>
                <a:chExt cx="1168836" cy="5075627"/>
              </a:xfrm>
            </p:grpSpPr>
            <p:cxnSp>
              <p:nvCxnSpPr>
                <p:cNvPr id="22" name="直接连接符 21">
                  <a:extLst>
                    <a:ext uri="{FF2B5EF4-FFF2-40B4-BE49-F238E27FC236}">
                      <a16:creationId xmlns:a16="http://schemas.microsoft.com/office/drawing/2014/main" id="{EB7FD7A8-3CFF-4A79-B07E-874A21D586FC}"/>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00154F56-BA2C-41EF-B666-2C10DFFA56E7}"/>
                    </a:ext>
                  </a:extLst>
                </p:cNvPr>
                <p:cNvSpPr/>
                <p:nvPr/>
              </p:nvSpPr>
              <p:spPr>
                <a:xfrm rot="865294">
                  <a:off x="456764" y="92724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E6BB5C89-2ABE-4B60-A053-2BA90D3F755D}"/>
                </a:ext>
              </a:extLst>
            </p:cNvPr>
            <p:cNvSpPr/>
            <p:nvPr/>
          </p:nvSpPr>
          <p:spPr>
            <a:xfrm>
              <a:off x="1979607" y="1577390"/>
              <a:ext cx="1826141"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线程调度</a:t>
              </a:r>
            </a:p>
          </p:txBody>
        </p:sp>
        <p:sp>
          <p:nvSpPr>
            <p:cNvPr id="19" name="矩形 18">
              <a:extLst>
                <a:ext uri="{FF2B5EF4-FFF2-40B4-BE49-F238E27FC236}">
                  <a16:creationId xmlns:a16="http://schemas.microsoft.com/office/drawing/2014/main" id="{CA112C5F-E7A6-41CA-9EAA-ACBFE14A8FF5}"/>
                </a:ext>
              </a:extLst>
            </p:cNvPr>
            <p:cNvSpPr/>
            <p:nvPr/>
          </p:nvSpPr>
          <p:spPr>
            <a:xfrm>
              <a:off x="2014099" y="2336291"/>
              <a:ext cx="9516533" cy="42954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目的是为了更高效的利用处理机与资源，增加并行性</a:t>
              </a:r>
            </a:p>
          </p:txBody>
        </p:sp>
      </p:grpSp>
      <p:grpSp>
        <p:nvGrpSpPr>
          <p:cNvPr id="24" name="组合 23">
            <a:extLst>
              <a:ext uri="{FF2B5EF4-FFF2-40B4-BE49-F238E27FC236}">
                <a16:creationId xmlns:a16="http://schemas.microsoft.com/office/drawing/2014/main" id="{64578CDB-8AA9-4C47-82FE-968BCF76C364}"/>
              </a:ext>
            </a:extLst>
          </p:cNvPr>
          <p:cNvGrpSpPr/>
          <p:nvPr/>
        </p:nvGrpSpPr>
        <p:grpSpPr>
          <a:xfrm>
            <a:off x="1333943" y="3415854"/>
            <a:ext cx="10606728" cy="2191050"/>
            <a:chOff x="1078544" y="1577390"/>
            <a:chExt cx="10606728" cy="2191050"/>
          </a:xfrm>
        </p:grpSpPr>
        <p:grpSp>
          <p:nvGrpSpPr>
            <p:cNvPr id="25" name="组合 24">
              <a:extLst>
                <a:ext uri="{FF2B5EF4-FFF2-40B4-BE49-F238E27FC236}">
                  <a16:creationId xmlns:a16="http://schemas.microsoft.com/office/drawing/2014/main" id="{2CF06094-6D2C-42DA-B7AC-6B147EEBA753}"/>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1289F0DA-EF1D-41CD-833B-059445E2E88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D2B6C993-5A78-4111-A829-EA8E9C492250}"/>
                  </a:ext>
                </a:extLst>
              </p:cNvPr>
              <p:cNvGrpSpPr/>
              <p:nvPr/>
            </p:nvGrpSpPr>
            <p:grpSpPr>
              <a:xfrm rot="11641273">
                <a:off x="1059438" y="1140955"/>
                <a:ext cx="246536" cy="1113914"/>
                <a:chOff x="499860" y="916478"/>
                <a:chExt cx="1125740" cy="5086389"/>
              </a:xfrm>
            </p:grpSpPr>
            <p:cxnSp>
              <p:nvCxnSpPr>
                <p:cNvPr id="30" name="直接连接符 29">
                  <a:extLst>
                    <a:ext uri="{FF2B5EF4-FFF2-40B4-BE49-F238E27FC236}">
                      <a16:creationId xmlns:a16="http://schemas.microsoft.com/office/drawing/2014/main" id="{E0C376F8-B5F9-4D3F-9458-6C0FF01B78F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77A19065-2D2D-49EA-AF34-60FEA982405E}"/>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E176040D-B384-42FB-9317-BEBB4646A9D5}"/>
                </a:ext>
              </a:extLst>
            </p:cNvPr>
            <p:cNvSpPr/>
            <p:nvPr/>
          </p:nvSpPr>
          <p:spPr>
            <a:xfrm>
              <a:off x="1979607" y="1577390"/>
              <a:ext cx="2236510"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作业和进程</a:t>
              </a:r>
            </a:p>
          </p:txBody>
        </p:sp>
        <p:sp>
          <p:nvSpPr>
            <p:cNvPr id="27" name="矩形 26">
              <a:extLst>
                <a:ext uri="{FF2B5EF4-FFF2-40B4-BE49-F238E27FC236}">
                  <a16:creationId xmlns:a16="http://schemas.microsoft.com/office/drawing/2014/main" id="{931163AB-3C2C-4AA1-B08C-13B9EF2C5846}"/>
                </a:ext>
              </a:extLst>
            </p:cNvPr>
            <p:cNvSpPr/>
            <p:nvPr/>
          </p:nvSpPr>
          <p:spPr>
            <a:xfrm>
              <a:off x="2026578" y="2446347"/>
              <a:ext cx="9658694"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多道系统中，存在作业调度和进程调度。分时和实时系统中，一般不存在作业调度</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作业总是由一个以上的进程组成</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作业是一次计算或控制过程，进程是资源分配和调度的基本单位</a:t>
              </a:r>
              <a:endParaRPr lang="en-US" altLang="zh-CN" sz="2000" b="1" dirty="0"/>
            </a:p>
          </p:txBody>
        </p:sp>
      </p:grpSp>
    </p:spTree>
    <p:extLst>
      <p:ext uri="{BB962C8B-B14F-4D97-AF65-F5344CB8AC3E}">
        <p14:creationId xmlns:p14="http://schemas.microsoft.com/office/powerpoint/2010/main" val="273198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各级调度的联系</a:t>
            </a:r>
          </a:p>
        </p:txBody>
      </p:sp>
      <p:sp>
        <p:nvSpPr>
          <p:cNvPr id="8" name="文本框 7">
            <a:extLst>
              <a:ext uri="{FF2B5EF4-FFF2-40B4-BE49-F238E27FC236}">
                <a16:creationId xmlns:a16="http://schemas.microsoft.com/office/drawing/2014/main" id="{B9B3C63A-BD55-4718-9818-30696A7BC65C}"/>
              </a:ext>
            </a:extLst>
          </p:cNvPr>
          <p:cNvSpPr txBox="1"/>
          <p:nvPr/>
        </p:nvSpPr>
        <p:spPr>
          <a:xfrm>
            <a:off x="881743" y="1668027"/>
            <a:ext cx="10564586" cy="445808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solidFill>
                  <a:srgbClr val="FF0000"/>
                </a:solidFill>
              </a:rPr>
              <a:t>作业调度</a:t>
            </a:r>
            <a:r>
              <a:rPr lang="zh-CN" altLang="en-US" sz="2400" b="1" dirty="0"/>
              <a:t>，从外存的后备队列中选择一批作业</a:t>
            </a:r>
            <a:r>
              <a:rPr lang="zh-CN" altLang="en-US" sz="2400" b="1" dirty="0">
                <a:solidFill>
                  <a:srgbClr val="FF0000"/>
                </a:solidFill>
              </a:rPr>
              <a:t>进入内存</a:t>
            </a:r>
            <a:r>
              <a:rPr lang="zh-CN" altLang="en-US" sz="2400" b="1" dirty="0"/>
              <a:t>，为他们建立进程，这些进程被送入就绪队列</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进程调度</a:t>
            </a:r>
            <a:r>
              <a:rPr lang="zh-CN" altLang="en-US" sz="2400" b="1" dirty="0"/>
              <a:t>，从就绪队列中选出一个合适进程，把其状态改为运行状态，把</a:t>
            </a:r>
            <a:r>
              <a:rPr lang="en-US" altLang="zh-CN" sz="2400" b="1" dirty="0">
                <a:solidFill>
                  <a:srgbClr val="FF0000"/>
                </a:solidFill>
              </a:rPr>
              <a:t>CPU</a:t>
            </a:r>
            <a:r>
              <a:rPr lang="zh-CN" altLang="en-US" sz="2400" b="1" dirty="0">
                <a:solidFill>
                  <a:srgbClr val="FF0000"/>
                </a:solidFill>
              </a:rPr>
              <a:t>分配给它</a:t>
            </a:r>
            <a:endParaRPr lang="en-US" altLang="zh-CN" sz="2400" b="1" dirty="0">
              <a:solidFill>
                <a:srgbClr val="FF0000"/>
              </a:solidFill>
            </a:endParaRPr>
          </a:p>
          <a:p>
            <a:pPr marL="342900" indent="-342900" algn="l">
              <a:lnSpc>
                <a:spcPct val="150000"/>
              </a:lnSpc>
              <a:buFont typeface="Wingdings" panose="05000000000000000000" pitchFamily="2" charset="2"/>
              <a:buChar char="Ø"/>
            </a:pP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solidFill>
                  <a:srgbClr val="FF0000"/>
                </a:solidFill>
              </a:rPr>
              <a:t>交换调度</a:t>
            </a:r>
            <a:r>
              <a:rPr lang="zh-CN" altLang="en-US" sz="2400" b="1" dirty="0"/>
              <a:t>，是为了提高内存利用率，系统将那些暂时不能运行的进程</a:t>
            </a:r>
            <a:r>
              <a:rPr lang="zh-CN" altLang="en-US" sz="2400" b="1" dirty="0">
                <a:solidFill>
                  <a:srgbClr val="FF0000"/>
                </a:solidFill>
              </a:rPr>
              <a:t>挂起</a:t>
            </a:r>
            <a:r>
              <a:rPr lang="zh-CN" altLang="en-US" sz="2400" b="1" dirty="0"/>
              <a:t>来，当内存资源宽松时，通过交换调度原则将具备运行条件的进程</a:t>
            </a:r>
            <a:r>
              <a:rPr lang="zh-CN" altLang="en-US" sz="2400" b="1" dirty="0">
                <a:solidFill>
                  <a:srgbClr val="FF0000"/>
                </a:solidFill>
              </a:rPr>
              <a:t>唤醒</a:t>
            </a:r>
            <a:endParaRPr lang="en-US" altLang="zh-CN" sz="2400" b="1" dirty="0">
              <a:solidFill>
                <a:srgbClr val="FF0000"/>
              </a:solidFill>
            </a:endParaRPr>
          </a:p>
        </p:txBody>
      </p:sp>
    </p:spTree>
    <p:extLst>
      <p:ext uri="{BB962C8B-B14F-4D97-AF65-F5344CB8AC3E}">
        <p14:creationId xmlns:p14="http://schemas.microsoft.com/office/powerpoint/2010/main" val="235422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各级调度的联系</a:t>
            </a:r>
          </a:p>
        </p:txBody>
      </p:sp>
      <p:sp>
        <p:nvSpPr>
          <p:cNvPr id="8" name="文本框 7">
            <a:extLst>
              <a:ext uri="{FF2B5EF4-FFF2-40B4-BE49-F238E27FC236}">
                <a16:creationId xmlns:a16="http://schemas.microsoft.com/office/drawing/2014/main" id="{B9B3C63A-BD55-4718-9818-30696A7BC65C}"/>
              </a:ext>
            </a:extLst>
          </p:cNvPr>
          <p:cNvSpPr txBox="1"/>
          <p:nvPr/>
        </p:nvSpPr>
        <p:spPr>
          <a:xfrm>
            <a:off x="734800" y="1882536"/>
            <a:ext cx="10455487" cy="3349828"/>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b="1" dirty="0"/>
              <a:t>作业调度为进程活动</a:t>
            </a:r>
            <a:r>
              <a:rPr lang="zh-CN" altLang="en-US" sz="2400" b="1" dirty="0">
                <a:solidFill>
                  <a:srgbClr val="FF0000"/>
                </a:solidFill>
              </a:rPr>
              <a:t>作准备</a:t>
            </a:r>
            <a:r>
              <a:rPr lang="zh-CN" altLang="en-US" sz="2400" b="1" dirty="0"/>
              <a:t>，进程调度使进程</a:t>
            </a:r>
            <a:r>
              <a:rPr lang="zh-CN" altLang="en-US" sz="2400" b="1" dirty="0">
                <a:solidFill>
                  <a:srgbClr val="FF0000"/>
                </a:solidFill>
              </a:rPr>
              <a:t>正常活动</a:t>
            </a:r>
            <a:r>
              <a:rPr lang="zh-CN" altLang="en-US" sz="2400" b="1" dirty="0"/>
              <a:t>起来，交换调度将暂时不能运行的进程挂起，交换调度处于作业调度和进程调度之间</a:t>
            </a:r>
            <a:endParaRPr lang="en-US" altLang="zh-CN" sz="2400" b="1" dirty="0"/>
          </a:p>
          <a:p>
            <a:pPr marL="342900" indent="-342900">
              <a:lnSpc>
                <a:spcPct val="150000"/>
              </a:lnSpc>
              <a:buFont typeface="Wingdings" panose="05000000000000000000" pitchFamily="2" charset="2"/>
              <a:buChar char="p"/>
            </a:pPr>
            <a:endParaRPr lang="en-US" altLang="zh-CN" sz="2400" b="1" dirty="0"/>
          </a:p>
          <a:p>
            <a:pPr marL="342900" indent="-342900">
              <a:lnSpc>
                <a:spcPct val="150000"/>
              </a:lnSpc>
              <a:buFont typeface="Wingdings" panose="05000000000000000000" pitchFamily="2" charset="2"/>
              <a:buChar char="p"/>
            </a:pPr>
            <a:r>
              <a:rPr lang="zh-CN" altLang="en-US" sz="2400" b="1" dirty="0"/>
              <a:t>作业调度次数少，交换调度次数略多，进程调度频率最高</a:t>
            </a:r>
            <a:endParaRPr lang="en-US" altLang="zh-CN" sz="2400" b="1" dirty="0"/>
          </a:p>
          <a:p>
            <a:pPr marL="342900" indent="-342900">
              <a:lnSpc>
                <a:spcPct val="150000"/>
              </a:lnSpc>
              <a:buFont typeface="Wingdings" panose="05000000000000000000" pitchFamily="2" charset="2"/>
              <a:buChar char="p"/>
            </a:pPr>
            <a:endParaRPr lang="en-US" altLang="zh-CN" sz="2400" b="1" dirty="0"/>
          </a:p>
          <a:p>
            <a:pPr marL="342900" indent="-342900">
              <a:lnSpc>
                <a:spcPct val="150000"/>
              </a:lnSpc>
              <a:buFont typeface="Wingdings" panose="05000000000000000000" pitchFamily="2" charset="2"/>
              <a:buChar char="p"/>
            </a:pPr>
            <a:r>
              <a:rPr lang="zh-CN" altLang="en-US" sz="2400" b="1" dirty="0"/>
              <a:t>进程调度是最基本的，</a:t>
            </a:r>
            <a:r>
              <a:rPr lang="zh-CN" altLang="en-US" sz="2400" b="1" dirty="0">
                <a:solidFill>
                  <a:srgbClr val="FF0000"/>
                </a:solidFill>
              </a:rPr>
              <a:t>不可或缺</a:t>
            </a:r>
            <a:r>
              <a:rPr lang="zh-CN" altLang="en-US" sz="2400" b="1" dirty="0"/>
              <a:t>。</a:t>
            </a:r>
          </a:p>
        </p:txBody>
      </p:sp>
    </p:spTree>
    <p:extLst>
      <p:ext uri="{BB962C8B-B14F-4D97-AF65-F5344CB8AC3E}">
        <p14:creationId xmlns:p14="http://schemas.microsoft.com/office/powerpoint/2010/main" val="2002206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p>
            <a:r>
              <a:rPr lang="zh-CN" altLang="en-US" sz="2400" b="1" dirty="0">
                <a:solidFill>
                  <a:schemeClr val="accent1">
                    <a:lumMod val="50000"/>
                  </a:schemeClr>
                </a:solidFill>
              </a:rPr>
              <a:t>调度的时机</a:t>
            </a:r>
            <a:endParaRPr lang="en-US" altLang="zh-CN" sz="2400" b="1" dirty="0">
              <a:solidFill>
                <a:schemeClr val="accent1">
                  <a:lumMod val="50000"/>
                </a:schemeClr>
              </a:solidFill>
            </a:endParaRPr>
          </a:p>
          <a:p>
            <a:r>
              <a:rPr lang="zh-CN" altLang="en-US" sz="2400" b="1" dirty="0">
                <a:solidFill>
                  <a:schemeClr val="accent1">
                    <a:lumMod val="50000"/>
                  </a:schemeClr>
                </a:solidFill>
              </a:rPr>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调度算法</a:t>
            </a:r>
          </a:p>
        </p:txBody>
      </p:sp>
      <p:sp>
        <p:nvSpPr>
          <p:cNvPr id="34" name="矩形 33">
            <a:extLst>
              <a:ext uri="{FF2B5EF4-FFF2-40B4-BE49-F238E27FC236}">
                <a16:creationId xmlns:a16="http://schemas.microsoft.com/office/drawing/2014/main" id="{DDCB1521-44AA-4094-B9E0-2873FCD62820}"/>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6B6882EE-739A-4CB5-9E96-2FC9A9CA087D}"/>
              </a:ext>
            </a:extLst>
          </p:cNvPr>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第二节 处理机调度</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45057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调度过程</a:t>
            </a:r>
          </a:p>
        </p:txBody>
      </p:sp>
      <p:sp>
        <p:nvSpPr>
          <p:cNvPr id="8" name="文本框 7">
            <a:extLst>
              <a:ext uri="{FF2B5EF4-FFF2-40B4-BE49-F238E27FC236}">
                <a16:creationId xmlns:a16="http://schemas.microsoft.com/office/drawing/2014/main" id="{53A15CBD-3DD2-4C10-88A4-D57B1330DD9A}"/>
              </a:ext>
            </a:extLst>
          </p:cNvPr>
          <p:cNvSpPr txBox="1"/>
          <p:nvPr/>
        </p:nvSpPr>
        <p:spPr>
          <a:xfrm>
            <a:off x="728296" y="1671235"/>
            <a:ext cx="10735408" cy="5012078"/>
          </a:xfrm>
          <a:prstGeom prst="rect">
            <a:avLst/>
          </a:prstGeom>
          <a:noFill/>
        </p:spPr>
        <p:txBody>
          <a:bodyPr wrap="square" rtlCol="0">
            <a:spAutoFit/>
          </a:bodyPr>
          <a:lstStyle/>
          <a:p>
            <a:pPr algn="l">
              <a:lnSpc>
                <a:spcPct val="150000"/>
              </a:lnSpc>
            </a:pPr>
            <a:r>
              <a:rPr lang="zh-CN" altLang="en-US" sz="2400" b="1" dirty="0"/>
              <a:t>       进程调度和切换程序是操作系统内核程序。当</a:t>
            </a:r>
            <a:r>
              <a:rPr lang="zh-CN" altLang="en-US" sz="2400" b="1" dirty="0">
                <a:solidFill>
                  <a:srgbClr val="FF0000"/>
                </a:solidFill>
              </a:rPr>
              <a:t>请求调度的事件发生</a:t>
            </a:r>
            <a:r>
              <a:rPr lang="zh-CN" altLang="en-US" sz="2400" b="1" dirty="0"/>
              <a:t>后，才会进行</a:t>
            </a:r>
            <a:r>
              <a:rPr lang="zh-CN" altLang="en-US" sz="2400" b="1" dirty="0">
                <a:solidFill>
                  <a:srgbClr val="FF0000"/>
                </a:solidFill>
              </a:rPr>
              <a:t>进程调度程序</a:t>
            </a:r>
            <a:r>
              <a:rPr lang="zh-CN" altLang="en-US" sz="2400" b="1" dirty="0"/>
              <a:t>，当选取了新的就绪进程后，才会</a:t>
            </a:r>
            <a:r>
              <a:rPr lang="zh-CN" altLang="en-US" sz="2400" b="1" dirty="0">
                <a:solidFill>
                  <a:srgbClr val="FF0000"/>
                </a:solidFill>
              </a:rPr>
              <a:t>进行进程间的切换</a:t>
            </a:r>
            <a:r>
              <a:rPr lang="zh-CN" altLang="en-US" sz="2400" b="1" dirty="0"/>
              <a:t>。处理机调度，发生在从就绪到执行的过程。</a:t>
            </a:r>
            <a:endParaRPr lang="en-US" altLang="zh-CN" sz="2400" b="1" dirty="0"/>
          </a:p>
          <a:p>
            <a:pPr algn="l">
              <a:lnSpc>
                <a:spcPct val="150000"/>
              </a:lnSpc>
            </a:pPr>
            <a:r>
              <a:rPr lang="zh-CN" altLang="en-US" sz="2400" b="1" dirty="0"/>
              <a:t>       进程切换往往在调度后立刻发生，它要求</a:t>
            </a:r>
            <a:r>
              <a:rPr lang="zh-CN" altLang="en-US" sz="2400" b="1" dirty="0">
                <a:solidFill>
                  <a:srgbClr val="C00000"/>
                </a:solidFill>
              </a:rPr>
              <a:t>保存</a:t>
            </a:r>
            <a:r>
              <a:rPr lang="zh-CN" altLang="en-US" sz="2400" b="1" dirty="0"/>
              <a:t>原进程当前切换点的现场信息，</a:t>
            </a:r>
            <a:r>
              <a:rPr lang="zh-CN" altLang="en-US" sz="2400" b="1" dirty="0">
                <a:solidFill>
                  <a:srgbClr val="C00000"/>
                </a:solidFill>
              </a:rPr>
              <a:t>恢复</a:t>
            </a:r>
            <a:r>
              <a:rPr lang="zh-CN" altLang="en-US" sz="2400" b="1" dirty="0"/>
              <a:t>被调进程的现场信息。</a:t>
            </a:r>
            <a:endParaRPr lang="en-US" altLang="zh-CN" sz="2400" b="1" dirty="0"/>
          </a:p>
          <a:p>
            <a:pPr algn="l">
              <a:lnSpc>
                <a:spcPct val="150000"/>
              </a:lnSpc>
            </a:pPr>
            <a:r>
              <a:rPr lang="zh-CN" altLang="en-US" sz="2400" b="1" dirty="0"/>
              <a:t>       切换现场时，操作系统内核将</a:t>
            </a:r>
            <a:r>
              <a:rPr lang="zh-CN" altLang="en-US" sz="2400" b="1" dirty="0">
                <a:solidFill>
                  <a:srgbClr val="FF0000"/>
                </a:solidFill>
              </a:rPr>
              <a:t>原进程的现场</a:t>
            </a:r>
            <a:r>
              <a:rPr lang="zh-CN" altLang="en-US" sz="2400" b="1" dirty="0"/>
              <a:t>信息推入到当前进程的内核堆栈来保存它们，并更新堆栈指针。内核完成从新进程的内核栈中装入</a:t>
            </a:r>
            <a:r>
              <a:rPr lang="zh-CN" altLang="en-US" sz="2400" b="1" dirty="0">
                <a:solidFill>
                  <a:srgbClr val="FF0000"/>
                </a:solidFill>
              </a:rPr>
              <a:t>新进程的现场</a:t>
            </a:r>
            <a:r>
              <a:rPr lang="zh-CN" altLang="en-US" sz="2400" b="1" dirty="0"/>
              <a:t>信息、更新当前运行进程的空间指针、重设</a:t>
            </a:r>
            <a:r>
              <a:rPr lang="en-US" altLang="zh-CN" sz="2400" b="1" dirty="0"/>
              <a:t>PC</a:t>
            </a:r>
            <a:r>
              <a:rPr lang="zh-CN" altLang="en-US" sz="2400" b="1" dirty="0"/>
              <a:t>寄存器等相关工作之后，开始运行新进程。</a:t>
            </a:r>
          </a:p>
        </p:txBody>
      </p:sp>
    </p:spTree>
    <p:extLst>
      <p:ext uri="{BB962C8B-B14F-4D97-AF65-F5344CB8AC3E}">
        <p14:creationId xmlns:p14="http://schemas.microsoft.com/office/powerpoint/2010/main" val="932217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调度时机</a:t>
            </a:r>
          </a:p>
        </p:txBody>
      </p:sp>
      <p:sp>
        <p:nvSpPr>
          <p:cNvPr id="8" name="文本框 7">
            <a:extLst>
              <a:ext uri="{FF2B5EF4-FFF2-40B4-BE49-F238E27FC236}">
                <a16:creationId xmlns:a16="http://schemas.microsoft.com/office/drawing/2014/main" id="{53A15CBD-3DD2-4C10-88A4-D57B1330DD9A}"/>
              </a:ext>
            </a:extLst>
          </p:cNvPr>
          <p:cNvSpPr txBox="1"/>
          <p:nvPr/>
        </p:nvSpPr>
        <p:spPr>
          <a:xfrm>
            <a:off x="1378067" y="1785535"/>
            <a:ext cx="10735408" cy="4458080"/>
          </a:xfrm>
          <a:prstGeom prst="rect">
            <a:avLst/>
          </a:prstGeom>
          <a:noFill/>
        </p:spPr>
        <p:txBody>
          <a:bodyPr wrap="square" rtlCol="0">
            <a:spAutoFit/>
          </a:bodyPr>
          <a:lstStyle/>
          <a:p>
            <a:pPr algn="l">
              <a:lnSpc>
                <a:spcPct val="150000"/>
              </a:lnSpc>
            </a:pPr>
            <a:r>
              <a:rPr lang="zh-CN" altLang="en-US" sz="2400" b="1" dirty="0"/>
              <a:t>引起处理机调度的原因：</a:t>
            </a:r>
            <a:endParaRPr lang="en-US" altLang="zh-CN" sz="2400" b="1" dirty="0"/>
          </a:p>
          <a:p>
            <a:pPr marL="457200" indent="-457200" algn="l">
              <a:lnSpc>
                <a:spcPct val="150000"/>
              </a:lnSpc>
              <a:buFont typeface="Wingdings" panose="05000000000000000000" pitchFamily="2" charset="2"/>
              <a:buChar char="Ø"/>
            </a:pPr>
            <a:r>
              <a:rPr lang="zh-CN" altLang="en-US" sz="2400" b="1" dirty="0"/>
              <a:t>进行执行完毕</a:t>
            </a:r>
            <a:endParaRPr lang="en-US" altLang="zh-CN" sz="2400" b="1" dirty="0"/>
          </a:p>
          <a:p>
            <a:pPr marL="457200" indent="-457200" algn="l">
              <a:lnSpc>
                <a:spcPct val="150000"/>
              </a:lnSpc>
              <a:buFont typeface="Wingdings" panose="05000000000000000000" pitchFamily="2" charset="2"/>
              <a:buChar char="Ø"/>
            </a:pPr>
            <a:r>
              <a:rPr lang="zh-CN" altLang="en-US" sz="2400" b="1" dirty="0"/>
              <a:t>进程被阻塞</a:t>
            </a:r>
            <a:endParaRPr lang="en-US" altLang="zh-CN" sz="2400" b="1" dirty="0"/>
          </a:p>
          <a:p>
            <a:pPr marL="914389" lvl="1" indent="-457200">
              <a:lnSpc>
                <a:spcPct val="150000"/>
              </a:lnSpc>
              <a:buFont typeface="Wingdings" panose="05000000000000000000" pitchFamily="2" charset="2"/>
              <a:buChar char="Ø"/>
            </a:pPr>
            <a:r>
              <a:rPr lang="zh-CN" altLang="en-US" sz="2400" b="1" dirty="0"/>
              <a:t>执行的进程调用阻塞原语将自己阻塞起来进入睡眠或等待状态</a:t>
            </a:r>
            <a:endParaRPr lang="en-US" altLang="zh-CN" sz="2400" b="1" dirty="0"/>
          </a:p>
          <a:p>
            <a:pPr marL="914389" lvl="1" indent="-457200">
              <a:lnSpc>
                <a:spcPct val="150000"/>
              </a:lnSpc>
              <a:buFont typeface="Wingdings" panose="05000000000000000000" pitchFamily="2" charset="2"/>
              <a:buChar char="Ø"/>
            </a:pPr>
            <a:r>
              <a:rPr lang="zh-CN" altLang="en-US" sz="2400" b="1" dirty="0"/>
              <a:t>调用</a:t>
            </a:r>
            <a:r>
              <a:rPr lang="en-US" altLang="zh-CN" sz="2400" b="1" dirty="0"/>
              <a:t>V</a:t>
            </a:r>
            <a:r>
              <a:rPr lang="zh-CN" altLang="en-US" sz="2400" b="1" dirty="0"/>
              <a:t>原语激活了等待资源的进程</a:t>
            </a:r>
            <a:endParaRPr lang="en-US" altLang="zh-CN" sz="2400" b="1" dirty="0"/>
          </a:p>
          <a:p>
            <a:pPr marL="914389" lvl="1" indent="-457200">
              <a:lnSpc>
                <a:spcPct val="150000"/>
              </a:lnSpc>
              <a:buFont typeface="Wingdings" panose="05000000000000000000" pitchFamily="2" charset="2"/>
              <a:buChar char="Ø"/>
            </a:pPr>
            <a:r>
              <a:rPr lang="zh-CN" altLang="en-US" sz="2400" b="1" dirty="0"/>
              <a:t>进程提出</a:t>
            </a:r>
            <a:r>
              <a:rPr lang="en-US" altLang="zh-CN" sz="2400" b="1" dirty="0"/>
              <a:t>IO</a:t>
            </a:r>
            <a:r>
              <a:rPr lang="zh-CN" altLang="en-US" sz="2400" b="1" dirty="0"/>
              <a:t>请求被阻塞</a:t>
            </a:r>
            <a:endParaRPr lang="en-US" altLang="zh-CN" sz="2400" b="1" dirty="0"/>
          </a:p>
          <a:p>
            <a:pPr marL="457200" indent="-457200" algn="l">
              <a:lnSpc>
                <a:spcPct val="150000"/>
              </a:lnSpc>
              <a:buFont typeface="Wingdings" panose="05000000000000000000" pitchFamily="2" charset="2"/>
              <a:buChar char="Ø"/>
            </a:pPr>
            <a:r>
              <a:rPr lang="zh-CN" altLang="en-US" sz="2400" b="1" dirty="0"/>
              <a:t>时间片被用完</a:t>
            </a:r>
            <a:endParaRPr lang="en-US" altLang="zh-CN" sz="2400" b="1" dirty="0"/>
          </a:p>
          <a:p>
            <a:pPr marL="457200" indent="-457200" algn="l">
              <a:lnSpc>
                <a:spcPct val="150000"/>
              </a:lnSpc>
              <a:buFont typeface="Wingdings" panose="05000000000000000000" pitchFamily="2" charset="2"/>
              <a:buChar char="Ø"/>
            </a:pPr>
            <a:r>
              <a:rPr lang="zh-CN" altLang="en-US" sz="2400" b="1" dirty="0"/>
              <a:t>高优先级强占</a:t>
            </a:r>
          </a:p>
        </p:txBody>
      </p:sp>
    </p:spTree>
    <p:extLst>
      <p:ext uri="{BB962C8B-B14F-4D97-AF65-F5344CB8AC3E}">
        <p14:creationId xmlns:p14="http://schemas.microsoft.com/office/powerpoint/2010/main" val="134205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fade">
                                      <p:cBhvr>
                                        <p:cTn id="26" dur="500"/>
                                        <p:tgtEl>
                                          <p:spTgt spid="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Effect transition="in" filter="fade">
                                      <p:cBhvr>
                                        <p:cTn id="31"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square" rtlCol="0">
            <a:spAutoFit/>
          </a:bodyPr>
          <a:lstStyle/>
          <a:p>
            <a:r>
              <a:rPr lang="en-US" altLang="zh-CN" dirty="0">
                <a:solidFill>
                  <a:schemeClr val="bg1"/>
                </a:solidFill>
              </a:rPr>
              <a:t>02 </a:t>
            </a:r>
            <a:r>
              <a:rPr lang="zh-CN" altLang="en-US" dirty="0">
                <a:solidFill>
                  <a:schemeClr val="bg1"/>
                </a:solidFill>
              </a:rPr>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不能调度</a:t>
            </a:r>
          </a:p>
        </p:txBody>
      </p:sp>
      <p:sp>
        <p:nvSpPr>
          <p:cNvPr id="8" name="文本框 7">
            <a:extLst>
              <a:ext uri="{FF2B5EF4-FFF2-40B4-BE49-F238E27FC236}">
                <a16:creationId xmlns:a16="http://schemas.microsoft.com/office/drawing/2014/main" id="{53A15CBD-3DD2-4C10-88A4-D57B1330DD9A}"/>
              </a:ext>
            </a:extLst>
          </p:cNvPr>
          <p:cNvSpPr txBox="1"/>
          <p:nvPr/>
        </p:nvSpPr>
        <p:spPr>
          <a:xfrm>
            <a:off x="510580" y="1567165"/>
            <a:ext cx="10903927" cy="5012078"/>
          </a:xfrm>
          <a:prstGeom prst="rect">
            <a:avLst/>
          </a:prstGeom>
          <a:noFill/>
        </p:spPr>
        <p:txBody>
          <a:bodyPr wrap="square" rtlCol="0">
            <a:spAutoFit/>
          </a:bodyPr>
          <a:lstStyle/>
          <a:p>
            <a:pPr algn="l">
              <a:lnSpc>
                <a:spcPct val="150000"/>
              </a:lnSpc>
            </a:pPr>
            <a:r>
              <a:rPr lang="zh-CN" altLang="en-US" sz="2400" b="1" dirty="0"/>
              <a:t>       操作系统内核程序运行时，如果某时刻发生了引起调度的因素，并不一定马上进行调度与切换。不能进行调度与切换的的情况有一下几种：</a:t>
            </a:r>
            <a:endParaRPr lang="en-US" altLang="zh-CN" sz="2400" b="1" dirty="0"/>
          </a:p>
          <a:p>
            <a:pPr marL="457200" indent="-457200" algn="l">
              <a:lnSpc>
                <a:spcPct val="150000"/>
              </a:lnSpc>
              <a:buFont typeface="+mj-lt"/>
              <a:buAutoNum type="arabicPeriod"/>
            </a:pPr>
            <a:r>
              <a:rPr lang="zh-CN" altLang="en-US" sz="2400" b="1" dirty="0"/>
              <a:t>在</a:t>
            </a:r>
            <a:r>
              <a:rPr lang="zh-CN" altLang="en-US" sz="2400" b="1" dirty="0">
                <a:solidFill>
                  <a:srgbClr val="FF0000"/>
                </a:solidFill>
              </a:rPr>
              <a:t>处理中断</a:t>
            </a:r>
            <a:r>
              <a:rPr lang="zh-CN" altLang="en-US" sz="2400" b="1" dirty="0"/>
              <a:t>的过程中：中断处理过程复杂，在实现上很难做到进程切换，而且中断处理是系统工作的一部分，不应被剥夺处理机资源。</a:t>
            </a:r>
            <a:endParaRPr lang="en-US" altLang="zh-CN" sz="2400" b="1" dirty="0"/>
          </a:p>
          <a:p>
            <a:pPr marL="457200" indent="-457200" algn="l">
              <a:lnSpc>
                <a:spcPct val="150000"/>
              </a:lnSpc>
              <a:buFont typeface="+mj-lt"/>
              <a:buAutoNum type="arabicPeriod"/>
            </a:pPr>
            <a:r>
              <a:rPr lang="zh-CN" altLang="en-US" sz="2400" b="1" dirty="0"/>
              <a:t>进程在操作系统</a:t>
            </a:r>
            <a:r>
              <a:rPr lang="zh-CN" altLang="en-US" sz="2400" b="1" dirty="0">
                <a:solidFill>
                  <a:srgbClr val="FF0000"/>
                </a:solidFill>
              </a:rPr>
              <a:t>内核程序临界区</a:t>
            </a:r>
            <a:r>
              <a:rPr lang="zh-CN" altLang="en-US" sz="2400" b="1" dirty="0"/>
              <a:t>中：进入临界区后，需要独占的访问共享数据，理论上必须加锁，以防止其他进程进入，在解锁前不应切换到其他进程，以加快该共享数据的释放。</a:t>
            </a:r>
            <a:endParaRPr lang="en-US" altLang="zh-CN" sz="2400" b="1" dirty="0"/>
          </a:p>
          <a:p>
            <a:pPr marL="457200" indent="-457200" algn="l">
              <a:lnSpc>
                <a:spcPct val="150000"/>
              </a:lnSpc>
              <a:buFont typeface="+mj-lt"/>
              <a:buAutoNum type="arabicPeriod"/>
            </a:pPr>
            <a:r>
              <a:rPr lang="zh-CN" altLang="en-US" sz="2400" b="1" dirty="0"/>
              <a:t>在</a:t>
            </a:r>
            <a:r>
              <a:rPr lang="zh-CN" altLang="en-US" sz="2400" b="1" dirty="0">
                <a:solidFill>
                  <a:srgbClr val="FF0000"/>
                </a:solidFill>
              </a:rPr>
              <a:t>原语操作</a:t>
            </a:r>
            <a:r>
              <a:rPr lang="zh-CN" altLang="en-US" sz="2400" b="1" dirty="0"/>
              <a:t>中：如加锁，解锁，中断现场保护、恢复等，必须一次完成，不能进行进程切换</a:t>
            </a:r>
          </a:p>
        </p:txBody>
      </p:sp>
    </p:spTree>
    <p:extLst>
      <p:ext uri="{BB962C8B-B14F-4D97-AF65-F5344CB8AC3E}">
        <p14:creationId xmlns:p14="http://schemas.microsoft.com/office/powerpoint/2010/main" val="1374297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调度的时机</a:t>
            </a:r>
            <a:endParaRPr lang="en-US" altLang="zh-CN" dirty="0"/>
          </a:p>
          <a:p>
            <a:r>
              <a:rPr lang="zh-CN" altLang="en-US" dirty="0"/>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p>
            <a:r>
              <a:rPr lang="zh-CN" altLang="en-US" sz="2400" b="1" dirty="0">
                <a:solidFill>
                  <a:schemeClr val="accent1">
                    <a:lumMod val="50000"/>
                  </a:schemeClr>
                </a:solidFill>
              </a:rPr>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调度算法</a:t>
            </a:r>
          </a:p>
        </p:txBody>
      </p:sp>
      <p:sp>
        <p:nvSpPr>
          <p:cNvPr id="34" name="矩形 33">
            <a:extLst>
              <a:ext uri="{FF2B5EF4-FFF2-40B4-BE49-F238E27FC236}">
                <a16:creationId xmlns:a16="http://schemas.microsoft.com/office/drawing/2014/main" id="{C471B1E9-3DCA-4CC5-9386-46ACCDE771FF}"/>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768E499E-A77F-4812-BB8E-497051635574}"/>
              </a:ext>
            </a:extLst>
          </p:cNvPr>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第二节 处理机调度</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025507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调度的功能</a:t>
            </a:r>
          </a:p>
        </p:txBody>
      </p:sp>
      <p:grpSp>
        <p:nvGrpSpPr>
          <p:cNvPr id="8" name="组合 7">
            <a:extLst>
              <a:ext uri="{FF2B5EF4-FFF2-40B4-BE49-F238E27FC236}">
                <a16:creationId xmlns:a16="http://schemas.microsoft.com/office/drawing/2014/main" id="{E3414744-1979-49AD-BC15-5A143979D6F5}"/>
              </a:ext>
            </a:extLst>
          </p:cNvPr>
          <p:cNvGrpSpPr/>
          <p:nvPr/>
        </p:nvGrpSpPr>
        <p:grpSpPr>
          <a:xfrm>
            <a:off x="1072715" y="1577390"/>
            <a:ext cx="10486802" cy="2047152"/>
            <a:chOff x="1078544" y="1577390"/>
            <a:chExt cx="10486802" cy="2047152"/>
          </a:xfrm>
        </p:grpSpPr>
        <p:grpSp>
          <p:nvGrpSpPr>
            <p:cNvPr id="9" name="组合 8">
              <a:extLst>
                <a:ext uri="{FF2B5EF4-FFF2-40B4-BE49-F238E27FC236}">
                  <a16:creationId xmlns:a16="http://schemas.microsoft.com/office/drawing/2014/main" id="{696F7867-04B4-485C-8167-815DCFDF5DAD}"/>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78396770-8B58-4139-B12F-F4E3AACE56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EFB18203-6C0B-4B1B-8075-FA6851648FA4}"/>
                  </a:ext>
                </a:extLst>
              </p:cNvPr>
              <p:cNvGrpSpPr/>
              <p:nvPr/>
            </p:nvGrpSpPr>
            <p:grpSpPr>
              <a:xfrm rot="11641273">
                <a:off x="1077022" y="1140955"/>
                <a:ext cx="246536" cy="1113914"/>
                <a:chOff x="421960" y="935930"/>
                <a:chExt cx="1125738" cy="5086391"/>
              </a:xfrm>
            </p:grpSpPr>
            <p:cxnSp>
              <p:nvCxnSpPr>
                <p:cNvPr id="14" name="直接连接符 13">
                  <a:extLst>
                    <a:ext uri="{FF2B5EF4-FFF2-40B4-BE49-F238E27FC236}">
                      <a16:creationId xmlns:a16="http://schemas.microsoft.com/office/drawing/2014/main" id="{9F4B3C22-A17B-4F46-A882-7DEBAD3593C9}"/>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9E62C93F-DEFE-4767-A487-1E3F2A81E017}"/>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487809FB-608C-471E-9DA9-3DC58D6A6045}"/>
                </a:ext>
              </a:extLst>
            </p:cNvPr>
            <p:cNvSpPr/>
            <p:nvPr/>
          </p:nvSpPr>
          <p:spPr>
            <a:xfrm>
              <a:off x="1979607" y="1577390"/>
              <a:ext cx="5929828"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记录系统中所有进程的执行情况</a:t>
              </a:r>
            </a:p>
          </p:txBody>
        </p:sp>
        <p:sp>
          <p:nvSpPr>
            <p:cNvPr id="11" name="矩形 10">
              <a:extLst>
                <a:ext uri="{FF2B5EF4-FFF2-40B4-BE49-F238E27FC236}">
                  <a16:creationId xmlns:a16="http://schemas.microsoft.com/office/drawing/2014/main" id="{C0C3807E-A93A-406A-AB83-95DFB5620988}"/>
                </a:ext>
              </a:extLst>
            </p:cNvPr>
            <p:cNvSpPr/>
            <p:nvPr/>
          </p:nvSpPr>
          <p:spPr>
            <a:xfrm>
              <a:off x="2048813" y="2302449"/>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进程管理模块通过</a:t>
              </a:r>
              <a:r>
                <a:rPr lang="en-US" altLang="zh-CN" sz="2000" b="1" dirty="0"/>
                <a:t>PCB</a:t>
              </a:r>
              <a:r>
                <a:rPr lang="zh-CN" altLang="en-US" sz="2000" b="1" dirty="0"/>
                <a:t>记录系统中各进程的执行状况和状态特征</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根据状态特征和资源需求，将各进程的的</a:t>
              </a:r>
              <a:r>
                <a:rPr lang="en-US" altLang="zh-CN" sz="2000" b="1" dirty="0"/>
                <a:t>PCB</a:t>
              </a:r>
              <a:r>
                <a:rPr lang="zh-CN" altLang="en-US" sz="2000" b="1" dirty="0"/>
                <a:t>排列成相关队列</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通过</a:t>
              </a:r>
              <a:r>
                <a:rPr lang="en-US" altLang="zh-CN" sz="2000" b="1" dirty="0"/>
                <a:t>PCB</a:t>
              </a:r>
              <a:r>
                <a:rPr lang="zh-CN" altLang="en-US" sz="2000" b="1" dirty="0"/>
                <a:t>掌控所有进程，并在适当时机从就绪队列选择进程占用处理机</a:t>
              </a:r>
            </a:p>
          </p:txBody>
        </p:sp>
      </p:grpSp>
      <p:grpSp>
        <p:nvGrpSpPr>
          <p:cNvPr id="16" name="组合 15">
            <a:extLst>
              <a:ext uri="{FF2B5EF4-FFF2-40B4-BE49-F238E27FC236}">
                <a16:creationId xmlns:a16="http://schemas.microsoft.com/office/drawing/2014/main" id="{103E53E7-DC6C-45E8-B9BC-37F16DFF56D0}"/>
              </a:ext>
            </a:extLst>
          </p:cNvPr>
          <p:cNvGrpSpPr/>
          <p:nvPr/>
        </p:nvGrpSpPr>
        <p:grpSpPr>
          <a:xfrm>
            <a:off x="1072715" y="3849777"/>
            <a:ext cx="10492024" cy="1454917"/>
            <a:chOff x="1078544" y="1577390"/>
            <a:chExt cx="10492024" cy="1454917"/>
          </a:xfrm>
        </p:grpSpPr>
        <p:grpSp>
          <p:nvGrpSpPr>
            <p:cNvPr id="17" name="组合 16">
              <a:extLst>
                <a:ext uri="{FF2B5EF4-FFF2-40B4-BE49-F238E27FC236}">
                  <a16:creationId xmlns:a16="http://schemas.microsoft.com/office/drawing/2014/main" id="{AAB97C4A-732A-4438-8AA1-9B90F4715237}"/>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10AE36FB-DFAE-4510-AAB1-4C1CA2542F3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64B8E072-F00F-41E1-9B83-B29DEDE1FFBF}"/>
                  </a:ext>
                </a:extLst>
              </p:cNvPr>
              <p:cNvGrpSpPr/>
              <p:nvPr/>
            </p:nvGrpSpPr>
            <p:grpSpPr>
              <a:xfrm rot="11641273">
                <a:off x="1077022" y="1140955"/>
                <a:ext cx="246536" cy="1113914"/>
                <a:chOff x="421960" y="935930"/>
                <a:chExt cx="1125738" cy="5086391"/>
              </a:xfrm>
            </p:grpSpPr>
            <p:cxnSp>
              <p:nvCxnSpPr>
                <p:cNvPr id="22" name="直接连接符 21">
                  <a:extLst>
                    <a:ext uri="{FF2B5EF4-FFF2-40B4-BE49-F238E27FC236}">
                      <a16:creationId xmlns:a16="http://schemas.microsoft.com/office/drawing/2014/main" id="{E5CD5E2B-92F6-4A9D-ABCE-73AD13145004}"/>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2F8C1D43-3B33-438B-87B0-C65153A67BB2}"/>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D6A20F2F-4243-4F0F-A152-723205BD0C23}"/>
                </a:ext>
              </a:extLst>
            </p:cNvPr>
            <p:cNvSpPr/>
            <p:nvPr/>
          </p:nvSpPr>
          <p:spPr>
            <a:xfrm>
              <a:off x="1979607" y="1577390"/>
              <a:ext cx="3775393"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选择占用处理机的进程</a:t>
              </a:r>
            </a:p>
          </p:txBody>
        </p:sp>
        <p:sp>
          <p:nvSpPr>
            <p:cNvPr id="19" name="矩形 18">
              <a:extLst>
                <a:ext uri="{FF2B5EF4-FFF2-40B4-BE49-F238E27FC236}">
                  <a16:creationId xmlns:a16="http://schemas.microsoft.com/office/drawing/2014/main" id="{4C7CC433-33AF-48B7-8ECA-238954F57652}"/>
                </a:ext>
              </a:extLst>
            </p:cNvPr>
            <p:cNvSpPr/>
            <p:nvPr/>
          </p:nvSpPr>
          <p:spPr>
            <a:xfrm>
              <a:off x="2054035" y="2156490"/>
              <a:ext cx="9516533" cy="87581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按照一定策略选择一个处于就绪态的进程，使其获得处理机执行</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根据不同系统的功能，设定各自不同策略</a:t>
              </a:r>
            </a:p>
          </p:txBody>
        </p:sp>
      </p:grpSp>
      <p:grpSp>
        <p:nvGrpSpPr>
          <p:cNvPr id="24" name="组合 23">
            <a:extLst>
              <a:ext uri="{FF2B5EF4-FFF2-40B4-BE49-F238E27FC236}">
                <a16:creationId xmlns:a16="http://schemas.microsoft.com/office/drawing/2014/main" id="{830363D1-F260-4944-814D-97CADE806273}"/>
              </a:ext>
            </a:extLst>
          </p:cNvPr>
          <p:cNvGrpSpPr/>
          <p:nvPr/>
        </p:nvGrpSpPr>
        <p:grpSpPr>
          <a:xfrm>
            <a:off x="1072715" y="5529929"/>
            <a:ext cx="10492024" cy="1167610"/>
            <a:chOff x="1078544" y="1577390"/>
            <a:chExt cx="10492024" cy="1167610"/>
          </a:xfrm>
        </p:grpSpPr>
        <p:grpSp>
          <p:nvGrpSpPr>
            <p:cNvPr id="25" name="组合 24">
              <a:extLst>
                <a:ext uri="{FF2B5EF4-FFF2-40B4-BE49-F238E27FC236}">
                  <a16:creationId xmlns:a16="http://schemas.microsoft.com/office/drawing/2014/main" id="{8CE8625A-7D68-4B05-ADA9-B75361D935B5}"/>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85664015-D97E-4059-8347-BC6C94180B9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B9ED94F3-A5ED-4F0A-A1E1-CC400EC04347}"/>
                  </a:ext>
                </a:extLst>
              </p:cNvPr>
              <p:cNvGrpSpPr/>
              <p:nvPr/>
            </p:nvGrpSpPr>
            <p:grpSpPr>
              <a:xfrm rot="11641273">
                <a:off x="1077022" y="1140955"/>
                <a:ext cx="246536" cy="1113914"/>
                <a:chOff x="421960" y="935930"/>
                <a:chExt cx="1125738" cy="5086391"/>
              </a:xfrm>
            </p:grpSpPr>
            <p:cxnSp>
              <p:nvCxnSpPr>
                <p:cNvPr id="30" name="直接连接符 29">
                  <a:extLst>
                    <a:ext uri="{FF2B5EF4-FFF2-40B4-BE49-F238E27FC236}">
                      <a16:creationId xmlns:a16="http://schemas.microsoft.com/office/drawing/2014/main" id="{CC0DF775-015E-4BDC-B77F-AE1BF7A5723E}"/>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1117B6E3-2A97-45B2-94E7-B73C8233FF03}"/>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1BDF600C-2D75-442C-ADE6-F2CD2CEFCAF1}"/>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进程上下文切换</a:t>
              </a:r>
            </a:p>
          </p:txBody>
        </p:sp>
        <p:sp>
          <p:nvSpPr>
            <p:cNvPr id="27" name="矩形 26">
              <a:extLst>
                <a:ext uri="{FF2B5EF4-FFF2-40B4-BE49-F238E27FC236}">
                  <a16:creationId xmlns:a16="http://schemas.microsoft.com/office/drawing/2014/main" id="{A97A5109-B041-4435-A796-91079AF1A3F4}"/>
                </a:ext>
              </a:extLst>
            </p:cNvPr>
            <p:cNvSpPr/>
            <p:nvPr/>
          </p:nvSpPr>
          <p:spPr>
            <a:xfrm>
              <a:off x="2054035" y="2200285"/>
              <a:ext cx="9516533" cy="42954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保存</a:t>
              </a:r>
              <a:r>
                <a:rPr lang="en-US" altLang="zh-CN" sz="2000" b="1" dirty="0"/>
                <a:t>P1</a:t>
              </a:r>
              <a:r>
                <a:rPr lang="zh-CN" altLang="en-US" sz="2000" b="1" dirty="0"/>
                <a:t>现场、恢复</a:t>
              </a:r>
              <a:r>
                <a:rPr lang="en-US" altLang="zh-CN" sz="2000" b="1" dirty="0"/>
                <a:t>P2</a:t>
              </a:r>
              <a:r>
                <a:rPr lang="zh-CN" altLang="en-US" sz="2000" b="1" dirty="0"/>
                <a:t>现场、执行</a:t>
              </a:r>
              <a:r>
                <a:rPr lang="en-US" altLang="zh-CN" sz="2000" b="1" dirty="0"/>
                <a:t>P2</a:t>
              </a:r>
              <a:r>
                <a:rPr lang="zh-CN" altLang="en-US" sz="2000" b="1" dirty="0"/>
                <a:t>进程</a:t>
              </a:r>
            </a:p>
          </p:txBody>
        </p:sp>
      </p:grpSp>
    </p:spTree>
    <p:extLst>
      <p:ext uri="{BB962C8B-B14F-4D97-AF65-F5344CB8AC3E}">
        <p14:creationId xmlns:p14="http://schemas.microsoft.com/office/powerpoint/2010/main" val="365731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3B5A26-A8E5-479D-BB0C-9A9AEFEB63B9}"/>
              </a:ext>
            </a:extLst>
          </p:cNvPr>
          <p:cNvSpPr>
            <a:spLocks noGrp="1"/>
          </p:cNvSpPr>
          <p:nvPr>
            <p:ph type="body" sz="quarter" idx="10"/>
          </p:nvPr>
        </p:nvSpPr>
        <p:spPr/>
        <p:txBody>
          <a:bodyPr/>
          <a:lstStyle/>
          <a:p>
            <a:endParaRPr lang="zh-CN" altLang="en-US"/>
          </a:p>
        </p:txBody>
      </p:sp>
      <p:sp>
        <p:nvSpPr>
          <p:cNvPr id="3" name="文本占位符 2">
            <a:extLst>
              <a:ext uri="{FF2B5EF4-FFF2-40B4-BE49-F238E27FC236}">
                <a16:creationId xmlns:a16="http://schemas.microsoft.com/office/drawing/2014/main" id="{17181023-FAA8-4B77-B8BB-7CC24F3A3391}"/>
              </a:ext>
            </a:extLst>
          </p:cNvPr>
          <p:cNvSpPr>
            <a:spLocks noGrp="1"/>
          </p:cNvSpPr>
          <p:nvPr>
            <p:ph type="body" sz="quarter" idx="11"/>
          </p:nvPr>
        </p:nvSpPr>
        <p:spPr/>
        <p:txBody>
          <a:bodyPr/>
          <a:lstStyle/>
          <a:p>
            <a:endParaRPr lang="zh-CN" altLang="en-US"/>
          </a:p>
        </p:txBody>
      </p:sp>
      <p:sp>
        <p:nvSpPr>
          <p:cNvPr id="4" name="文本占位符 3">
            <a:extLst>
              <a:ext uri="{FF2B5EF4-FFF2-40B4-BE49-F238E27FC236}">
                <a16:creationId xmlns:a16="http://schemas.microsoft.com/office/drawing/2014/main" id="{4AB663BC-8702-42E6-943E-A3690E679165}"/>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30E8C024-27FD-45FA-8A74-E6C13183C958}"/>
              </a:ext>
            </a:extLst>
          </p:cNvPr>
          <p:cNvSpPr>
            <a:spLocks noGrp="1"/>
          </p:cNvSpPr>
          <p:nvPr>
            <p:ph type="body" sz="quarter" idx="13"/>
          </p:nvPr>
        </p:nvSpPr>
        <p:spPr/>
        <p:txBody>
          <a:bodyPr/>
          <a:lstStyle/>
          <a:p>
            <a:endParaRPr lang="zh-CN" altLang="en-US"/>
          </a:p>
        </p:txBody>
      </p:sp>
      <p:sp>
        <p:nvSpPr>
          <p:cNvPr id="6" name="文本占位符 5">
            <a:extLst>
              <a:ext uri="{FF2B5EF4-FFF2-40B4-BE49-F238E27FC236}">
                <a16:creationId xmlns:a16="http://schemas.microsoft.com/office/drawing/2014/main" id="{B878477C-0134-46FB-8AF7-5941551C281F}"/>
              </a:ext>
            </a:extLst>
          </p:cNvPr>
          <p:cNvSpPr>
            <a:spLocks noGrp="1"/>
          </p:cNvSpPr>
          <p:nvPr>
            <p:ph type="body" sz="quarter" idx="14"/>
          </p:nvPr>
        </p:nvSpPr>
        <p:spPr/>
        <p:txBody>
          <a:bodyPr/>
          <a:lstStyle/>
          <a:p>
            <a:endParaRPr lang="zh-CN" altLang="en-US"/>
          </a:p>
        </p:txBody>
      </p:sp>
      <p:sp>
        <p:nvSpPr>
          <p:cNvPr id="7" name="文本框 6">
            <a:extLst>
              <a:ext uri="{FF2B5EF4-FFF2-40B4-BE49-F238E27FC236}">
                <a16:creationId xmlns:a16="http://schemas.microsoft.com/office/drawing/2014/main" id="{29528807-2C2C-4541-AAA7-37FD634A2B74}"/>
              </a:ext>
            </a:extLst>
          </p:cNvPr>
          <p:cNvSpPr txBox="1"/>
          <p:nvPr/>
        </p:nvSpPr>
        <p:spPr>
          <a:xfrm>
            <a:off x="1529862" y="800100"/>
            <a:ext cx="1415772" cy="579839"/>
          </a:xfrm>
          <a:prstGeom prst="rect">
            <a:avLst/>
          </a:prstGeom>
          <a:noFill/>
        </p:spPr>
        <p:txBody>
          <a:bodyPr wrap="none" rtlCol="0">
            <a:spAutoFit/>
          </a:bodyPr>
          <a:lstStyle/>
          <a:p>
            <a:pPr algn="l">
              <a:lnSpc>
                <a:spcPct val="150000"/>
              </a:lnSpc>
            </a:pPr>
            <a:r>
              <a:rPr lang="zh-CN" altLang="en-US" sz="2400" b="1" dirty="0">
                <a:solidFill>
                  <a:srgbClr val="FF0000"/>
                </a:solidFill>
              </a:rPr>
              <a:t>前情回顾</a:t>
            </a:r>
          </a:p>
        </p:txBody>
      </p:sp>
      <p:sp>
        <p:nvSpPr>
          <p:cNvPr id="8" name="文本框 7">
            <a:extLst>
              <a:ext uri="{FF2B5EF4-FFF2-40B4-BE49-F238E27FC236}">
                <a16:creationId xmlns:a16="http://schemas.microsoft.com/office/drawing/2014/main" id="{66F0744D-B8BE-40CE-B9BD-DB39181F7EC5}"/>
              </a:ext>
            </a:extLst>
          </p:cNvPr>
          <p:cNvSpPr txBox="1"/>
          <p:nvPr/>
        </p:nvSpPr>
        <p:spPr>
          <a:xfrm>
            <a:off x="825701" y="2186871"/>
            <a:ext cx="10540597" cy="3349828"/>
          </a:xfrm>
          <a:prstGeom prst="rect">
            <a:avLst/>
          </a:prstGeom>
          <a:noFill/>
        </p:spPr>
        <p:txBody>
          <a:bodyPr wrap="square" rtlCol="0">
            <a:spAutoFit/>
          </a:bodyPr>
          <a:lstStyle/>
          <a:p>
            <a:pPr marL="457200" indent="-457200" algn="l">
              <a:lnSpc>
                <a:spcPct val="150000"/>
              </a:lnSpc>
              <a:buAutoNum type="arabicPeriod"/>
            </a:pPr>
            <a:r>
              <a:rPr lang="zh-CN" altLang="en-US" sz="2400" b="1" dirty="0"/>
              <a:t>什么是进程，进程由什么组成，操作系统如何组织进程</a:t>
            </a:r>
            <a:endParaRPr lang="en-US" altLang="zh-CN" sz="2400" b="1" dirty="0"/>
          </a:p>
          <a:p>
            <a:pPr marL="457200" indent="-457200" algn="l">
              <a:lnSpc>
                <a:spcPct val="150000"/>
              </a:lnSpc>
              <a:buAutoNum type="arabicPeriod"/>
            </a:pPr>
            <a:endParaRPr lang="en-US" altLang="zh-CN" sz="2400" b="1" dirty="0"/>
          </a:p>
          <a:p>
            <a:pPr marL="457200" indent="-457200" algn="l">
              <a:lnSpc>
                <a:spcPct val="150000"/>
              </a:lnSpc>
              <a:buAutoNum type="arabicPeriod"/>
            </a:pPr>
            <a:r>
              <a:rPr lang="zh-CN" altLang="en-US" sz="2400" b="1" dirty="0"/>
              <a:t>程序、进程、线程的区别和联系</a:t>
            </a:r>
            <a:endParaRPr lang="en-US" altLang="zh-CN" sz="2400" b="1" dirty="0"/>
          </a:p>
          <a:p>
            <a:pPr marL="457200" indent="-457200" algn="l">
              <a:lnSpc>
                <a:spcPct val="150000"/>
              </a:lnSpc>
              <a:buAutoNum type="arabicPeriod"/>
            </a:pPr>
            <a:endParaRPr lang="en-US" altLang="zh-CN" sz="2400" b="1" dirty="0"/>
          </a:p>
          <a:p>
            <a:pPr marL="457200" indent="-457200" algn="l">
              <a:lnSpc>
                <a:spcPct val="150000"/>
              </a:lnSpc>
              <a:buAutoNum type="arabicPeriod"/>
            </a:pPr>
            <a:r>
              <a:rPr lang="zh-CN" altLang="en-US" sz="2400" b="1" dirty="0"/>
              <a:t>进程有哪些状态，各个状态间是如何转换的（画出状态转换图），并例举出发状态转换的事件。</a:t>
            </a:r>
          </a:p>
        </p:txBody>
      </p:sp>
    </p:spTree>
    <p:extLst>
      <p:ext uri="{BB962C8B-B14F-4D97-AF65-F5344CB8AC3E}">
        <p14:creationId xmlns:p14="http://schemas.microsoft.com/office/powerpoint/2010/main" val="219596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调度的方式</a:t>
            </a:r>
          </a:p>
        </p:txBody>
      </p:sp>
      <p:grpSp>
        <p:nvGrpSpPr>
          <p:cNvPr id="8" name="组合 7">
            <a:extLst>
              <a:ext uri="{FF2B5EF4-FFF2-40B4-BE49-F238E27FC236}">
                <a16:creationId xmlns:a16="http://schemas.microsoft.com/office/drawing/2014/main" id="{E3414744-1979-49AD-BC15-5A143979D6F5}"/>
              </a:ext>
            </a:extLst>
          </p:cNvPr>
          <p:cNvGrpSpPr/>
          <p:nvPr/>
        </p:nvGrpSpPr>
        <p:grpSpPr>
          <a:xfrm>
            <a:off x="1078544" y="1577390"/>
            <a:ext cx="10482150" cy="2226987"/>
            <a:chOff x="1078544" y="1577390"/>
            <a:chExt cx="10482150" cy="2226987"/>
          </a:xfrm>
        </p:grpSpPr>
        <p:grpSp>
          <p:nvGrpSpPr>
            <p:cNvPr id="9" name="组合 8">
              <a:extLst>
                <a:ext uri="{FF2B5EF4-FFF2-40B4-BE49-F238E27FC236}">
                  <a16:creationId xmlns:a16="http://schemas.microsoft.com/office/drawing/2014/main" id="{696F7867-04B4-485C-8167-815DCFDF5DAD}"/>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78396770-8B58-4139-B12F-F4E3AACE56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EFB18203-6C0B-4B1B-8075-FA6851648FA4}"/>
                  </a:ext>
                </a:extLst>
              </p:cNvPr>
              <p:cNvGrpSpPr/>
              <p:nvPr/>
            </p:nvGrpSpPr>
            <p:grpSpPr>
              <a:xfrm rot="11641273">
                <a:off x="1077022" y="1140955"/>
                <a:ext cx="246536" cy="1113914"/>
                <a:chOff x="421960" y="935930"/>
                <a:chExt cx="1125738" cy="5086391"/>
              </a:xfrm>
            </p:grpSpPr>
            <p:cxnSp>
              <p:nvCxnSpPr>
                <p:cNvPr id="14" name="直接连接符 13">
                  <a:extLst>
                    <a:ext uri="{FF2B5EF4-FFF2-40B4-BE49-F238E27FC236}">
                      <a16:creationId xmlns:a16="http://schemas.microsoft.com/office/drawing/2014/main" id="{9F4B3C22-A17B-4F46-A882-7DEBAD3593C9}"/>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9E62C93F-DEFE-4767-A487-1E3F2A81E017}"/>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487809FB-608C-471E-9DA9-3DC58D6A6045}"/>
                </a:ext>
              </a:extLst>
            </p:cNvPr>
            <p:cNvSpPr/>
            <p:nvPr/>
          </p:nvSpPr>
          <p:spPr>
            <a:xfrm>
              <a:off x="1979607" y="1577390"/>
              <a:ext cx="305724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非剥夺式调度方式</a:t>
              </a:r>
            </a:p>
          </p:txBody>
        </p:sp>
        <p:sp>
          <p:nvSpPr>
            <p:cNvPr id="11" name="矩形 10">
              <a:extLst>
                <a:ext uri="{FF2B5EF4-FFF2-40B4-BE49-F238E27FC236}">
                  <a16:creationId xmlns:a16="http://schemas.microsoft.com/office/drawing/2014/main" id="{C0C3807E-A93A-406A-AB83-95DFB5620988}"/>
                </a:ext>
              </a:extLst>
            </p:cNvPr>
            <p:cNvSpPr/>
            <p:nvPr/>
          </p:nvSpPr>
          <p:spPr>
            <a:xfrm>
              <a:off x="2044161" y="2112952"/>
              <a:ext cx="9516533" cy="1691425"/>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一个进程占用处理机时，直至进程完成或发生阻塞，才让出处理机，不管就绪进程是否紧迫</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实现简单，系统开销小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适用于大部分批处理系统，不能用于分时或大部分的实时系统</a:t>
              </a:r>
            </a:p>
          </p:txBody>
        </p:sp>
      </p:grpSp>
      <p:grpSp>
        <p:nvGrpSpPr>
          <p:cNvPr id="16" name="组合 15">
            <a:extLst>
              <a:ext uri="{FF2B5EF4-FFF2-40B4-BE49-F238E27FC236}">
                <a16:creationId xmlns:a16="http://schemas.microsoft.com/office/drawing/2014/main" id="{103E53E7-DC6C-45E8-B9BC-37F16DFF56D0}"/>
              </a:ext>
            </a:extLst>
          </p:cNvPr>
          <p:cNvGrpSpPr/>
          <p:nvPr/>
        </p:nvGrpSpPr>
        <p:grpSpPr>
          <a:xfrm>
            <a:off x="1078544" y="4414203"/>
            <a:ext cx="10482150" cy="2243980"/>
            <a:chOff x="1078544" y="1577390"/>
            <a:chExt cx="10482150" cy="2243980"/>
          </a:xfrm>
        </p:grpSpPr>
        <p:grpSp>
          <p:nvGrpSpPr>
            <p:cNvPr id="17" name="组合 16">
              <a:extLst>
                <a:ext uri="{FF2B5EF4-FFF2-40B4-BE49-F238E27FC236}">
                  <a16:creationId xmlns:a16="http://schemas.microsoft.com/office/drawing/2014/main" id="{AAB97C4A-732A-4438-8AA1-9B90F4715237}"/>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10AE36FB-DFAE-4510-AAB1-4C1CA2542F3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64B8E072-F00F-41E1-9B83-B29DEDE1FFBF}"/>
                  </a:ext>
                </a:extLst>
              </p:cNvPr>
              <p:cNvGrpSpPr/>
              <p:nvPr/>
            </p:nvGrpSpPr>
            <p:grpSpPr>
              <a:xfrm rot="11641273">
                <a:off x="1077022" y="1140955"/>
                <a:ext cx="246536" cy="1113914"/>
                <a:chOff x="421960" y="935930"/>
                <a:chExt cx="1125738" cy="5086391"/>
              </a:xfrm>
            </p:grpSpPr>
            <p:cxnSp>
              <p:nvCxnSpPr>
                <p:cNvPr id="22" name="直接连接符 21">
                  <a:extLst>
                    <a:ext uri="{FF2B5EF4-FFF2-40B4-BE49-F238E27FC236}">
                      <a16:creationId xmlns:a16="http://schemas.microsoft.com/office/drawing/2014/main" id="{E5CD5E2B-92F6-4A9D-ABCE-73AD13145004}"/>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2F8C1D43-3B33-438B-87B0-C65153A67BB2}"/>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D6A20F2F-4243-4F0F-A152-723205BD0C23}"/>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剥夺式调度方式</a:t>
              </a:r>
            </a:p>
          </p:txBody>
        </p:sp>
        <p:sp>
          <p:nvSpPr>
            <p:cNvPr id="19" name="矩形 18">
              <a:extLst>
                <a:ext uri="{FF2B5EF4-FFF2-40B4-BE49-F238E27FC236}">
                  <a16:creationId xmlns:a16="http://schemas.microsoft.com/office/drawing/2014/main" id="{4C7CC433-33AF-48B7-8ECA-238954F57652}"/>
                </a:ext>
              </a:extLst>
            </p:cNvPr>
            <p:cNvSpPr/>
            <p:nvPr/>
          </p:nvSpPr>
          <p:spPr>
            <a:xfrm>
              <a:off x="2044161" y="2129945"/>
              <a:ext cx="9516533" cy="1691425"/>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如果有更为重要或更紧迫进程需要使用处理机，则暂停当前进程，让出处理机使用权</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对提高系统吞吐率和相应效率有明显好处</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必须遵循些原则：优先权、短进程优先和时间片等。</a:t>
              </a:r>
            </a:p>
          </p:txBody>
        </p:sp>
      </p:grpSp>
    </p:spTree>
    <p:extLst>
      <p:ext uri="{BB962C8B-B14F-4D97-AF65-F5344CB8AC3E}">
        <p14:creationId xmlns:p14="http://schemas.microsoft.com/office/powerpoint/2010/main" val="1256388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调度策略</a:t>
            </a:r>
          </a:p>
        </p:txBody>
      </p:sp>
      <p:grpSp>
        <p:nvGrpSpPr>
          <p:cNvPr id="8" name="组合 7">
            <a:extLst>
              <a:ext uri="{FF2B5EF4-FFF2-40B4-BE49-F238E27FC236}">
                <a16:creationId xmlns:a16="http://schemas.microsoft.com/office/drawing/2014/main" id="{E3414744-1979-49AD-BC15-5A143979D6F5}"/>
              </a:ext>
            </a:extLst>
          </p:cNvPr>
          <p:cNvGrpSpPr/>
          <p:nvPr/>
        </p:nvGrpSpPr>
        <p:grpSpPr>
          <a:xfrm>
            <a:off x="1078544" y="1904612"/>
            <a:ext cx="10615349" cy="1939212"/>
            <a:chOff x="1078544" y="1577390"/>
            <a:chExt cx="10615349" cy="1939212"/>
          </a:xfrm>
        </p:grpSpPr>
        <p:grpSp>
          <p:nvGrpSpPr>
            <p:cNvPr id="9" name="组合 8">
              <a:extLst>
                <a:ext uri="{FF2B5EF4-FFF2-40B4-BE49-F238E27FC236}">
                  <a16:creationId xmlns:a16="http://schemas.microsoft.com/office/drawing/2014/main" id="{696F7867-04B4-485C-8167-815DCFDF5DAD}"/>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78396770-8B58-4139-B12F-F4E3AACE56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EFB18203-6C0B-4B1B-8075-FA6851648FA4}"/>
                  </a:ext>
                </a:extLst>
              </p:cNvPr>
              <p:cNvGrpSpPr/>
              <p:nvPr/>
            </p:nvGrpSpPr>
            <p:grpSpPr>
              <a:xfrm rot="11641273">
                <a:off x="1077022" y="1140955"/>
                <a:ext cx="246536" cy="1113914"/>
                <a:chOff x="421960" y="935930"/>
                <a:chExt cx="1125738" cy="5086391"/>
              </a:xfrm>
            </p:grpSpPr>
            <p:cxnSp>
              <p:nvCxnSpPr>
                <p:cNvPr id="14" name="直接连接符 13">
                  <a:extLst>
                    <a:ext uri="{FF2B5EF4-FFF2-40B4-BE49-F238E27FC236}">
                      <a16:creationId xmlns:a16="http://schemas.microsoft.com/office/drawing/2014/main" id="{9F4B3C22-A17B-4F46-A882-7DEBAD3593C9}"/>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9E62C93F-DEFE-4767-A487-1E3F2A81E017}"/>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487809FB-608C-471E-9DA9-3DC58D6A6045}"/>
                </a:ext>
              </a:extLst>
            </p:cNvPr>
            <p:cNvSpPr/>
            <p:nvPr/>
          </p:nvSpPr>
          <p:spPr>
            <a:xfrm>
              <a:off x="1979607" y="1577390"/>
              <a:ext cx="269817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“更快”的服务</a:t>
              </a:r>
            </a:p>
          </p:txBody>
        </p:sp>
        <p:sp>
          <p:nvSpPr>
            <p:cNvPr id="11" name="矩形 10">
              <a:extLst>
                <a:ext uri="{FF2B5EF4-FFF2-40B4-BE49-F238E27FC236}">
                  <a16:creationId xmlns:a16="http://schemas.microsoft.com/office/drawing/2014/main" id="{C0C3807E-A93A-406A-AB83-95DFB5620988}"/>
                </a:ext>
              </a:extLst>
            </p:cNvPr>
            <p:cNvSpPr/>
            <p:nvPr/>
          </p:nvSpPr>
          <p:spPr>
            <a:xfrm>
              <a:off x="2177360" y="2194509"/>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文件传输时的</a:t>
              </a:r>
              <a:r>
                <a:rPr lang="zh-CN" altLang="en-US" sz="2000" b="1" dirty="0">
                  <a:solidFill>
                    <a:srgbClr val="FF0000"/>
                  </a:solidFill>
                </a:rPr>
                <a:t>高带宽</a:t>
              </a:r>
              <a:r>
                <a:rPr lang="zh-CN" altLang="en-US" sz="2000" b="1" dirty="0"/>
                <a:t>，调度算法的</a:t>
              </a:r>
              <a:r>
                <a:rPr lang="zh-CN" altLang="en-US" sz="2000" b="1" dirty="0">
                  <a:solidFill>
                    <a:srgbClr val="FF0000"/>
                  </a:solidFill>
                </a:rPr>
                <a:t>高吞吐量</a:t>
              </a:r>
              <a:endParaRPr lang="en-US" altLang="zh-CN" sz="2000" b="1" dirty="0">
                <a:solidFill>
                  <a:srgbClr val="FF0000"/>
                </a:solidFill>
              </a:endParaRPr>
            </a:p>
            <a:p>
              <a:pPr marL="285750" indent="-285750">
                <a:lnSpc>
                  <a:spcPct val="120000"/>
                </a:lnSpc>
                <a:spcBef>
                  <a:spcPts val="600"/>
                </a:spcBef>
                <a:buFont typeface="Arial" panose="020B0604020202020204" pitchFamily="34" charset="0"/>
                <a:buChar char="•"/>
              </a:pPr>
              <a:r>
                <a:rPr lang="zh-CN" altLang="en-US" sz="2000" b="1" dirty="0"/>
                <a:t>玩儿游戏时的</a:t>
              </a:r>
              <a:r>
                <a:rPr lang="zh-CN" altLang="en-US" sz="2000" b="1" dirty="0">
                  <a:solidFill>
                    <a:srgbClr val="FF0000"/>
                  </a:solidFill>
                </a:rPr>
                <a:t>低延迟</a:t>
              </a:r>
              <a:r>
                <a:rPr lang="zh-CN" altLang="en-US" sz="2000" b="1" dirty="0"/>
                <a:t>，调度算法的</a:t>
              </a:r>
              <a:r>
                <a:rPr lang="zh-CN" altLang="en-US" sz="2000" b="1" dirty="0">
                  <a:solidFill>
                    <a:srgbClr val="FF0000"/>
                  </a:solidFill>
                </a:rPr>
                <a:t>快速响应</a:t>
              </a:r>
              <a:endParaRPr lang="en-US" altLang="zh-CN" sz="2000" b="1" dirty="0">
                <a:solidFill>
                  <a:srgbClr val="FF0000"/>
                </a:solidFill>
              </a:endParaRPr>
            </a:p>
            <a:p>
              <a:pPr marL="285750" indent="-285750">
                <a:lnSpc>
                  <a:spcPct val="120000"/>
                </a:lnSpc>
                <a:spcBef>
                  <a:spcPts val="600"/>
                </a:spcBef>
                <a:buFont typeface="Arial" panose="020B0604020202020204" pitchFamily="34" charset="0"/>
                <a:buChar char="•"/>
              </a:pPr>
              <a:r>
                <a:rPr lang="zh-CN" altLang="en-US" sz="2000" b="1" dirty="0">
                  <a:solidFill>
                    <a:srgbClr val="FF0000"/>
                  </a:solidFill>
                </a:rPr>
                <a:t>吞吐量</a:t>
              </a:r>
              <a:r>
                <a:rPr lang="zh-CN" altLang="en-US" sz="2000" b="1" dirty="0"/>
                <a:t>与</a:t>
              </a:r>
              <a:r>
                <a:rPr lang="zh-CN" altLang="en-US" sz="2000" b="1" dirty="0">
                  <a:solidFill>
                    <a:srgbClr val="FF0000"/>
                  </a:solidFill>
                </a:rPr>
                <a:t>延迟，</a:t>
              </a:r>
              <a:r>
                <a:rPr lang="zh-CN" altLang="en-US" sz="2000" b="1" dirty="0"/>
                <a:t>是两个</a:t>
              </a:r>
              <a:r>
                <a:rPr lang="zh-CN" altLang="en-US" sz="2000" b="1" dirty="0">
                  <a:solidFill>
                    <a:srgbClr val="FF0000"/>
                  </a:solidFill>
                </a:rPr>
                <a:t>独立</a:t>
              </a:r>
              <a:r>
                <a:rPr lang="zh-CN" altLang="en-US" sz="2000" b="1" dirty="0"/>
                <a:t>的因素</a:t>
              </a:r>
            </a:p>
          </p:txBody>
        </p:sp>
      </p:grpSp>
      <p:grpSp>
        <p:nvGrpSpPr>
          <p:cNvPr id="16" name="组合 15">
            <a:extLst>
              <a:ext uri="{FF2B5EF4-FFF2-40B4-BE49-F238E27FC236}">
                <a16:creationId xmlns:a16="http://schemas.microsoft.com/office/drawing/2014/main" id="{103E53E7-DC6C-45E8-B9BC-37F16DFF56D0}"/>
              </a:ext>
            </a:extLst>
          </p:cNvPr>
          <p:cNvGrpSpPr/>
          <p:nvPr/>
        </p:nvGrpSpPr>
        <p:grpSpPr>
          <a:xfrm>
            <a:off x="1073322" y="4384069"/>
            <a:ext cx="10615349" cy="1498712"/>
            <a:chOff x="1078544" y="1577390"/>
            <a:chExt cx="10615349" cy="1498712"/>
          </a:xfrm>
        </p:grpSpPr>
        <p:grpSp>
          <p:nvGrpSpPr>
            <p:cNvPr id="17" name="组合 16">
              <a:extLst>
                <a:ext uri="{FF2B5EF4-FFF2-40B4-BE49-F238E27FC236}">
                  <a16:creationId xmlns:a16="http://schemas.microsoft.com/office/drawing/2014/main" id="{AAB97C4A-732A-4438-8AA1-9B90F4715237}"/>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10AE36FB-DFAE-4510-AAB1-4C1CA2542F3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64B8E072-F00F-41E1-9B83-B29DEDE1FFBF}"/>
                  </a:ext>
                </a:extLst>
              </p:cNvPr>
              <p:cNvGrpSpPr/>
              <p:nvPr/>
            </p:nvGrpSpPr>
            <p:grpSpPr>
              <a:xfrm rot="11641273">
                <a:off x="1077022" y="1140955"/>
                <a:ext cx="246536" cy="1113914"/>
                <a:chOff x="421960" y="935930"/>
                <a:chExt cx="1125738" cy="5086391"/>
              </a:xfrm>
            </p:grpSpPr>
            <p:cxnSp>
              <p:nvCxnSpPr>
                <p:cNvPr id="22" name="直接连接符 21">
                  <a:extLst>
                    <a:ext uri="{FF2B5EF4-FFF2-40B4-BE49-F238E27FC236}">
                      <a16:creationId xmlns:a16="http://schemas.microsoft.com/office/drawing/2014/main" id="{E5CD5E2B-92F6-4A9D-ABCE-73AD13145004}"/>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2F8C1D43-3B33-438B-87B0-C65153A67BB2}"/>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D6A20F2F-4243-4F0F-A152-723205BD0C23}"/>
                </a:ext>
              </a:extLst>
            </p:cNvPr>
            <p:cNvSpPr/>
            <p:nvPr/>
          </p:nvSpPr>
          <p:spPr>
            <a:xfrm>
              <a:off x="1979607" y="1577390"/>
              <a:ext cx="902811"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水管</a:t>
              </a:r>
            </a:p>
          </p:txBody>
        </p:sp>
        <p:sp>
          <p:nvSpPr>
            <p:cNvPr id="19" name="矩形 18">
              <a:extLst>
                <a:ext uri="{FF2B5EF4-FFF2-40B4-BE49-F238E27FC236}">
                  <a16:creationId xmlns:a16="http://schemas.microsoft.com/office/drawing/2014/main" id="{4C7CC433-33AF-48B7-8ECA-238954F57652}"/>
                </a:ext>
              </a:extLst>
            </p:cNvPr>
            <p:cNvSpPr/>
            <p:nvPr/>
          </p:nvSpPr>
          <p:spPr>
            <a:xfrm>
              <a:off x="2177360" y="2200285"/>
              <a:ext cx="9516533" cy="87581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低延迟：口渴的时候想要打开水龙头就有水，能解渴</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高带宽：希望把泳池灌满，希望流量大，快速把水灌满，对延迟的要求不高。</a:t>
              </a:r>
            </a:p>
          </p:txBody>
        </p:sp>
      </p:grpSp>
    </p:spTree>
    <p:extLst>
      <p:ext uri="{BB962C8B-B14F-4D97-AF65-F5344CB8AC3E}">
        <p14:creationId xmlns:p14="http://schemas.microsoft.com/office/powerpoint/2010/main" val="762641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a:noFill/>
        </p:spPr>
        <p:txBody>
          <a:bodyPr wrap="square" rtlCol="0">
            <a:spAutoFit/>
          </a:bodyPr>
          <a:lstStyle/>
          <a:p>
            <a:r>
              <a:rPr lang="en-US" altLang="zh-CN" dirty="0">
                <a:solidFill>
                  <a:schemeClr val="bg1"/>
                </a:solidFill>
              </a:rPr>
              <a:t>03 </a:t>
            </a:r>
            <a:r>
              <a:rPr lang="zh-CN" altLang="en-US" dirty="0">
                <a:solidFill>
                  <a:schemeClr val="bg1"/>
                </a:solidFill>
              </a:rPr>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目标</a:t>
            </a:r>
          </a:p>
        </p:txBody>
      </p:sp>
      <p:grpSp>
        <p:nvGrpSpPr>
          <p:cNvPr id="8" name="组合 7">
            <a:extLst>
              <a:ext uri="{FF2B5EF4-FFF2-40B4-BE49-F238E27FC236}">
                <a16:creationId xmlns:a16="http://schemas.microsoft.com/office/drawing/2014/main" id="{E3414744-1979-49AD-BC15-5A143979D6F5}"/>
              </a:ext>
            </a:extLst>
          </p:cNvPr>
          <p:cNvGrpSpPr/>
          <p:nvPr/>
        </p:nvGrpSpPr>
        <p:grpSpPr>
          <a:xfrm>
            <a:off x="1078544" y="1453252"/>
            <a:ext cx="10615349" cy="1826351"/>
            <a:chOff x="1078544" y="1577390"/>
            <a:chExt cx="10615349" cy="1826351"/>
          </a:xfrm>
        </p:grpSpPr>
        <p:grpSp>
          <p:nvGrpSpPr>
            <p:cNvPr id="9" name="组合 8">
              <a:extLst>
                <a:ext uri="{FF2B5EF4-FFF2-40B4-BE49-F238E27FC236}">
                  <a16:creationId xmlns:a16="http://schemas.microsoft.com/office/drawing/2014/main" id="{696F7867-04B4-485C-8167-815DCFDF5DAD}"/>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78396770-8B58-4139-B12F-F4E3AACE5645}"/>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EFB18203-6C0B-4B1B-8075-FA6851648FA4}"/>
                  </a:ext>
                </a:extLst>
              </p:cNvPr>
              <p:cNvGrpSpPr/>
              <p:nvPr/>
            </p:nvGrpSpPr>
            <p:grpSpPr>
              <a:xfrm rot="11641273">
                <a:off x="1077022" y="1140955"/>
                <a:ext cx="246536" cy="1113914"/>
                <a:chOff x="421960" y="935930"/>
                <a:chExt cx="1125738" cy="5086391"/>
              </a:xfrm>
            </p:grpSpPr>
            <p:cxnSp>
              <p:nvCxnSpPr>
                <p:cNvPr id="14" name="直接连接符 13">
                  <a:extLst>
                    <a:ext uri="{FF2B5EF4-FFF2-40B4-BE49-F238E27FC236}">
                      <a16:creationId xmlns:a16="http://schemas.microsoft.com/office/drawing/2014/main" id="{9F4B3C22-A17B-4F46-A882-7DEBAD3593C9}"/>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9E62C93F-DEFE-4767-A487-1E3F2A81E017}"/>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487809FB-608C-471E-9DA9-3DC58D6A6045}"/>
                </a:ext>
              </a:extLst>
            </p:cNvPr>
            <p:cNvSpPr/>
            <p:nvPr/>
          </p:nvSpPr>
          <p:spPr>
            <a:xfrm>
              <a:off x="1979607" y="1577390"/>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响应时间目标</a:t>
              </a:r>
            </a:p>
          </p:txBody>
        </p:sp>
        <p:sp>
          <p:nvSpPr>
            <p:cNvPr id="11" name="矩形 10">
              <a:extLst>
                <a:ext uri="{FF2B5EF4-FFF2-40B4-BE49-F238E27FC236}">
                  <a16:creationId xmlns:a16="http://schemas.microsoft.com/office/drawing/2014/main" id="{C0C3807E-A93A-406A-AB83-95DFB5620988}"/>
                </a:ext>
              </a:extLst>
            </p:cNvPr>
            <p:cNvSpPr/>
            <p:nvPr/>
          </p:nvSpPr>
          <p:spPr>
            <a:xfrm>
              <a:off x="2177360" y="2081648"/>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减少响应时间：及时处理用户的请求，尽快将输出反馈给用户</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减少平均响应时间的波动：在交互系统中，可预测性比高差异低平均更重要</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改善用户体验：低延迟调度缩短响应时间，提高用户体验</a:t>
              </a:r>
            </a:p>
          </p:txBody>
        </p:sp>
      </p:grpSp>
      <p:grpSp>
        <p:nvGrpSpPr>
          <p:cNvPr id="16" name="组合 15">
            <a:extLst>
              <a:ext uri="{FF2B5EF4-FFF2-40B4-BE49-F238E27FC236}">
                <a16:creationId xmlns:a16="http://schemas.microsoft.com/office/drawing/2014/main" id="{103E53E7-DC6C-45E8-B9BC-37F16DFF56D0}"/>
              </a:ext>
            </a:extLst>
          </p:cNvPr>
          <p:cNvGrpSpPr/>
          <p:nvPr/>
        </p:nvGrpSpPr>
        <p:grpSpPr>
          <a:xfrm>
            <a:off x="1078544" y="3257709"/>
            <a:ext cx="10615349" cy="1826351"/>
            <a:chOff x="1078544" y="1577390"/>
            <a:chExt cx="10615349" cy="1826351"/>
          </a:xfrm>
        </p:grpSpPr>
        <p:grpSp>
          <p:nvGrpSpPr>
            <p:cNvPr id="17" name="组合 16">
              <a:extLst>
                <a:ext uri="{FF2B5EF4-FFF2-40B4-BE49-F238E27FC236}">
                  <a16:creationId xmlns:a16="http://schemas.microsoft.com/office/drawing/2014/main" id="{AAB97C4A-732A-4438-8AA1-9B90F4715237}"/>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10AE36FB-DFAE-4510-AAB1-4C1CA2542F3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64B8E072-F00F-41E1-9B83-B29DEDE1FFBF}"/>
                  </a:ext>
                </a:extLst>
              </p:cNvPr>
              <p:cNvGrpSpPr/>
              <p:nvPr/>
            </p:nvGrpSpPr>
            <p:grpSpPr>
              <a:xfrm rot="11641273">
                <a:off x="1077022" y="1140955"/>
                <a:ext cx="246536" cy="1113914"/>
                <a:chOff x="421960" y="935930"/>
                <a:chExt cx="1125738" cy="5086391"/>
              </a:xfrm>
            </p:grpSpPr>
            <p:cxnSp>
              <p:nvCxnSpPr>
                <p:cNvPr id="22" name="直接连接符 21">
                  <a:extLst>
                    <a:ext uri="{FF2B5EF4-FFF2-40B4-BE49-F238E27FC236}">
                      <a16:creationId xmlns:a16="http://schemas.microsoft.com/office/drawing/2014/main" id="{E5CD5E2B-92F6-4A9D-ABCE-73AD13145004}"/>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2F8C1D43-3B33-438B-87B0-C65153A67BB2}"/>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D6A20F2F-4243-4F0F-A152-723205BD0C23}"/>
                </a:ext>
              </a:extLst>
            </p:cNvPr>
            <p:cNvSpPr/>
            <p:nvPr/>
          </p:nvSpPr>
          <p:spPr>
            <a:xfrm>
              <a:off x="1979607" y="1577390"/>
              <a:ext cx="1980029"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吞吐量目标</a:t>
              </a:r>
            </a:p>
          </p:txBody>
        </p:sp>
        <p:sp>
          <p:nvSpPr>
            <p:cNvPr id="19" name="矩形 18">
              <a:extLst>
                <a:ext uri="{FF2B5EF4-FFF2-40B4-BE49-F238E27FC236}">
                  <a16:creationId xmlns:a16="http://schemas.microsoft.com/office/drawing/2014/main" id="{4C7CC433-33AF-48B7-8ECA-238954F57652}"/>
                </a:ext>
              </a:extLst>
            </p:cNvPr>
            <p:cNvSpPr/>
            <p:nvPr/>
          </p:nvSpPr>
          <p:spPr>
            <a:xfrm>
              <a:off x="2177360" y="2081648"/>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增加吞吐量：减少系统开销（上下文切换），系统资源高效利用（</a:t>
              </a:r>
              <a:r>
                <a:rPr lang="en-US" altLang="zh-CN" sz="2000" b="1" dirty="0"/>
                <a:t>CPU</a:t>
              </a:r>
              <a:r>
                <a:rPr lang="zh-CN" altLang="en-US" sz="2000" b="1" dirty="0"/>
                <a:t>和</a:t>
              </a:r>
              <a:r>
                <a:rPr lang="en-US" altLang="zh-CN" sz="2000" b="1" dirty="0"/>
                <a:t>IO</a:t>
              </a:r>
              <a:r>
                <a:rPr lang="zh-CN" altLang="en-US" sz="2000" b="1" dirty="0"/>
                <a:t>）</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减少等待时间：减少每个进程的等待时间</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操作系统需要保证用户不受用户交互影响</a:t>
              </a:r>
            </a:p>
          </p:txBody>
        </p:sp>
      </p:grpSp>
      <p:grpSp>
        <p:nvGrpSpPr>
          <p:cNvPr id="24" name="组合 23">
            <a:extLst>
              <a:ext uri="{FF2B5EF4-FFF2-40B4-BE49-F238E27FC236}">
                <a16:creationId xmlns:a16="http://schemas.microsoft.com/office/drawing/2014/main" id="{A3ACA9B1-3354-4ED9-B7E9-430F9B5861DE}"/>
              </a:ext>
            </a:extLst>
          </p:cNvPr>
          <p:cNvGrpSpPr/>
          <p:nvPr/>
        </p:nvGrpSpPr>
        <p:grpSpPr>
          <a:xfrm>
            <a:off x="1078544" y="5062167"/>
            <a:ext cx="10615349" cy="1826351"/>
            <a:chOff x="1078544" y="1577390"/>
            <a:chExt cx="10615349" cy="1826351"/>
          </a:xfrm>
        </p:grpSpPr>
        <p:grpSp>
          <p:nvGrpSpPr>
            <p:cNvPr id="25" name="组合 24">
              <a:extLst>
                <a:ext uri="{FF2B5EF4-FFF2-40B4-BE49-F238E27FC236}">
                  <a16:creationId xmlns:a16="http://schemas.microsoft.com/office/drawing/2014/main" id="{AEFF4D5C-8FC0-49B2-B508-47026818D42D}"/>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F4873CAD-78D1-4A73-ACE8-2B829606166B}"/>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BCFC4B3D-99D1-41F4-B9B8-44AE8F10C7E8}"/>
                  </a:ext>
                </a:extLst>
              </p:cNvPr>
              <p:cNvGrpSpPr/>
              <p:nvPr/>
            </p:nvGrpSpPr>
            <p:grpSpPr>
              <a:xfrm rot="11641273">
                <a:off x="1077022" y="1140955"/>
                <a:ext cx="246536" cy="1113914"/>
                <a:chOff x="421960" y="935930"/>
                <a:chExt cx="1125738" cy="5086391"/>
              </a:xfrm>
            </p:grpSpPr>
            <p:cxnSp>
              <p:nvCxnSpPr>
                <p:cNvPr id="30" name="直接连接符 29">
                  <a:extLst>
                    <a:ext uri="{FF2B5EF4-FFF2-40B4-BE49-F238E27FC236}">
                      <a16:creationId xmlns:a16="http://schemas.microsoft.com/office/drawing/2014/main" id="{AE3BF18F-2F9A-4000-8482-E027548469CB}"/>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1E121C8E-1278-4756-A2DA-055AB465CD0E}"/>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6F28EC53-6F9A-434D-A034-EEF8CCA6F6F4}"/>
                </a:ext>
              </a:extLst>
            </p:cNvPr>
            <p:cNvSpPr/>
            <p:nvPr/>
          </p:nvSpPr>
          <p:spPr>
            <a:xfrm>
              <a:off x="1979607" y="1577390"/>
              <a:ext cx="1980029"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公平性目标</a:t>
              </a:r>
            </a:p>
          </p:txBody>
        </p:sp>
        <p:sp>
          <p:nvSpPr>
            <p:cNvPr id="27" name="矩形 26">
              <a:extLst>
                <a:ext uri="{FF2B5EF4-FFF2-40B4-BE49-F238E27FC236}">
                  <a16:creationId xmlns:a16="http://schemas.microsoft.com/office/drawing/2014/main" id="{64C121CC-427F-4917-9DC2-158E776ED237}"/>
                </a:ext>
              </a:extLst>
            </p:cNvPr>
            <p:cNvSpPr/>
            <p:nvPr/>
          </p:nvSpPr>
          <p:spPr>
            <a:xfrm>
              <a:off x="2177360" y="2081648"/>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公平的定义：</a:t>
              </a:r>
              <a:endParaRPr lang="en-US" altLang="zh-CN" sz="2000" b="1" dirty="0"/>
            </a:p>
            <a:p>
              <a:pPr marL="742939" lvl="1" indent="-285750">
                <a:lnSpc>
                  <a:spcPct val="120000"/>
                </a:lnSpc>
                <a:spcBef>
                  <a:spcPts val="600"/>
                </a:spcBef>
                <a:buFont typeface="Arial" panose="020B0604020202020204" pitchFamily="34" charset="0"/>
                <a:buChar char="•"/>
              </a:pPr>
              <a:r>
                <a:rPr lang="zh-CN" altLang="en-US" sz="2000" b="1" dirty="0"/>
                <a:t>保证每个进程占用相同的</a:t>
              </a:r>
              <a:r>
                <a:rPr lang="en-US" altLang="zh-CN" sz="2000" b="1" dirty="0"/>
                <a:t>CPU</a:t>
              </a:r>
              <a:r>
                <a:rPr lang="zh-CN" altLang="en-US" sz="2000" b="1" dirty="0"/>
                <a:t>时间</a:t>
              </a:r>
              <a:endParaRPr lang="en-US" altLang="zh-CN" sz="2000" b="1" dirty="0"/>
            </a:p>
            <a:p>
              <a:pPr marL="742939" lvl="1" indent="-285750">
                <a:lnSpc>
                  <a:spcPct val="120000"/>
                </a:lnSpc>
                <a:spcBef>
                  <a:spcPts val="600"/>
                </a:spcBef>
                <a:buFont typeface="Arial" panose="020B0604020202020204" pitchFamily="34" charset="0"/>
                <a:buChar char="•"/>
              </a:pPr>
              <a:r>
                <a:rPr lang="zh-CN" altLang="en-US" sz="2000" b="1" dirty="0"/>
                <a:t>保证每个进程的等待时间相同</a:t>
              </a:r>
            </a:p>
          </p:txBody>
        </p:sp>
      </p:grpSp>
    </p:spTree>
    <p:extLst>
      <p:ext uri="{BB962C8B-B14F-4D97-AF65-F5344CB8AC3E}">
        <p14:creationId xmlns:p14="http://schemas.microsoft.com/office/powerpoint/2010/main" val="3136421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调度的时机</a:t>
            </a:r>
            <a:endParaRPr lang="en-US" altLang="zh-CN" dirty="0"/>
          </a:p>
          <a:p>
            <a:r>
              <a:rPr lang="zh-CN" altLang="en-US" dirty="0"/>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p>
            <a:r>
              <a:rPr lang="zh-CN" altLang="en-US" sz="2400" b="1" dirty="0">
                <a:solidFill>
                  <a:schemeClr val="accent1">
                    <a:lumMod val="50000"/>
                  </a:schemeClr>
                </a:solidFill>
              </a:rPr>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调度算法</a:t>
            </a:r>
          </a:p>
        </p:txBody>
      </p:sp>
      <p:sp>
        <p:nvSpPr>
          <p:cNvPr id="34" name="矩形 33">
            <a:extLst>
              <a:ext uri="{FF2B5EF4-FFF2-40B4-BE49-F238E27FC236}">
                <a16:creationId xmlns:a16="http://schemas.microsoft.com/office/drawing/2014/main" id="{C0124DD8-527B-40A7-ABE4-6AEA7C1A2F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1B80C4A8-C16C-4669-A326-19937F630618}"/>
              </a:ext>
            </a:extLst>
          </p:cNvPr>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第二节 处理机调度</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98668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基本准则</a:t>
            </a:r>
          </a:p>
        </p:txBody>
      </p:sp>
      <p:sp>
        <p:nvSpPr>
          <p:cNvPr id="8" name="文本框 7">
            <a:extLst>
              <a:ext uri="{FF2B5EF4-FFF2-40B4-BE49-F238E27FC236}">
                <a16:creationId xmlns:a16="http://schemas.microsoft.com/office/drawing/2014/main" id="{8AF4718F-6D88-4288-8121-F89AA5A3E7E2}"/>
              </a:ext>
            </a:extLst>
          </p:cNvPr>
          <p:cNvSpPr txBox="1"/>
          <p:nvPr/>
        </p:nvSpPr>
        <p:spPr>
          <a:xfrm>
            <a:off x="886558" y="1679331"/>
            <a:ext cx="10780834" cy="113409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不同的算法有不同的特性，在选择调度算法时，必须考虑算法所具有的特性。</a:t>
            </a:r>
            <a:endParaRPr lang="en-US" altLang="zh-CN" sz="2400" b="1" dirty="0"/>
          </a:p>
          <a:p>
            <a:pPr marL="342900" indent="-342900" algn="l">
              <a:lnSpc>
                <a:spcPct val="150000"/>
              </a:lnSpc>
              <a:buFont typeface="Wingdings" panose="05000000000000000000" pitchFamily="2" charset="2"/>
              <a:buChar char="Ø"/>
            </a:pPr>
            <a:r>
              <a:rPr lang="zh-CN" altLang="en-US" sz="2400" b="1" dirty="0"/>
              <a:t>为了比较处理机调度算法的特性，主要参考以下几个指标：</a:t>
            </a:r>
          </a:p>
        </p:txBody>
      </p:sp>
      <p:grpSp>
        <p:nvGrpSpPr>
          <p:cNvPr id="9" name="组合 8">
            <a:extLst>
              <a:ext uri="{FF2B5EF4-FFF2-40B4-BE49-F238E27FC236}">
                <a16:creationId xmlns:a16="http://schemas.microsoft.com/office/drawing/2014/main" id="{9F0A194A-02B1-412F-9796-53F7709752EA}"/>
              </a:ext>
            </a:extLst>
          </p:cNvPr>
          <p:cNvGrpSpPr/>
          <p:nvPr/>
        </p:nvGrpSpPr>
        <p:grpSpPr>
          <a:xfrm>
            <a:off x="886558" y="2885557"/>
            <a:ext cx="10615349" cy="1380075"/>
            <a:chOff x="1078544" y="1577390"/>
            <a:chExt cx="10615349" cy="1380075"/>
          </a:xfrm>
        </p:grpSpPr>
        <p:grpSp>
          <p:nvGrpSpPr>
            <p:cNvPr id="10" name="组合 9">
              <a:extLst>
                <a:ext uri="{FF2B5EF4-FFF2-40B4-BE49-F238E27FC236}">
                  <a16:creationId xmlns:a16="http://schemas.microsoft.com/office/drawing/2014/main" id="{BF0E2DF4-A0F3-4C36-9353-322265C1D86C}"/>
                </a:ext>
              </a:extLst>
            </p:cNvPr>
            <p:cNvGrpSpPr/>
            <p:nvPr/>
          </p:nvGrpSpPr>
          <p:grpSpPr>
            <a:xfrm>
              <a:off x="1078544" y="1631086"/>
              <a:ext cx="809837" cy="1113914"/>
              <a:chOff x="611284" y="1140955"/>
              <a:chExt cx="809837" cy="1113914"/>
            </a:xfrm>
          </p:grpSpPr>
          <p:sp>
            <p:nvSpPr>
              <p:cNvPr id="13" name="文本框 12">
                <a:extLst>
                  <a:ext uri="{FF2B5EF4-FFF2-40B4-BE49-F238E27FC236}">
                    <a16:creationId xmlns:a16="http://schemas.microsoft.com/office/drawing/2014/main" id="{EF0B6B54-C3C0-49E7-A80E-B224CD7E0D8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4" name="组合 13">
                <a:extLst>
                  <a:ext uri="{FF2B5EF4-FFF2-40B4-BE49-F238E27FC236}">
                    <a16:creationId xmlns:a16="http://schemas.microsoft.com/office/drawing/2014/main" id="{C696FDAE-15E3-4659-BD66-235288B0D8FD}"/>
                  </a:ext>
                </a:extLst>
              </p:cNvPr>
              <p:cNvGrpSpPr/>
              <p:nvPr/>
            </p:nvGrpSpPr>
            <p:grpSpPr>
              <a:xfrm rot="11641273">
                <a:off x="1077022" y="1140955"/>
                <a:ext cx="246536" cy="1113914"/>
                <a:chOff x="421960" y="935930"/>
                <a:chExt cx="1125738" cy="5086391"/>
              </a:xfrm>
            </p:grpSpPr>
            <p:cxnSp>
              <p:nvCxnSpPr>
                <p:cNvPr id="15" name="直接连接符 14">
                  <a:extLst>
                    <a:ext uri="{FF2B5EF4-FFF2-40B4-BE49-F238E27FC236}">
                      <a16:creationId xmlns:a16="http://schemas.microsoft.com/office/drawing/2014/main" id="{950790BE-DA07-45D7-AA2F-1975117069E6}"/>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矩形 15">
                  <a:extLst>
                    <a:ext uri="{FF2B5EF4-FFF2-40B4-BE49-F238E27FC236}">
                      <a16:creationId xmlns:a16="http://schemas.microsoft.com/office/drawing/2014/main" id="{C3800211-1A5F-416D-BB57-C92B22DFF694}"/>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1" name="矩形 10">
              <a:extLst>
                <a:ext uri="{FF2B5EF4-FFF2-40B4-BE49-F238E27FC236}">
                  <a16:creationId xmlns:a16="http://schemas.microsoft.com/office/drawing/2014/main" id="{DD98F2DD-B4B3-4C1A-8788-5A0E345E79DD}"/>
                </a:ext>
              </a:extLst>
            </p:cNvPr>
            <p:cNvSpPr/>
            <p:nvPr/>
          </p:nvSpPr>
          <p:spPr>
            <a:xfrm>
              <a:off x="1979607" y="1577390"/>
              <a:ext cx="1972015" cy="596510"/>
            </a:xfrm>
            <a:prstGeom prst="rect">
              <a:avLst/>
            </a:prstGeom>
          </p:spPr>
          <p:txBody>
            <a:bodyPr wrap="none">
              <a:spAutoFit/>
            </a:bodyPr>
            <a:lstStyle/>
            <a:p>
              <a:pPr lvl="0">
                <a:lnSpc>
                  <a:spcPct val="130000"/>
                </a:lnSpc>
              </a:pPr>
              <a:r>
                <a:rPr lang="en-US" altLang="zh-CN" sz="2800" b="1" dirty="0">
                  <a:solidFill>
                    <a:schemeClr val="accent1">
                      <a:lumMod val="50000"/>
                    </a:schemeClr>
                  </a:solidFill>
                </a:rPr>
                <a:t>CPU</a:t>
              </a:r>
              <a:r>
                <a:rPr lang="zh-CN" altLang="en-US" sz="2800" b="1" dirty="0">
                  <a:solidFill>
                    <a:schemeClr val="accent1">
                      <a:lumMod val="50000"/>
                    </a:schemeClr>
                  </a:solidFill>
                </a:rPr>
                <a:t>利用率</a:t>
              </a:r>
            </a:p>
          </p:txBody>
        </p:sp>
        <p:sp>
          <p:nvSpPr>
            <p:cNvPr id="12" name="矩形 11">
              <a:extLst>
                <a:ext uri="{FF2B5EF4-FFF2-40B4-BE49-F238E27FC236}">
                  <a16:creationId xmlns:a16="http://schemas.microsoft.com/office/drawing/2014/main" id="{709C728B-D8FF-4870-B3FE-18B50D48388C}"/>
                </a:ext>
              </a:extLst>
            </p:cNvPr>
            <p:cNvSpPr/>
            <p:nvPr/>
          </p:nvSpPr>
          <p:spPr>
            <a:xfrm>
              <a:off x="2177360" y="2081648"/>
              <a:ext cx="9516533" cy="87581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sz="2000" b="1" dirty="0"/>
                <a:t>CPU</a:t>
              </a:r>
              <a:r>
                <a:rPr lang="zh-CN" altLang="en-US" sz="2000" b="1" dirty="0"/>
                <a:t>是计算机系统中最重要和昂贵的资源之一</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应尽可能使</a:t>
              </a:r>
              <a:r>
                <a:rPr lang="en-US" altLang="zh-CN" sz="2000" b="1" dirty="0"/>
                <a:t>CPU</a:t>
              </a:r>
              <a:r>
                <a:rPr lang="zh-CN" altLang="en-US" sz="2000" b="1" dirty="0"/>
                <a:t>保持“忙”的状态。使</a:t>
              </a:r>
              <a:r>
                <a:rPr lang="en-US" altLang="zh-CN" sz="2000" b="1" dirty="0"/>
                <a:t>CPU</a:t>
              </a:r>
              <a:r>
                <a:rPr lang="zh-CN" altLang="en-US" sz="2000" b="1" dirty="0"/>
                <a:t>的利用率最高</a:t>
              </a:r>
            </a:p>
          </p:txBody>
        </p:sp>
      </p:grpSp>
      <p:grpSp>
        <p:nvGrpSpPr>
          <p:cNvPr id="17" name="组合 16">
            <a:extLst>
              <a:ext uri="{FF2B5EF4-FFF2-40B4-BE49-F238E27FC236}">
                <a16:creationId xmlns:a16="http://schemas.microsoft.com/office/drawing/2014/main" id="{AFDEFF52-9B48-4961-AA24-DE71FBB20EF2}"/>
              </a:ext>
            </a:extLst>
          </p:cNvPr>
          <p:cNvGrpSpPr/>
          <p:nvPr/>
        </p:nvGrpSpPr>
        <p:grpSpPr>
          <a:xfrm>
            <a:off x="886558" y="4515049"/>
            <a:ext cx="10615349" cy="2272627"/>
            <a:chOff x="1078544" y="1577390"/>
            <a:chExt cx="10615349" cy="2272627"/>
          </a:xfrm>
        </p:grpSpPr>
        <p:grpSp>
          <p:nvGrpSpPr>
            <p:cNvPr id="18" name="组合 17">
              <a:extLst>
                <a:ext uri="{FF2B5EF4-FFF2-40B4-BE49-F238E27FC236}">
                  <a16:creationId xmlns:a16="http://schemas.microsoft.com/office/drawing/2014/main" id="{469ECC6B-80FF-4354-8D74-F6AAE2F03C99}"/>
                </a:ext>
              </a:extLst>
            </p:cNvPr>
            <p:cNvGrpSpPr/>
            <p:nvPr/>
          </p:nvGrpSpPr>
          <p:grpSpPr>
            <a:xfrm>
              <a:off x="1078544" y="1631086"/>
              <a:ext cx="809837" cy="1113914"/>
              <a:chOff x="611284" y="1140955"/>
              <a:chExt cx="809837" cy="1113914"/>
            </a:xfrm>
          </p:grpSpPr>
          <p:sp>
            <p:nvSpPr>
              <p:cNvPr id="21" name="文本框 20">
                <a:extLst>
                  <a:ext uri="{FF2B5EF4-FFF2-40B4-BE49-F238E27FC236}">
                    <a16:creationId xmlns:a16="http://schemas.microsoft.com/office/drawing/2014/main" id="{70E28E63-06B6-42EE-ACAC-C300DE7F12F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2" name="组合 21">
                <a:extLst>
                  <a:ext uri="{FF2B5EF4-FFF2-40B4-BE49-F238E27FC236}">
                    <a16:creationId xmlns:a16="http://schemas.microsoft.com/office/drawing/2014/main" id="{38ADCF6A-A7C0-4A25-BF7D-26F93B25BFB0}"/>
                  </a:ext>
                </a:extLst>
              </p:cNvPr>
              <p:cNvGrpSpPr/>
              <p:nvPr/>
            </p:nvGrpSpPr>
            <p:grpSpPr>
              <a:xfrm rot="11641273">
                <a:off x="1077022" y="1140955"/>
                <a:ext cx="246536" cy="1113914"/>
                <a:chOff x="421960" y="935930"/>
                <a:chExt cx="1125738" cy="5086391"/>
              </a:xfrm>
            </p:grpSpPr>
            <p:cxnSp>
              <p:nvCxnSpPr>
                <p:cNvPr id="23" name="直接连接符 22">
                  <a:extLst>
                    <a:ext uri="{FF2B5EF4-FFF2-40B4-BE49-F238E27FC236}">
                      <a16:creationId xmlns:a16="http://schemas.microsoft.com/office/drawing/2014/main" id="{E1FC30A4-542E-4EFD-A2BB-1B4FF3F7CB65}"/>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a:extLst>
                    <a:ext uri="{FF2B5EF4-FFF2-40B4-BE49-F238E27FC236}">
                      <a16:creationId xmlns:a16="http://schemas.microsoft.com/office/drawing/2014/main" id="{8FA7245B-69F2-4C75-AA1A-56FA47789FE7}"/>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9" name="矩形 18">
              <a:extLst>
                <a:ext uri="{FF2B5EF4-FFF2-40B4-BE49-F238E27FC236}">
                  <a16:creationId xmlns:a16="http://schemas.microsoft.com/office/drawing/2014/main" id="{CCDC998E-2D76-4C27-9C19-90F97A9241E4}"/>
                </a:ext>
              </a:extLst>
            </p:cNvPr>
            <p:cNvSpPr/>
            <p:nvPr/>
          </p:nvSpPr>
          <p:spPr>
            <a:xfrm>
              <a:off x="1979607" y="1577390"/>
              <a:ext cx="1980029"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系统吞吐量</a:t>
              </a:r>
            </a:p>
          </p:txBody>
        </p:sp>
        <p:sp>
          <p:nvSpPr>
            <p:cNvPr id="20" name="矩形 19">
              <a:extLst>
                <a:ext uri="{FF2B5EF4-FFF2-40B4-BE49-F238E27FC236}">
                  <a16:creationId xmlns:a16="http://schemas.microsoft.com/office/drawing/2014/main" id="{0C515FB3-D5D9-4A7F-BC22-D8A830C8467E}"/>
                </a:ext>
              </a:extLst>
            </p:cNvPr>
            <p:cNvSpPr/>
            <p:nvPr/>
          </p:nvSpPr>
          <p:spPr>
            <a:xfrm>
              <a:off x="2177360" y="2081648"/>
              <a:ext cx="9516533" cy="176836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表示单位时间内</a:t>
              </a:r>
              <a:r>
                <a:rPr lang="en-US" altLang="zh-CN" sz="2000" b="1" dirty="0"/>
                <a:t>CPU</a:t>
              </a:r>
              <a:r>
                <a:rPr lang="zh-CN" altLang="en-US" sz="2000" b="1" dirty="0"/>
                <a:t>完成作业的数量。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长作业处理时间长，会降低系统的吞吐量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短作业处理时间短，能提高系统的吞吐量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调度方式不同，会影响系统的吞吐量</a:t>
              </a:r>
            </a:p>
          </p:txBody>
        </p:sp>
      </p:grpSp>
    </p:spTree>
    <p:extLst>
      <p:ext uri="{BB962C8B-B14F-4D97-AF65-F5344CB8AC3E}">
        <p14:creationId xmlns:p14="http://schemas.microsoft.com/office/powerpoint/2010/main" val="3888441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基本准则</a:t>
            </a:r>
          </a:p>
        </p:txBody>
      </p:sp>
      <p:grpSp>
        <p:nvGrpSpPr>
          <p:cNvPr id="8" name="组合 7">
            <a:extLst>
              <a:ext uri="{FF2B5EF4-FFF2-40B4-BE49-F238E27FC236}">
                <a16:creationId xmlns:a16="http://schemas.microsoft.com/office/drawing/2014/main" id="{95BCF8BA-F932-4420-8FFA-F4428EACDEC3}"/>
              </a:ext>
            </a:extLst>
          </p:cNvPr>
          <p:cNvGrpSpPr/>
          <p:nvPr/>
        </p:nvGrpSpPr>
        <p:grpSpPr>
          <a:xfrm>
            <a:off x="191233" y="1748896"/>
            <a:ext cx="11611781" cy="5008816"/>
            <a:chOff x="1078544" y="1577390"/>
            <a:chExt cx="11611781" cy="5008816"/>
          </a:xfrm>
        </p:grpSpPr>
        <p:grpSp>
          <p:nvGrpSpPr>
            <p:cNvPr id="9" name="组合 8">
              <a:extLst>
                <a:ext uri="{FF2B5EF4-FFF2-40B4-BE49-F238E27FC236}">
                  <a16:creationId xmlns:a16="http://schemas.microsoft.com/office/drawing/2014/main" id="{E23FB5D4-A19A-4C14-8556-E576FDEBE091}"/>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A22A95DF-56FE-4EBD-9824-383455A5FF6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88C10D82-9D78-487A-B52D-19146FC45E5B}"/>
                  </a:ext>
                </a:extLst>
              </p:cNvPr>
              <p:cNvGrpSpPr/>
              <p:nvPr/>
            </p:nvGrpSpPr>
            <p:grpSpPr>
              <a:xfrm rot="11641273">
                <a:off x="1077022" y="1140955"/>
                <a:ext cx="246536" cy="1113914"/>
                <a:chOff x="421960" y="935930"/>
                <a:chExt cx="1125738" cy="5086391"/>
              </a:xfrm>
            </p:grpSpPr>
            <p:cxnSp>
              <p:nvCxnSpPr>
                <p:cNvPr id="14" name="直接连接符 13">
                  <a:extLst>
                    <a:ext uri="{FF2B5EF4-FFF2-40B4-BE49-F238E27FC236}">
                      <a16:creationId xmlns:a16="http://schemas.microsoft.com/office/drawing/2014/main" id="{F0BBA392-6C00-4892-9F25-D06E41316E41}"/>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0A06CE2D-9033-4184-85F9-9B3DB4828AEB}"/>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A91B46E8-4C8A-4F1F-835E-C5BBA98C51B4}"/>
                </a:ext>
              </a:extLst>
            </p:cNvPr>
            <p:cNvSpPr/>
            <p:nvPr/>
          </p:nvSpPr>
          <p:spPr>
            <a:xfrm>
              <a:off x="1979607" y="157739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周转时间</a:t>
              </a:r>
            </a:p>
          </p:txBody>
        </p:sp>
        <p:sp>
          <p:nvSpPr>
            <p:cNvPr id="11" name="矩形 10">
              <a:extLst>
                <a:ext uri="{FF2B5EF4-FFF2-40B4-BE49-F238E27FC236}">
                  <a16:creationId xmlns:a16="http://schemas.microsoft.com/office/drawing/2014/main" id="{DF275469-9931-4F33-93D4-F9C6929D402E}"/>
                </a:ext>
              </a:extLst>
            </p:cNvPr>
            <p:cNvSpPr/>
            <p:nvPr/>
          </p:nvSpPr>
          <p:spPr>
            <a:xfrm>
              <a:off x="1979607" y="2317152"/>
              <a:ext cx="10710718" cy="4269054"/>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000" b="1" dirty="0"/>
                <a:t>从作业提交到作业完成所经历的时间，包括作业等待、就绪等待，执行时间及输入输出时间</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作业周转时间 </a:t>
              </a:r>
              <a:r>
                <a:rPr lang="en-US" altLang="zh-CN" sz="2000" b="1" dirty="0"/>
                <a:t>= </a:t>
              </a:r>
              <a:r>
                <a:rPr lang="zh-CN" altLang="en-US" sz="2000" b="1" dirty="0"/>
                <a:t>作业完成时间 </a:t>
              </a:r>
              <a:r>
                <a:rPr lang="en-US" altLang="zh-CN" sz="2000" b="1" dirty="0"/>
                <a:t>- </a:t>
              </a:r>
              <a:r>
                <a:rPr lang="zh-CN" altLang="en-US" sz="2000" b="1" dirty="0"/>
                <a:t>作业提交时间</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平均周转时间，是多个作业周转时间的平均值</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平均周转时间 </a:t>
              </a:r>
              <a:r>
                <a:rPr lang="en-US" altLang="zh-CN" sz="2000" b="1" dirty="0"/>
                <a:t>= (</a:t>
              </a:r>
              <a:r>
                <a:rPr lang="zh-CN" altLang="en-US" sz="2000" b="1" dirty="0"/>
                <a:t>作业</a:t>
              </a:r>
              <a:r>
                <a:rPr lang="en-US" altLang="zh-CN" sz="2000" b="1" dirty="0"/>
                <a:t>1</a:t>
              </a:r>
              <a:r>
                <a:rPr lang="zh-CN" altLang="en-US" sz="2000" b="1" dirty="0"/>
                <a:t>周转时间</a:t>
              </a:r>
              <a:r>
                <a:rPr lang="en-US" altLang="zh-CN" sz="2000" b="1" dirty="0"/>
                <a:t>+</a:t>
              </a:r>
              <a:r>
                <a:rPr lang="zh-CN" altLang="en-US" sz="2000" b="1" dirty="0"/>
                <a:t>作业</a:t>
              </a:r>
              <a:r>
                <a:rPr lang="en-US" altLang="zh-CN" sz="2000" b="1" dirty="0"/>
                <a:t>2</a:t>
              </a:r>
              <a:r>
                <a:rPr lang="zh-CN" altLang="en-US" sz="2000" b="1" dirty="0"/>
                <a:t>周转时间</a:t>
              </a:r>
              <a:r>
                <a:rPr lang="en-US" altLang="zh-CN" sz="2000" b="1" dirty="0"/>
                <a:t>+… +</a:t>
              </a:r>
              <a:r>
                <a:rPr lang="zh-CN" altLang="en-US" sz="2000" b="1" dirty="0"/>
                <a:t>作业</a:t>
              </a:r>
              <a:r>
                <a:rPr lang="en-US" altLang="zh-CN" sz="2000" b="1" dirty="0"/>
                <a:t>n</a:t>
              </a:r>
              <a:r>
                <a:rPr lang="zh-CN" altLang="en-US" sz="2000" b="1" dirty="0"/>
                <a:t>周转时间</a:t>
              </a:r>
              <a:r>
                <a:rPr lang="en-US" altLang="zh-CN" sz="2000" b="1" dirty="0"/>
                <a:t>)/n</a:t>
              </a:r>
            </a:p>
            <a:p>
              <a:pPr marL="285750" indent="-285750">
                <a:lnSpc>
                  <a:spcPct val="150000"/>
                </a:lnSpc>
                <a:spcBef>
                  <a:spcPts val="600"/>
                </a:spcBef>
                <a:buFont typeface="Arial" panose="020B0604020202020204" pitchFamily="34" charset="0"/>
                <a:buChar char="•"/>
              </a:pPr>
              <a:r>
                <a:rPr lang="zh-CN" altLang="en-US" sz="2000" b="1" dirty="0"/>
                <a:t>带权周转时间：作业周转时间与作业实际运行时间的比值</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带权周转时间 </a:t>
              </a:r>
              <a:r>
                <a:rPr lang="en-US" altLang="zh-CN" sz="2000" b="1" dirty="0"/>
                <a:t>= </a:t>
              </a:r>
              <a:r>
                <a:rPr lang="zh-CN" altLang="en-US" sz="2000" b="1" dirty="0"/>
                <a:t>作业周转时间 </a:t>
              </a:r>
              <a:r>
                <a:rPr lang="en-US" altLang="zh-CN" sz="2000" b="1" dirty="0"/>
                <a:t>/ </a:t>
              </a:r>
              <a:r>
                <a:rPr lang="zh-CN" altLang="en-US" sz="2000" b="1" dirty="0"/>
                <a:t>作业运行时间</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平均带权周转时间：多个作业带权周转时间的平均值</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平均带权周转时间 </a:t>
              </a:r>
              <a:r>
                <a:rPr lang="en-US" altLang="zh-CN" sz="2000" b="1" dirty="0"/>
                <a:t>= (</a:t>
              </a:r>
              <a:r>
                <a:rPr lang="zh-CN" altLang="en-US" sz="2000" b="1" dirty="0"/>
                <a:t>作业</a:t>
              </a:r>
              <a:r>
                <a:rPr lang="en-US" altLang="zh-CN" sz="2000" b="1" dirty="0"/>
                <a:t>1</a:t>
              </a:r>
              <a:r>
                <a:rPr lang="zh-CN" altLang="en-US" sz="2000" b="1" dirty="0"/>
                <a:t>带权周转时间</a:t>
              </a:r>
              <a:r>
                <a:rPr lang="en-US" altLang="zh-CN" sz="2000" b="1" dirty="0"/>
                <a:t>+</a:t>
              </a:r>
              <a:r>
                <a:rPr lang="zh-CN" altLang="en-US" sz="2000" b="1" dirty="0"/>
                <a:t>作业</a:t>
              </a:r>
              <a:r>
                <a:rPr lang="en-US" altLang="zh-CN" sz="2000" b="1" dirty="0"/>
                <a:t>2</a:t>
              </a:r>
              <a:r>
                <a:rPr lang="zh-CN" altLang="en-US" sz="2000" b="1" dirty="0"/>
                <a:t>带权周转时间</a:t>
              </a:r>
              <a:r>
                <a:rPr lang="en-US" altLang="zh-CN" sz="2000" b="1" dirty="0"/>
                <a:t>+… +</a:t>
              </a:r>
              <a:r>
                <a:rPr lang="zh-CN" altLang="en-US" sz="2000" b="1" dirty="0"/>
                <a:t>作业</a:t>
              </a:r>
              <a:r>
                <a:rPr lang="en-US" altLang="zh-CN" sz="2000" b="1" dirty="0"/>
                <a:t>n</a:t>
              </a:r>
              <a:r>
                <a:rPr lang="zh-CN" altLang="en-US" sz="2000" b="1" dirty="0"/>
                <a:t>带权周转时间</a:t>
              </a:r>
              <a:r>
                <a:rPr lang="en-US" altLang="zh-CN" sz="2000" b="1" dirty="0"/>
                <a:t>)/n</a:t>
              </a:r>
            </a:p>
          </p:txBody>
        </p:sp>
      </p:grpSp>
    </p:spTree>
    <p:extLst>
      <p:ext uri="{BB962C8B-B14F-4D97-AF65-F5344CB8AC3E}">
        <p14:creationId xmlns:p14="http://schemas.microsoft.com/office/powerpoint/2010/main" val="160107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a:noFill/>
        </p:spPr>
        <p:txBody>
          <a:bodyPr wrap="square" rtlCol="0">
            <a:spAutoFit/>
          </a:bodyPr>
          <a:lstStyle/>
          <a:p>
            <a:r>
              <a:rPr lang="en-US" altLang="zh-CN" dirty="0">
                <a:solidFill>
                  <a:schemeClr val="bg1"/>
                </a:solidFill>
              </a:rPr>
              <a:t>04 </a:t>
            </a:r>
            <a:r>
              <a:rPr lang="zh-CN" altLang="en-US" dirty="0">
                <a:solidFill>
                  <a:schemeClr val="bg1"/>
                </a:solidFill>
              </a:rPr>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基本准则</a:t>
            </a:r>
          </a:p>
        </p:txBody>
      </p:sp>
      <p:grpSp>
        <p:nvGrpSpPr>
          <p:cNvPr id="16" name="组合 15">
            <a:extLst>
              <a:ext uri="{FF2B5EF4-FFF2-40B4-BE49-F238E27FC236}">
                <a16:creationId xmlns:a16="http://schemas.microsoft.com/office/drawing/2014/main" id="{537EC1CF-56AD-41E0-BC82-A7307CDCC877}"/>
              </a:ext>
            </a:extLst>
          </p:cNvPr>
          <p:cNvGrpSpPr/>
          <p:nvPr/>
        </p:nvGrpSpPr>
        <p:grpSpPr>
          <a:xfrm>
            <a:off x="886558" y="1759546"/>
            <a:ext cx="10615349" cy="1914314"/>
            <a:chOff x="1078544" y="1577390"/>
            <a:chExt cx="10615349" cy="1914314"/>
          </a:xfrm>
        </p:grpSpPr>
        <p:grpSp>
          <p:nvGrpSpPr>
            <p:cNvPr id="17" name="组合 16">
              <a:extLst>
                <a:ext uri="{FF2B5EF4-FFF2-40B4-BE49-F238E27FC236}">
                  <a16:creationId xmlns:a16="http://schemas.microsoft.com/office/drawing/2014/main" id="{604124F6-4F41-4AE2-8B13-434E646815D3}"/>
                </a:ext>
              </a:extLst>
            </p:cNvPr>
            <p:cNvGrpSpPr/>
            <p:nvPr/>
          </p:nvGrpSpPr>
          <p:grpSpPr>
            <a:xfrm>
              <a:off x="1078544" y="1631086"/>
              <a:ext cx="809837" cy="1113914"/>
              <a:chOff x="611284" y="1140955"/>
              <a:chExt cx="809837" cy="1113914"/>
            </a:xfrm>
          </p:grpSpPr>
          <p:sp>
            <p:nvSpPr>
              <p:cNvPr id="20" name="文本框 19">
                <a:extLst>
                  <a:ext uri="{FF2B5EF4-FFF2-40B4-BE49-F238E27FC236}">
                    <a16:creationId xmlns:a16="http://schemas.microsoft.com/office/drawing/2014/main" id="{0F962A82-67CE-4DA2-A3CB-D77242045F4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21" name="组合 20">
                <a:extLst>
                  <a:ext uri="{FF2B5EF4-FFF2-40B4-BE49-F238E27FC236}">
                    <a16:creationId xmlns:a16="http://schemas.microsoft.com/office/drawing/2014/main" id="{2FE45171-BB98-4495-9995-BABC07F2F33F}"/>
                  </a:ext>
                </a:extLst>
              </p:cNvPr>
              <p:cNvGrpSpPr/>
              <p:nvPr/>
            </p:nvGrpSpPr>
            <p:grpSpPr>
              <a:xfrm rot="11641273">
                <a:off x="1077022" y="1140955"/>
                <a:ext cx="246536" cy="1113914"/>
                <a:chOff x="421960" y="935930"/>
                <a:chExt cx="1125738" cy="5086391"/>
              </a:xfrm>
            </p:grpSpPr>
            <p:cxnSp>
              <p:nvCxnSpPr>
                <p:cNvPr id="22" name="直接连接符 21">
                  <a:extLst>
                    <a:ext uri="{FF2B5EF4-FFF2-40B4-BE49-F238E27FC236}">
                      <a16:creationId xmlns:a16="http://schemas.microsoft.com/office/drawing/2014/main" id="{2CD5D74B-9B39-462B-8500-5678A0296478}"/>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矩形 22">
                  <a:extLst>
                    <a:ext uri="{FF2B5EF4-FFF2-40B4-BE49-F238E27FC236}">
                      <a16:creationId xmlns:a16="http://schemas.microsoft.com/office/drawing/2014/main" id="{A6D4A845-FB94-42B1-9F21-B0A276CF129A}"/>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8" name="矩形 17">
              <a:extLst>
                <a:ext uri="{FF2B5EF4-FFF2-40B4-BE49-F238E27FC236}">
                  <a16:creationId xmlns:a16="http://schemas.microsoft.com/office/drawing/2014/main" id="{133A9C17-66D7-4752-A356-B5F4D1FBA8DA}"/>
                </a:ext>
              </a:extLst>
            </p:cNvPr>
            <p:cNvSpPr/>
            <p:nvPr/>
          </p:nvSpPr>
          <p:spPr>
            <a:xfrm>
              <a:off x="1979607" y="157739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等待时间</a:t>
              </a:r>
            </a:p>
          </p:txBody>
        </p:sp>
        <p:sp>
          <p:nvSpPr>
            <p:cNvPr id="19" name="矩形 18">
              <a:extLst>
                <a:ext uri="{FF2B5EF4-FFF2-40B4-BE49-F238E27FC236}">
                  <a16:creationId xmlns:a16="http://schemas.microsoft.com/office/drawing/2014/main" id="{1A15C5DB-25A1-47A8-94E9-176D4669742C}"/>
                </a:ext>
              </a:extLst>
            </p:cNvPr>
            <p:cNvSpPr/>
            <p:nvPr/>
          </p:nvSpPr>
          <p:spPr>
            <a:xfrm>
              <a:off x="2177360" y="2169611"/>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进程处于处于等处理机状态时间之和，等待时间越长，用户满意度越低</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处理机调度只影响作业在就绪队列等待所花时间</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衡量一个算法的优劣，通常只考虑等待时间</a:t>
              </a:r>
            </a:p>
          </p:txBody>
        </p:sp>
      </p:grpSp>
      <p:grpSp>
        <p:nvGrpSpPr>
          <p:cNvPr id="24" name="组合 23">
            <a:extLst>
              <a:ext uri="{FF2B5EF4-FFF2-40B4-BE49-F238E27FC236}">
                <a16:creationId xmlns:a16="http://schemas.microsoft.com/office/drawing/2014/main" id="{A337D47F-D06F-4B8E-B13F-61AF101085B1}"/>
              </a:ext>
            </a:extLst>
          </p:cNvPr>
          <p:cNvGrpSpPr/>
          <p:nvPr/>
        </p:nvGrpSpPr>
        <p:grpSpPr>
          <a:xfrm>
            <a:off x="886558" y="3849396"/>
            <a:ext cx="10615349" cy="1473582"/>
            <a:chOff x="1078544" y="1577390"/>
            <a:chExt cx="10615349" cy="1473582"/>
          </a:xfrm>
        </p:grpSpPr>
        <p:grpSp>
          <p:nvGrpSpPr>
            <p:cNvPr id="25" name="组合 24">
              <a:extLst>
                <a:ext uri="{FF2B5EF4-FFF2-40B4-BE49-F238E27FC236}">
                  <a16:creationId xmlns:a16="http://schemas.microsoft.com/office/drawing/2014/main" id="{6721F4FA-8408-48CE-B074-3C086A5E13D7}"/>
                </a:ext>
              </a:extLst>
            </p:cNvPr>
            <p:cNvGrpSpPr/>
            <p:nvPr/>
          </p:nvGrpSpPr>
          <p:grpSpPr>
            <a:xfrm>
              <a:off x="1078544" y="1631086"/>
              <a:ext cx="809837" cy="1113914"/>
              <a:chOff x="611284" y="1140955"/>
              <a:chExt cx="809837" cy="1113914"/>
            </a:xfrm>
          </p:grpSpPr>
          <p:sp>
            <p:nvSpPr>
              <p:cNvPr id="28" name="文本框 27">
                <a:extLst>
                  <a:ext uri="{FF2B5EF4-FFF2-40B4-BE49-F238E27FC236}">
                    <a16:creationId xmlns:a16="http://schemas.microsoft.com/office/drawing/2014/main" id="{346F0F4B-3DC4-4586-B173-293BD6C6253C}"/>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29" name="组合 28">
                <a:extLst>
                  <a:ext uri="{FF2B5EF4-FFF2-40B4-BE49-F238E27FC236}">
                    <a16:creationId xmlns:a16="http://schemas.microsoft.com/office/drawing/2014/main" id="{FF2CF1AC-EA55-489C-8741-AFBD14735452}"/>
                  </a:ext>
                </a:extLst>
              </p:cNvPr>
              <p:cNvGrpSpPr/>
              <p:nvPr/>
            </p:nvGrpSpPr>
            <p:grpSpPr>
              <a:xfrm rot="11641273">
                <a:off x="1077022" y="1140955"/>
                <a:ext cx="246536" cy="1113914"/>
                <a:chOff x="421960" y="935930"/>
                <a:chExt cx="1125738" cy="5086391"/>
              </a:xfrm>
            </p:grpSpPr>
            <p:cxnSp>
              <p:nvCxnSpPr>
                <p:cNvPr id="30" name="直接连接符 29">
                  <a:extLst>
                    <a:ext uri="{FF2B5EF4-FFF2-40B4-BE49-F238E27FC236}">
                      <a16:creationId xmlns:a16="http://schemas.microsoft.com/office/drawing/2014/main" id="{9A7393A8-1A20-472B-9E0A-35338B1DEBD9}"/>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矩形 30">
                  <a:extLst>
                    <a:ext uri="{FF2B5EF4-FFF2-40B4-BE49-F238E27FC236}">
                      <a16:creationId xmlns:a16="http://schemas.microsoft.com/office/drawing/2014/main" id="{E6E28E86-232C-4322-810D-198EC33D28CC}"/>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6" name="矩形 25">
              <a:extLst>
                <a:ext uri="{FF2B5EF4-FFF2-40B4-BE49-F238E27FC236}">
                  <a16:creationId xmlns:a16="http://schemas.microsoft.com/office/drawing/2014/main" id="{69AC44F4-7A2D-4004-BDA1-508F6618EED3}"/>
                </a:ext>
              </a:extLst>
            </p:cNvPr>
            <p:cNvSpPr/>
            <p:nvPr/>
          </p:nvSpPr>
          <p:spPr>
            <a:xfrm>
              <a:off x="1979607" y="1577390"/>
              <a:ext cx="1620957"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响应时间</a:t>
              </a:r>
            </a:p>
          </p:txBody>
        </p:sp>
        <p:sp>
          <p:nvSpPr>
            <p:cNvPr id="27" name="矩形 26">
              <a:extLst>
                <a:ext uri="{FF2B5EF4-FFF2-40B4-BE49-F238E27FC236}">
                  <a16:creationId xmlns:a16="http://schemas.microsoft.com/office/drawing/2014/main" id="{7E387E2B-8EB0-4D43-BD72-415E5D69BB03}"/>
                </a:ext>
              </a:extLst>
            </p:cNvPr>
            <p:cNvSpPr/>
            <p:nvPr/>
          </p:nvSpPr>
          <p:spPr>
            <a:xfrm>
              <a:off x="2177360" y="2175155"/>
              <a:ext cx="9516533" cy="87581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从用户提交请求到系统首次产生响应所用的时间。</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交互式系统中，通常使用响应时间作为衡量调度算法的重要准则之一。</a:t>
              </a:r>
            </a:p>
          </p:txBody>
        </p:sp>
      </p:grpSp>
      <p:sp>
        <p:nvSpPr>
          <p:cNvPr id="32" name="文本框 31">
            <a:extLst>
              <a:ext uri="{FF2B5EF4-FFF2-40B4-BE49-F238E27FC236}">
                <a16:creationId xmlns:a16="http://schemas.microsoft.com/office/drawing/2014/main" id="{FBE0EEFD-760D-4BD0-8958-968A5DB71BB1}"/>
              </a:ext>
            </a:extLst>
          </p:cNvPr>
          <p:cNvSpPr txBox="1"/>
          <p:nvPr/>
        </p:nvSpPr>
        <p:spPr>
          <a:xfrm>
            <a:off x="527173" y="5509295"/>
            <a:ext cx="10870741" cy="960456"/>
          </a:xfrm>
          <a:prstGeom prst="rect">
            <a:avLst/>
          </a:prstGeom>
          <a:noFill/>
        </p:spPr>
        <p:txBody>
          <a:bodyPr wrap="square" rtlCol="0">
            <a:spAutoFit/>
          </a:bodyPr>
          <a:lstStyle/>
          <a:p>
            <a:pPr algn="l">
              <a:lnSpc>
                <a:spcPct val="150000"/>
              </a:lnSpc>
            </a:pPr>
            <a:r>
              <a:rPr lang="zh-CN" altLang="en-US" sz="2000" b="1" dirty="0"/>
              <a:t>       得到满足所有用户和系统要求的算法几乎是不可能的。设计调度程序，一方面要满足特定系统用户的要求（实时系统），另一方面要考虑系统整体效率，同时还要考虑调度算法的开销。</a:t>
            </a:r>
          </a:p>
        </p:txBody>
      </p:sp>
    </p:spTree>
    <p:extLst>
      <p:ext uri="{BB962C8B-B14F-4D97-AF65-F5344CB8AC3E}">
        <p14:creationId xmlns:p14="http://schemas.microsoft.com/office/powerpoint/2010/main" val="8027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调度的时机</a:t>
            </a:r>
            <a:endParaRPr lang="en-US" altLang="zh-CN" dirty="0"/>
          </a:p>
          <a:p>
            <a:r>
              <a:rPr lang="zh-CN" altLang="en-US" dirty="0"/>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p>
            <a:r>
              <a:rPr lang="zh-CN" altLang="en-US" sz="2400" b="1" dirty="0">
                <a:solidFill>
                  <a:schemeClr val="accent1">
                    <a:lumMod val="50000"/>
                  </a:schemeClr>
                </a:solidFill>
              </a:rPr>
              <a:t>调度算法</a:t>
            </a:r>
          </a:p>
        </p:txBody>
      </p:sp>
      <p:sp>
        <p:nvSpPr>
          <p:cNvPr id="34" name="矩形 33">
            <a:extLst>
              <a:ext uri="{FF2B5EF4-FFF2-40B4-BE49-F238E27FC236}">
                <a16:creationId xmlns:a16="http://schemas.microsoft.com/office/drawing/2014/main" id="{6784AEFA-0370-4BC0-973B-7778CF791E15}"/>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矩形 34">
            <a:extLst>
              <a:ext uri="{FF2B5EF4-FFF2-40B4-BE49-F238E27FC236}">
                <a16:creationId xmlns:a16="http://schemas.microsoft.com/office/drawing/2014/main" id="{09F1A307-8CA4-45B1-8151-E80E9FF0F1BF}"/>
              </a:ext>
            </a:extLst>
          </p:cNvPr>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第二节 处理机调度</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491434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475631" cy="584775"/>
          </a:xfrm>
          <a:prstGeom prst="rect">
            <a:avLst/>
          </a:prstGeom>
          <a:noFill/>
        </p:spPr>
        <p:txBody>
          <a:bodyPr wrap="none" rtlCol="0">
            <a:spAutoFit/>
          </a:bodyPr>
          <a:lstStyle/>
          <a:p>
            <a:r>
              <a:rPr lang="zh-CN" altLang="en-US" sz="3200" b="1" dirty="0">
                <a:solidFill>
                  <a:srgbClr val="FF0000"/>
                </a:solidFill>
              </a:rPr>
              <a:t>先来先服务</a:t>
            </a:r>
            <a:r>
              <a:rPr lang="en-US" altLang="zh-CN" sz="3200" b="1" dirty="0">
                <a:solidFill>
                  <a:srgbClr val="FF0000"/>
                </a:solidFill>
              </a:rPr>
              <a:t>(FCFS)</a:t>
            </a:r>
            <a:endParaRPr lang="zh-CN" altLang="en-US" sz="3200" b="1" dirty="0">
              <a:solidFill>
                <a:srgbClr val="FF0000"/>
              </a:solidFill>
            </a:endParaRPr>
          </a:p>
        </p:txBody>
      </p:sp>
      <p:grpSp>
        <p:nvGrpSpPr>
          <p:cNvPr id="8" name="组合 7">
            <a:extLst>
              <a:ext uri="{FF2B5EF4-FFF2-40B4-BE49-F238E27FC236}">
                <a16:creationId xmlns:a16="http://schemas.microsoft.com/office/drawing/2014/main" id="{D91C2E6B-FFC8-40EE-B31A-C604E2BC516F}"/>
              </a:ext>
            </a:extLst>
          </p:cNvPr>
          <p:cNvGrpSpPr/>
          <p:nvPr/>
        </p:nvGrpSpPr>
        <p:grpSpPr>
          <a:xfrm>
            <a:off x="1281879" y="1631977"/>
            <a:ext cx="6103371" cy="461665"/>
            <a:chOff x="844893" y="795364"/>
            <a:chExt cx="6103371" cy="461665"/>
          </a:xfrm>
        </p:grpSpPr>
        <p:sp>
          <p:nvSpPr>
            <p:cNvPr id="9" name="内容占位符 2">
              <a:extLst>
                <a:ext uri="{FF2B5EF4-FFF2-40B4-BE49-F238E27FC236}">
                  <a16:creationId xmlns:a16="http://schemas.microsoft.com/office/drawing/2014/main" id="{D49D7289-4AA2-4EE9-A8AB-843053FF3E60}"/>
                </a:ext>
              </a:extLst>
            </p:cNvPr>
            <p:cNvSpPr txBox="1">
              <a:spLocks/>
            </p:cNvSpPr>
            <p:nvPr/>
          </p:nvSpPr>
          <p:spPr>
            <a:xfrm>
              <a:off x="1142976" y="813696"/>
              <a:ext cx="580528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solidFill>
                    <a:schemeClr val="tx1"/>
                  </a:solidFill>
                </a:rPr>
                <a:t>依据进程进入就绪状态的先后顺序排列</a:t>
              </a:r>
            </a:p>
          </p:txBody>
        </p:sp>
        <p:sp>
          <p:nvSpPr>
            <p:cNvPr id="10" name="TextBox 11">
              <a:extLst>
                <a:ext uri="{FF2B5EF4-FFF2-40B4-BE49-F238E27FC236}">
                  <a16:creationId xmlns:a16="http://schemas.microsoft.com/office/drawing/2014/main" id="{370E122B-ECB6-460A-9265-3F8458952213}"/>
                </a:ext>
              </a:extLst>
            </p:cNvPr>
            <p:cNvSpPr txBox="1"/>
            <p:nvPr/>
          </p:nvSpPr>
          <p:spPr>
            <a:xfrm>
              <a:off x="844893" y="79536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1" name="组合 10">
            <a:extLst>
              <a:ext uri="{FF2B5EF4-FFF2-40B4-BE49-F238E27FC236}">
                <a16:creationId xmlns:a16="http://schemas.microsoft.com/office/drawing/2014/main" id="{B88818B2-402F-4F14-A294-C81BCDA65241}"/>
              </a:ext>
            </a:extLst>
          </p:cNvPr>
          <p:cNvGrpSpPr/>
          <p:nvPr/>
        </p:nvGrpSpPr>
        <p:grpSpPr>
          <a:xfrm>
            <a:off x="1278228" y="2605527"/>
            <a:ext cx="5241819" cy="471724"/>
            <a:chOff x="830379" y="1457084"/>
            <a:chExt cx="5241819" cy="471724"/>
          </a:xfrm>
        </p:grpSpPr>
        <p:sp>
          <p:nvSpPr>
            <p:cNvPr id="12" name="内容占位符 2">
              <a:extLst>
                <a:ext uri="{FF2B5EF4-FFF2-40B4-BE49-F238E27FC236}">
                  <a16:creationId xmlns:a16="http://schemas.microsoft.com/office/drawing/2014/main" id="{FF3119BB-0344-4CE4-99C7-C831C52940F2}"/>
                </a:ext>
              </a:extLst>
            </p:cNvPr>
            <p:cNvSpPr txBox="1">
              <a:spLocks/>
            </p:cNvSpPr>
            <p:nvPr/>
          </p:nvSpPr>
          <p:spPr>
            <a:xfrm>
              <a:off x="1128462" y="1471152"/>
              <a:ext cx="4943736" cy="45765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0" indent="0">
                <a:spcBef>
                  <a:spcPct val="20000"/>
                </a:spcBef>
              </a:pPr>
              <a:r>
                <a:rPr lang="en-US" altLang="zh-CN" sz="2400" dirty="0">
                  <a:solidFill>
                    <a:schemeClr val="tx1"/>
                  </a:solidFill>
                </a:rPr>
                <a:t>FCFS</a:t>
              </a:r>
              <a:r>
                <a:rPr lang="zh-CN" altLang="en-US" sz="2400" dirty="0">
                  <a:solidFill>
                    <a:schemeClr val="tx1"/>
                  </a:solidFill>
                </a:rPr>
                <a:t>算法的周转时间</a:t>
              </a:r>
              <a:endParaRPr lang="en-US" altLang="zh-CN" sz="2400" dirty="0">
                <a:solidFill>
                  <a:schemeClr val="tx1"/>
                </a:solidFill>
              </a:endParaRPr>
            </a:p>
          </p:txBody>
        </p:sp>
        <p:sp>
          <p:nvSpPr>
            <p:cNvPr id="13" name="TextBox 15">
              <a:extLst>
                <a:ext uri="{FF2B5EF4-FFF2-40B4-BE49-F238E27FC236}">
                  <a16:creationId xmlns:a16="http://schemas.microsoft.com/office/drawing/2014/main" id="{57B9284F-84FD-4535-A3BC-5DB3FB655DBF}"/>
                </a:ext>
              </a:extLst>
            </p:cNvPr>
            <p:cNvSpPr txBox="1"/>
            <p:nvPr/>
          </p:nvSpPr>
          <p:spPr>
            <a:xfrm>
              <a:off x="830379" y="145708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4" name="组合 13">
            <a:extLst>
              <a:ext uri="{FF2B5EF4-FFF2-40B4-BE49-F238E27FC236}">
                <a16:creationId xmlns:a16="http://schemas.microsoft.com/office/drawing/2014/main" id="{E15EA2BA-11A3-445D-B1A4-796AE842A7D6}"/>
              </a:ext>
            </a:extLst>
          </p:cNvPr>
          <p:cNvGrpSpPr/>
          <p:nvPr/>
        </p:nvGrpSpPr>
        <p:grpSpPr>
          <a:xfrm>
            <a:off x="1699408" y="2168032"/>
            <a:ext cx="9141422" cy="415246"/>
            <a:chOff x="1262422" y="1156372"/>
            <a:chExt cx="9141422" cy="415246"/>
          </a:xfrm>
        </p:grpSpPr>
        <p:sp>
          <p:nvSpPr>
            <p:cNvPr id="15" name="内容占位符 2">
              <a:extLst>
                <a:ext uri="{FF2B5EF4-FFF2-40B4-BE49-F238E27FC236}">
                  <a16:creationId xmlns:a16="http://schemas.microsoft.com/office/drawing/2014/main" id="{8294D439-A3B6-4CE8-B5D8-3F676EBED273}"/>
                </a:ext>
              </a:extLst>
            </p:cNvPr>
            <p:cNvSpPr txBox="1">
              <a:spLocks/>
            </p:cNvSpPr>
            <p:nvPr/>
          </p:nvSpPr>
          <p:spPr>
            <a:xfrm>
              <a:off x="1394985" y="1156372"/>
              <a:ext cx="9008859"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2400" dirty="0">
                  <a:solidFill>
                    <a:schemeClr val="tx1"/>
                  </a:solidFill>
                </a:rPr>
                <a:t>进程进入等待或结束状态时，就绪队列中的下一个进程占用</a:t>
              </a:r>
              <a:r>
                <a:rPr lang="en-US" altLang="zh-CN" sz="2400" dirty="0">
                  <a:solidFill>
                    <a:schemeClr val="tx1"/>
                  </a:solidFill>
                </a:rPr>
                <a:t>CPU</a:t>
              </a:r>
              <a:endParaRPr kumimoji="0" lang="zh-CN" altLang="en-US" sz="2400" b="1" i="0" u="none" strike="noStrike" kern="1200" cap="none" spc="0" normalizeH="0" baseline="0" noProof="0" dirty="0">
                <a:ln>
                  <a:noFill/>
                </a:ln>
                <a:solidFill>
                  <a:schemeClr val="tx1"/>
                </a:solidFill>
                <a:effectLst/>
                <a:uLnTx/>
                <a:uFillTx/>
              </a:endParaRPr>
            </a:p>
          </p:txBody>
        </p:sp>
        <p:pic>
          <p:nvPicPr>
            <p:cNvPr id="16" name="图片 15" descr="小点1.png">
              <a:extLst>
                <a:ext uri="{FF2B5EF4-FFF2-40B4-BE49-F238E27FC236}">
                  <a16:creationId xmlns:a16="http://schemas.microsoft.com/office/drawing/2014/main" id="{3E0C9F64-EFA5-4141-B6C4-10BE03A21BF3}"/>
                </a:ext>
              </a:extLst>
            </p:cNvPr>
            <p:cNvPicPr>
              <a:picLocks noChangeAspect="1"/>
            </p:cNvPicPr>
            <p:nvPr/>
          </p:nvPicPr>
          <p:blipFill>
            <a:blip r:embed="rId3" cstate="print"/>
            <a:stretch>
              <a:fillRect/>
            </a:stretch>
          </p:blipFill>
          <p:spPr>
            <a:xfrm>
              <a:off x="1262422" y="1284228"/>
              <a:ext cx="151066" cy="148997"/>
            </a:xfrm>
            <a:prstGeom prst="rect">
              <a:avLst/>
            </a:prstGeom>
            <a:effectLst/>
          </p:spPr>
        </p:pic>
      </p:grpSp>
      <p:grpSp>
        <p:nvGrpSpPr>
          <p:cNvPr id="17" name="组合 16">
            <a:extLst>
              <a:ext uri="{FF2B5EF4-FFF2-40B4-BE49-F238E27FC236}">
                <a16:creationId xmlns:a16="http://schemas.microsoft.com/office/drawing/2014/main" id="{F94C6329-54F9-4C7B-8EB6-0EC83BA125A1}"/>
              </a:ext>
            </a:extLst>
          </p:cNvPr>
          <p:cNvGrpSpPr/>
          <p:nvPr/>
        </p:nvGrpSpPr>
        <p:grpSpPr>
          <a:xfrm>
            <a:off x="1315563" y="3773236"/>
            <a:ext cx="5778618" cy="1197294"/>
            <a:chOff x="865084" y="2073980"/>
            <a:chExt cx="5778618" cy="1197294"/>
          </a:xfrm>
        </p:grpSpPr>
        <p:sp>
          <p:nvSpPr>
            <p:cNvPr id="18" name="内容占位符 2">
              <a:extLst>
                <a:ext uri="{FF2B5EF4-FFF2-40B4-BE49-F238E27FC236}">
                  <a16:creationId xmlns:a16="http://schemas.microsoft.com/office/drawing/2014/main" id="{5FC062FB-27C5-4E39-8085-855339B228C2}"/>
                </a:ext>
              </a:extLst>
            </p:cNvPr>
            <p:cNvSpPr txBox="1">
              <a:spLocks/>
            </p:cNvSpPr>
            <p:nvPr/>
          </p:nvSpPr>
          <p:spPr>
            <a:xfrm>
              <a:off x="1128462" y="2073980"/>
              <a:ext cx="3462766"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800" dirty="0">
                  <a:solidFill>
                    <a:srgbClr val="0070C0"/>
                  </a:solidFill>
                </a:rPr>
                <a:t>任务到达顺序：P</a:t>
              </a:r>
              <a:r>
                <a:rPr lang="zh-CN" altLang="en-US" sz="1800" baseline="-25000" dirty="0">
                  <a:solidFill>
                    <a:srgbClr val="0070C0"/>
                  </a:solidFill>
                </a:rPr>
                <a:t>1</a:t>
              </a:r>
              <a:r>
                <a:rPr lang="zh-CN" altLang="en-US" sz="1800" dirty="0">
                  <a:solidFill>
                    <a:srgbClr val="0070C0"/>
                  </a:solidFill>
                </a:rPr>
                <a:t>, P</a:t>
              </a:r>
              <a:r>
                <a:rPr lang="zh-CN" altLang="en-US" sz="1800" baseline="-25000" dirty="0">
                  <a:solidFill>
                    <a:srgbClr val="0070C0"/>
                  </a:solidFill>
                </a:rPr>
                <a:t>2</a:t>
              </a:r>
              <a:r>
                <a:rPr lang="zh-CN" altLang="en-US" sz="1800" dirty="0">
                  <a:solidFill>
                    <a:srgbClr val="0070C0"/>
                  </a:solidFill>
                </a:rPr>
                <a:t>, P</a:t>
              </a:r>
              <a:r>
                <a:rPr lang="zh-CN" altLang="en-US" sz="1800" baseline="-25000" dirty="0">
                  <a:solidFill>
                    <a:srgbClr val="0070C0"/>
                  </a:solidFill>
                </a:rPr>
                <a:t>3</a:t>
              </a:r>
            </a:p>
          </p:txBody>
        </p:sp>
        <p:sp>
          <p:nvSpPr>
            <p:cNvPr id="19" name="内容占位符 2">
              <a:extLst>
                <a:ext uri="{FF2B5EF4-FFF2-40B4-BE49-F238E27FC236}">
                  <a16:creationId xmlns:a16="http://schemas.microsoft.com/office/drawing/2014/main" id="{B6740A79-FE64-4110-BB5A-18883F295330}"/>
                </a:ext>
              </a:extLst>
            </p:cNvPr>
            <p:cNvSpPr txBox="1">
              <a:spLocks/>
            </p:cNvSpPr>
            <p:nvPr/>
          </p:nvSpPr>
          <p:spPr>
            <a:xfrm>
              <a:off x="865084" y="2816685"/>
              <a:ext cx="133514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执行时间</a:t>
              </a:r>
              <a:endParaRPr lang="zh-CN" altLang="en-US" sz="1600" baseline="-25000" dirty="0"/>
            </a:p>
          </p:txBody>
        </p:sp>
        <p:grpSp>
          <p:nvGrpSpPr>
            <p:cNvPr id="20" name="组合 19">
              <a:extLst>
                <a:ext uri="{FF2B5EF4-FFF2-40B4-BE49-F238E27FC236}">
                  <a16:creationId xmlns:a16="http://schemas.microsoft.com/office/drawing/2014/main" id="{D147CA89-73E4-4D54-9EA2-58DEAEFF95C9}"/>
                </a:ext>
              </a:extLst>
            </p:cNvPr>
            <p:cNvGrpSpPr/>
            <p:nvPr/>
          </p:nvGrpSpPr>
          <p:grpSpPr>
            <a:xfrm>
              <a:off x="2071670" y="2464602"/>
              <a:ext cx="4325620" cy="432000"/>
              <a:chOff x="2395140" y="2643188"/>
              <a:chExt cx="4325620" cy="432000"/>
            </a:xfrm>
          </p:grpSpPr>
          <p:sp>
            <p:nvSpPr>
              <p:cNvPr id="25" name="矩形 24">
                <a:extLst>
                  <a:ext uri="{FF2B5EF4-FFF2-40B4-BE49-F238E27FC236}">
                    <a16:creationId xmlns:a16="http://schemas.microsoft.com/office/drawing/2014/main" id="{146A1ADC-2DDE-4F1B-B4FC-1F05CF2F6A1E}"/>
                  </a:ext>
                </a:extLst>
              </p:cNvPr>
              <p:cNvSpPr/>
              <p:nvPr/>
            </p:nvSpPr>
            <p:spPr>
              <a:xfrm>
                <a:off x="2395140" y="2643188"/>
                <a:ext cx="432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F22663EE-0E1C-46F4-8D9E-8C14E9FC4201}"/>
                  </a:ext>
                </a:extLst>
              </p:cNvPr>
              <p:cNvSpPr/>
              <p:nvPr/>
            </p:nvSpPr>
            <p:spPr>
              <a:xfrm>
                <a:off x="6000760" y="2643188"/>
                <a:ext cx="720000" cy="432000"/>
              </a:xfrm>
              <a:prstGeom prst="rect">
                <a:avLst/>
              </a:prstGeom>
              <a:gradFill>
                <a:gsLst>
                  <a:gs pos="100000">
                    <a:srgbClr val="11576A"/>
                  </a:gs>
                  <a:gs pos="0">
                    <a:srgbClr val="0EB1C8"/>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4CF68A9-2A61-4A3D-A8D5-85BAB8A66249}"/>
                  </a:ext>
                </a:extLst>
              </p:cNvPr>
              <p:cNvSpPr/>
              <p:nvPr/>
            </p:nvSpPr>
            <p:spPr>
              <a:xfrm>
                <a:off x="5286380" y="2643188"/>
                <a:ext cx="720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TextBox 28">
                <a:extLst>
                  <a:ext uri="{FF2B5EF4-FFF2-40B4-BE49-F238E27FC236}">
                    <a16:creationId xmlns:a16="http://schemas.microsoft.com/office/drawing/2014/main" id="{6FF7AAF0-E33A-47E4-AAB5-26B224352A0C}"/>
                  </a:ext>
                </a:extLst>
              </p:cNvPr>
              <p:cNvSpPr txBox="1"/>
              <p:nvPr/>
            </p:nvSpPr>
            <p:spPr>
              <a:xfrm>
                <a:off x="3614731" y="2671763"/>
                <a:ext cx="45878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1</a:t>
                </a:r>
                <a:endParaRPr lang="zh-CN" altLang="en-US" sz="2000" b="1" baseline="-25000">
                  <a:solidFill>
                    <a:srgbClr val="11576A"/>
                  </a:solidFill>
                  <a:latin typeface="+mn-ea"/>
                </a:endParaRPr>
              </a:p>
            </p:txBody>
          </p:sp>
          <p:sp>
            <p:nvSpPr>
              <p:cNvPr id="29" name="TextBox 32">
                <a:extLst>
                  <a:ext uri="{FF2B5EF4-FFF2-40B4-BE49-F238E27FC236}">
                    <a16:creationId xmlns:a16="http://schemas.microsoft.com/office/drawing/2014/main" id="{F6F64C93-6F4A-464A-8439-21B813C94F23}"/>
                  </a:ext>
                </a:extLst>
              </p:cNvPr>
              <p:cNvSpPr txBox="1"/>
              <p:nvPr/>
            </p:nvSpPr>
            <p:spPr>
              <a:xfrm>
                <a:off x="5429256" y="2671763"/>
                <a:ext cx="45878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2</a:t>
                </a:r>
                <a:endParaRPr lang="zh-CN" altLang="en-US" sz="2000" b="1" baseline="-25000">
                  <a:solidFill>
                    <a:srgbClr val="11576A"/>
                  </a:solidFill>
                  <a:latin typeface="+mn-ea"/>
                </a:endParaRPr>
              </a:p>
            </p:txBody>
          </p:sp>
          <p:sp>
            <p:nvSpPr>
              <p:cNvPr id="30" name="TextBox 33">
                <a:extLst>
                  <a:ext uri="{FF2B5EF4-FFF2-40B4-BE49-F238E27FC236}">
                    <a16:creationId xmlns:a16="http://schemas.microsoft.com/office/drawing/2014/main" id="{DC06EA2E-9C10-42C0-A7FB-8DED3BAB547A}"/>
                  </a:ext>
                </a:extLst>
              </p:cNvPr>
              <p:cNvSpPr txBox="1"/>
              <p:nvPr/>
            </p:nvSpPr>
            <p:spPr>
              <a:xfrm>
                <a:off x="6132534" y="2671706"/>
                <a:ext cx="458780" cy="400110"/>
              </a:xfrm>
              <a:prstGeom prst="rect">
                <a:avLst/>
              </a:prstGeom>
              <a:noFill/>
            </p:spPr>
            <p:txBody>
              <a:bodyPr wrap="none" rtlCol="0">
                <a:spAutoFit/>
              </a:bodyPr>
              <a:lstStyle/>
              <a:p>
                <a:r>
                  <a:rPr lang="en-US" altLang="zh-CN" sz="2000" b="1">
                    <a:solidFill>
                      <a:schemeClr val="bg1"/>
                    </a:solidFill>
                    <a:latin typeface="+mn-ea"/>
                  </a:rPr>
                  <a:t>P</a:t>
                </a:r>
                <a:r>
                  <a:rPr lang="en-US" altLang="zh-CN" sz="2000" b="1" baseline="-25000">
                    <a:solidFill>
                      <a:schemeClr val="bg1"/>
                    </a:solidFill>
                    <a:latin typeface="+mn-ea"/>
                  </a:rPr>
                  <a:t>3</a:t>
                </a:r>
                <a:endParaRPr lang="zh-CN" altLang="en-US" sz="2000" b="1" baseline="-25000">
                  <a:solidFill>
                    <a:schemeClr val="bg1"/>
                  </a:solidFill>
                  <a:latin typeface="+mn-ea"/>
                </a:endParaRPr>
              </a:p>
            </p:txBody>
          </p:sp>
        </p:grpSp>
        <p:sp>
          <p:nvSpPr>
            <p:cNvPr id="21" name="内容占位符 2">
              <a:extLst>
                <a:ext uri="{FF2B5EF4-FFF2-40B4-BE49-F238E27FC236}">
                  <a16:creationId xmlns:a16="http://schemas.microsoft.com/office/drawing/2014/main" id="{4A159618-43ED-4EF6-B79F-394A99D5BDFF}"/>
                </a:ext>
              </a:extLst>
            </p:cNvPr>
            <p:cNvSpPr txBox="1">
              <a:spLocks/>
            </p:cNvSpPr>
            <p:nvPr/>
          </p:nvSpPr>
          <p:spPr>
            <a:xfrm>
              <a:off x="1898634" y="2845604"/>
              <a:ext cx="357190"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0</a:t>
              </a:r>
              <a:endParaRPr lang="zh-CN" altLang="en-US" sz="1600" baseline="-25000"/>
            </a:p>
          </p:txBody>
        </p:sp>
        <p:sp>
          <p:nvSpPr>
            <p:cNvPr id="22" name="内容占位符 2">
              <a:extLst>
                <a:ext uri="{FF2B5EF4-FFF2-40B4-BE49-F238E27FC236}">
                  <a16:creationId xmlns:a16="http://schemas.microsoft.com/office/drawing/2014/main" id="{A0A1E20F-8948-4B81-AB13-A33D4FD586B1}"/>
                </a:ext>
              </a:extLst>
            </p:cNvPr>
            <p:cNvSpPr txBox="1">
              <a:spLocks/>
            </p:cNvSpPr>
            <p:nvPr/>
          </p:nvSpPr>
          <p:spPr>
            <a:xfrm>
              <a:off x="4714876" y="2845604"/>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12</a:t>
              </a:r>
              <a:endParaRPr lang="zh-CN" altLang="en-US" sz="1600" baseline="-25000"/>
            </a:p>
          </p:txBody>
        </p:sp>
        <p:sp>
          <p:nvSpPr>
            <p:cNvPr id="23" name="内容占位符 2">
              <a:extLst>
                <a:ext uri="{FF2B5EF4-FFF2-40B4-BE49-F238E27FC236}">
                  <a16:creationId xmlns:a16="http://schemas.microsoft.com/office/drawing/2014/main" id="{8220720B-DD67-4EB7-904E-68046F2C8AB9}"/>
                </a:ext>
              </a:extLst>
            </p:cNvPr>
            <p:cNvSpPr txBox="1">
              <a:spLocks/>
            </p:cNvSpPr>
            <p:nvPr/>
          </p:nvSpPr>
          <p:spPr>
            <a:xfrm>
              <a:off x="5429256" y="2845604"/>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15</a:t>
              </a:r>
              <a:endParaRPr lang="zh-CN" altLang="en-US" sz="1600" baseline="-25000"/>
            </a:p>
          </p:txBody>
        </p:sp>
        <p:sp>
          <p:nvSpPr>
            <p:cNvPr id="24" name="内容占位符 2">
              <a:extLst>
                <a:ext uri="{FF2B5EF4-FFF2-40B4-BE49-F238E27FC236}">
                  <a16:creationId xmlns:a16="http://schemas.microsoft.com/office/drawing/2014/main" id="{ECD86AF5-A57E-425A-A147-B741ED54AD9F}"/>
                </a:ext>
              </a:extLst>
            </p:cNvPr>
            <p:cNvSpPr txBox="1">
              <a:spLocks/>
            </p:cNvSpPr>
            <p:nvPr/>
          </p:nvSpPr>
          <p:spPr>
            <a:xfrm>
              <a:off x="6072198" y="2845604"/>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dirty="0"/>
                <a:t>18</a:t>
              </a:r>
              <a:endParaRPr lang="zh-CN" altLang="en-US" sz="1600" baseline="-25000" dirty="0"/>
            </a:p>
          </p:txBody>
        </p:sp>
      </p:grpSp>
      <p:sp>
        <p:nvSpPr>
          <p:cNvPr id="31" name="内容占位符 2">
            <a:extLst>
              <a:ext uri="{FF2B5EF4-FFF2-40B4-BE49-F238E27FC236}">
                <a16:creationId xmlns:a16="http://schemas.microsoft.com/office/drawing/2014/main" id="{9754D5F1-3648-4570-9BC9-9C057103A9BE}"/>
              </a:ext>
            </a:extLst>
          </p:cNvPr>
          <p:cNvSpPr txBox="1">
            <a:spLocks/>
          </p:cNvSpPr>
          <p:nvPr/>
        </p:nvSpPr>
        <p:spPr>
          <a:xfrm>
            <a:off x="7522845" y="4179596"/>
            <a:ext cx="3143272"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baseline="-25000" dirty="0"/>
              <a:t>周转时间</a:t>
            </a:r>
            <a:r>
              <a:rPr lang="en-US" altLang="zh-CN" sz="2400" baseline="-25000" dirty="0"/>
              <a:t>=(12+15+18)/3=15</a:t>
            </a:r>
            <a:endParaRPr lang="zh-CN" altLang="en-US" sz="2400" baseline="-25000" dirty="0"/>
          </a:p>
        </p:txBody>
      </p:sp>
      <p:grpSp>
        <p:nvGrpSpPr>
          <p:cNvPr id="32" name="组合 31">
            <a:extLst>
              <a:ext uri="{FF2B5EF4-FFF2-40B4-BE49-F238E27FC236}">
                <a16:creationId xmlns:a16="http://schemas.microsoft.com/office/drawing/2014/main" id="{E528759E-49AE-4137-A0DF-B25341D56492}"/>
              </a:ext>
            </a:extLst>
          </p:cNvPr>
          <p:cNvGrpSpPr/>
          <p:nvPr/>
        </p:nvGrpSpPr>
        <p:grpSpPr>
          <a:xfrm>
            <a:off x="1315563" y="5258274"/>
            <a:ext cx="5775988" cy="1220819"/>
            <a:chOff x="867714" y="3681279"/>
            <a:chExt cx="5775988" cy="1220819"/>
          </a:xfrm>
        </p:grpSpPr>
        <p:sp>
          <p:nvSpPr>
            <p:cNvPr id="33" name="内容占位符 2">
              <a:extLst>
                <a:ext uri="{FF2B5EF4-FFF2-40B4-BE49-F238E27FC236}">
                  <a16:creationId xmlns:a16="http://schemas.microsoft.com/office/drawing/2014/main" id="{BAD97E92-35A4-4ED3-B6BB-14A8DF84F6A0}"/>
                </a:ext>
              </a:extLst>
            </p:cNvPr>
            <p:cNvSpPr txBox="1">
              <a:spLocks/>
            </p:cNvSpPr>
            <p:nvPr/>
          </p:nvSpPr>
          <p:spPr>
            <a:xfrm>
              <a:off x="1176583" y="3681279"/>
              <a:ext cx="3462766"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800" dirty="0">
                  <a:solidFill>
                    <a:srgbClr val="0070C0"/>
                  </a:solidFill>
                </a:rPr>
                <a:t>任务到达顺序：P</a:t>
              </a:r>
              <a:r>
                <a:rPr lang="en-US" altLang="zh-CN" sz="1800" baseline="-25000" dirty="0">
                  <a:solidFill>
                    <a:srgbClr val="0070C0"/>
                  </a:solidFill>
                </a:rPr>
                <a:t>2</a:t>
              </a:r>
              <a:r>
                <a:rPr lang="zh-CN" altLang="en-US" sz="1800" dirty="0">
                  <a:solidFill>
                    <a:srgbClr val="0070C0"/>
                  </a:solidFill>
                </a:rPr>
                <a:t>, P</a:t>
              </a:r>
              <a:r>
                <a:rPr lang="en-US" altLang="zh-CN" sz="1800" baseline="-25000" dirty="0">
                  <a:solidFill>
                    <a:srgbClr val="0070C0"/>
                  </a:solidFill>
                </a:rPr>
                <a:t>3</a:t>
              </a:r>
              <a:r>
                <a:rPr lang="zh-CN" altLang="en-US" sz="1800" dirty="0">
                  <a:solidFill>
                    <a:srgbClr val="0070C0"/>
                  </a:solidFill>
                </a:rPr>
                <a:t>, P</a:t>
              </a:r>
              <a:r>
                <a:rPr lang="en-US" altLang="zh-CN" sz="1800" baseline="-25000" dirty="0">
                  <a:solidFill>
                    <a:srgbClr val="0070C0"/>
                  </a:solidFill>
                </a:rPr>
                <a:t>1</a:t>
              </a:r>
              <a:endParaRPr lang="zh-CN" altLang="en-US" sz="1800" baseline="-25000" dirty="0">
                <a:solidFill>
                  <a:srgbClr val="0070C0"/>
                </a:solidFill>
              </a:endParaRPr>
            </a:p>
          </p:txBody>
        </p:sp>
        <p:grpSp>
          <p:nvGrpSpPr>
            <p:cNvPr id="34" name="组合 33">
              <a:extLst>
                <a:ext uri="{FF2B5EF4-FFF2-40B4-BE49-F238E27FC236}">
                  <a16:creationId xmlns:a16="http://schemas.microsoft.com/office/drawing/2014/main" id="{C03A1324-26C8-4ED2-B63C-0ED3B73E23F2}"/>
                </a:ext>
              </a:extLst>
            </p:cNvPr>
            <p:cNvGrpSpPr/>
            <p:nvPr/>
          </p:nvGrpSpPr>
          <p:grpSpPr>
            <a:xfrm>
              <a:off x="2071670" y="4094294"/>
              <a:ext cx="4320000" cy="432000"/>
              <a:chOff x="3428992" y="4429138"/>
              <a:chExt cx="4320000" cy="432000"/>
            </a:xfrm>
          </p:grpSpPr>
          <p:sp>
            <p:nvSpPr>
              <p:cNvPr id="40" name="矩形 39">
                <a:extLst>
                  <a:ext uri="{FF2B5EF4-FFF2-40B4-BE49-F238E27FC236}">
                    <a16:creationId xmlns:a16="http://schemas.microsoft.com/office/drawing/2014/main" id="{3E4228B9-DB68-4926-BC3E-91C76237752C}"/>
                  </a:ext>
                </a:extLst>
              </p:cNvPr>
              <p:cNvSpPr/>
              <p:nvPr/>
            </p:nvSpPr>
            <p:spPr>
              <a:xfrm>
                <a:off x="3428992" y="4429138"/>
                <a:ext cx="432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1505624-0A31-4CA0-9193-8ABDD0EAB563}"/>
                  </a:ext>
                </a:extLst>
              </p:cNvPr>
              <p:cNvSpPr/>
              <p:nvPr/>
            </p:nvSpPr>
            <p:spPr>
              <a:xfrm>
                <a:off x="4143372" y="4429138"/>
                <a:ext cx="720000" cy="432000"/>
              </a:xfrm>
              <a:prstGeom prst="rect">
                <a:avLst/>
              </a:prstGeom>
              <a:gradFill>
                <a:gsLst>
                  <a:gs pos="100000">
                    <a:srgbClr val="11576A"/>
                  </a:gs>
                  <a:gs pos="0">
                    <a:srgbClr val="0EB1C8"/>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D54ED63-DEF0-4281-A47B-5CF20DEB25B4}"/>
                  </a:ext>
                </a:extLst>
              </p:cNvPr>
              <p:cNvSpPr/>
              <p:nvPr/>
            </p:nvSpPr>
            <p:spPr>
              <a:xfrm>
                <a:off x="3428992" y="4429138"/>
                <a:ext cx="720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37">
                <a:extLst>
                  <a:ext uri="{FF2B5EF4-FFF2-40B4-BE49-F238E27FC236}">
                    <a16:creationId xmlns:a16="http://schemas.microsoft.com/office/drawing/2014/main" id="{B88771DC-D4F4-44EB-955B-EA2C68FA4A69}"/>
                  </a:ext>
                </a:extLst>
              </p:cNvPr>
              <p:cNvSpPr txBox="1"/>
              <p:nvPr/>
            </p:nvSpPr>
            <p:spPr>
              <a:xfrm>
                <a:off x="6000760" y="4429138"/>
                <a:ext cx="45878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1</a:t>
                </a:r>
                <a:endParaRPr lang="zh-CN" altLang="en-US" sz="2000" b="1" baseline="-25000">
                  <a:solidFill>
                    <a:srgbClr val="11576A"/>
                  </a:solidFill>
                  <a:latin typeface="+mn-ea"/>
                </a:endParaRPr>
              </a:p>
            </p:txBody>
          </p:sp>
          <p:sp>
            <p:nvSpPr>
              <p:cNvPr id="44" name="TextBox 38">
                <a:extLst>
                  <a:ext uri="{FF2B5EF4-FFF2-40B4-BE49-F238E27FC236}">
                    <a16:creationId xmlns:a16="http://schemas.microsoft.com/office/drawing/2014/main" id="{17A51874-6475-4CD8-A8FD-FC765BD40219}"/>
                  </a:ext>
                </a:extLst>
              </p:cNvPr>
              <p:cNvSpPr txBox="1"/>
              <p:nvPr/>
            </p:nvSpPr>
            <p:spPr>
              <a:xfrm>
                <a:off x="3557354" y="4429138"/>
                <a:ext cx="458780"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2</a:t>
                </a:r>
                <a:endParaRPr lang="zh-CN" altLang="en-US" sz="2000" b="1" baseline="-25000">
                  <a:solidFill>
                    <a:srgbClr val="11576A"/>
                  </a:solidFill>
                  <a:latin typeface="+mn-ea"/>
                </a:endParaRPr>
              </a:p>
            </p:txBody>
          </p:sp>
          <p:sp>
            <p:nvSpPr>
              <p:cNvPr id="45" name="TextBox 39">
                <a:extLst>
                  <a:ext uri="{FF2B5EF4-FFF2-40B4-BE49-F238E27FC236}">
                    <a16:creationId xmlns:a16="http://schemas.microsoft.com/office/drawing/2014/main" id="{43B3EADE-CC68-4BCA-AADC-0703A634445A}"/>
                  </a:ext>
                </a:extLst>
              </p:cNvPr>
              <p:cNvSpPr txBox="1"/>
              <p:nvPr/>
            </p:nvSpPr>
            <p:spPr>
              <a:xfrm>
                <a:off x="4243838" y="4429138"/>
                <a:ext cx="458780" cy="400110"/>
              </a:xfrm>
              <a:prstGeom prst="rect">
                <a:avLst/>
              </a:prstGeom>
              <a:noFill/>
            </p:spPr>
            <p:txBody>
              <a:bodyPr wrap="none" rtlCol="0">
                <a:spAutoFit/>
              </a:bodyPr>
              <a:lstStyle/>
              <a:p>
                <a:r>
                  <a:rPr lang="en-US" altLang="zh-CN" sz="2000" b="1">
                    <a:solidFill>
                      <a:schemeClr val="bg1"/>
                    </a:solidFill>
                    <a:latin typeface="+mn-ea"/>
                  </a:rPr>
                  <a:t>P</a:t>
                </a:r>
                <a:r>
                  <a:rPr lang="en-US" altLang="zh-CN" sz="2000" b="1" baseline="-25000">
                    <a:solidFill>
                      <a:schemeClr val="bg1"/>
                    </a:solidFill>
                    <a:latin typeface="+mn-ea"/>
                  </a:rPr>
                  <a:t>3</a:t>
                </a:r>
                <a:endParaRPr lang="zh-CN" altLang="en-US" sz="2000" b="1" baseline="-25000">
                  <a:solidFill>
                    <a:schemeClr val="bg1"/>
                  </a:solidFill>
                  <a:latin typeface="+mn-ea"/>
                </a:endParaRPr>
              </a:p>
            </p:txBody>
          </p:sp>
        </p:grpSp>
        <p:sp>
          <p:nvSpPr>
            <p:cNvPr id="35" name="内容占位符 2">
              <a:extLst>
                <a:ext uri="{FF2B5EF4-FFF2-40B4-BE49-F238E27FC236}">
                  <a16:creationId xmlns:a16="http://schemas.microsoft.com/office/drawing/2014/main" id="{5077FD01-6CE3-4EE7-B77D-037668647ED1}"/>
                </a:ext>
              </a:extLst>
            </p:cNvPr>
            <p:cNvSpPr txBox="1">
              <a:spLocks/>
            </p:cNvSpPr>
            <p:nvPr/>
          </p:nvSpPr>
          <p:spPr>
            <a:xfrm>
              <a:off x="867714" y="4456688"/>
              <a:ext cx="1603556"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执行时间</a:t>
              </a:r>
              <a:endParaRPr lang="zh-CN" altLang="en-US" sz="1600" baseline="-25000" dirty="0"/>
            </a:p>
          </p:txBody>
        </p:sp>
        <p:sp>
          <p:nvSpPr>
            <p:cNvPr id="36" name="内容占位符 2">
              <a:extLst>
                <a:ext uri="{FF2B5EF4-FFF2-40B4-BE49-F238E27FC236}">
                  <a16:creationId xmlns:a16="http://schemas.microsoft.com/office/drawing/2014/main" id="{95B0602A-6B0A-4106-98B3-5129572313EE}"/>
                </a:ext>
              </a:extLst>
            </p:cNvPr>
            <p:cNvSpPr txBox="1">
              <a:spLocks/>
            </p:cNvSpPr>
            <p:nvPr/>
          </p:nvSpPr>
          <p:spPr>
            <a:xfrm>
              <a:off x="1898634" y="4476428"/>
              <a:ext cx="357190"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0</a:t>
              </a:r>
              <a:endParaRPr lang="zh-CN" altLang="en-US" sz="1600" baseline="-25000"/>
            </a:p>
          </p:txBody>
        </p:sp>
        <p:sp>
          <p:nvSpPr>
            <p:cNvPr id="37" name="内容占位符 2">
              <a:extLst>
                <a:ext uri="{FF2B5EF4-FFF2-40B4-BE49-F238E27FC236}">
                  <a16:creationId xmlns:a16="http://schemas.microsoft.com/office/drawing/2014/main" id="{E63F025C-40CA-4FC3-B000-C1DB15B4CE79}"/>
                </a:ext>
              </a:extLst>
            </p:cNvPr>
            <p:cNvSpPr txBox="1">
              <a:spLocks/>
            </p:cNvSpPr>
            <p:nvPr/>
          </p:nvSpPr>
          <p:spPr>
            <a:xfrm>
              <a:off x="2614146" y="4476428"/>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dirty="0"/>
                <a:t>3</a:t>
              </a:r>
              <a:endParaRPr lang="zh-CN" altLang="en-US" sz="1600" baseline="-25000" dirty="0"/>
            </a:p>
          </p:txBody>
        </p:sp>
        <p:sp>
          <p:nvSpPr>
            <p:cNvPr id="38" name="内容占位符 2">
              <a:extLst>
                <a:ext uri="{FF2B5EF4-FFF2-40B4-BE49-F238E27FC236}">
                  <a16:creationId xmlns:a16="http://schemas.microsoft.com/office/drawing/2014/main" id="{987A7950-4EDF-477E-9C23-6D8E47242F64}"/>
                </a:ext>
              </a:extLst>
            </p:cNvPr>
            <p:cNvSpPr txBox="1">
              <a:spLocks/>
            </p:cNvSpPr>
            <p:nvPr/>
          </p:nvSpPr>
          <p:spPr>
            <a:xfrm>
              <a:off x="3328526" y="4476428"/>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6</a:t>
              </a:r>
              <a:endParaRPr lang="zh-CN" altLang="en-US" sz="1600" baseline="-25000"/>
            </a:p>
          </p:txBody>
        </p:sp>
        <p:sp>
          <p:nvSpPr>
            <p:cNvPr id="39" name="内容占位符 2">
              <a:extLst>
                <a:ext uri="{FF2B5EF4-FFF2-40B4-BE49-F238E27FC236}">
                  <a16:creationId xmlns:a16="http://schemas.microsoft.com/office/drawing/2014/main" id="{78773ECC-A8AB-4019-963E-CB8776B1E404}"/>
                </a:ext>
              </a:extLst>
            </p:cNvPr>
            <p:cNvSpPr txBox="1">
              <a:spLocks/>
            </p:cNvSpPr>
            <p:nvPr/>
          </p:nvSpPr>
          <p:spPr>
            <a:xfrm>
              <a:off x="6072198" y="4476428"/>
              <a:ext cx="57150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sz="1600"/>
                <a:t>18</a:t>
              </a:r>
              <a:endParaRPr lang="zh-CN" altLang="en-US" sz="1600" baseline="-25000"/>
            </a:p>
          </p:txBody>
        </p:sp>
      </p:grpSp>
      <p:sp>
        <p:nvSpPr>
          <p:cNvPr id="46" name="内容占位符 2">
            <a:extLst>
              <a:ext uri="{FF2B5EF4-FFF2-40B4-BE49-F238E27FC236}">
                <a16:creationId xmlns:a16="http://schemas.microsoft.com/office/drawing/2014/main" id="{21099225-B17D-4BD4-80C4-ADDA291A30EF}"/>
              </a:ext>
            </a:extLst>
          </p:cNvPr>
          <p:cNvSpPr txBox="1">
            <a:spLocks/>
          </p:cNvSpPr>
          <p:nvPr/>
        </p:nvSpPr>
        <p:spPr>
          <a:xfrm>
            <a:off x="7522845" y="5667301"/>
            <a:ext cx="3143272"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baseline="-25000" dirty="0"/>
              <a:t>周转时间</a:t>
            </a:r>
            <a:r>
              <a:rPr lang="en-US" altLang="zh-CN" sz="2400" baseline="-25000" dirty="0"/>
              <a:t>=(3+6+18)/3=9</a:t>
            </a:r>
            <a:endParaRPr lang="zh-CN" altLang="en-US" sz="2400" baseline="-25000" dirty="0"/>
          </a:p>
        </p:txBody>
      </p:sp>
      <p:grpSp>
        <p:nvGrpSpPr>
          <p:cNvPr id="47" name="组合 46">
            <a:extLst>
              <a:ext uri="{FF2B5EF4-FFF2-40B4-BE49-F238E27FC236}">
                <a16:creationId xmlns:a16="http://schemas.microsoft.com/office/drawing/2014/main" id="{C7822B05-BEDB-4A71-BF55-1003BA782225}"/>
              </a:ext>
            </a:extLst>
          </p:cNvPr>
          <p:cNvGrpSpPr/>
          <p:nvPr/>
        </p:nvGrpSpPr>
        <p:grpSpPr>
          <a:xfrm>
            <a:off x="1684385" y="3142230"/>
            <a:ext cx="6710439" cy="457656"/>
            <a:chOff x="1247158" y="1800892"/>
            <a:chExt cx="6710439" cy="457656"/>
          </a:xfrm>
        </p:grpSpPr>
        <p:sp>
          <p:nvSpPr>
            <p:cNvPr id="48" name="内容占位符 2">
              <a:extLst>
                <a:ext uri="{FF2B5EF4-FFF2-40B4-BE49-F238E27FC236}">
                  <a16:creationId xmlns:a16="http://schemas.microsoft.com/office/drawing/2014/main" id="{970D7F1E-7F7C-4EE2-903B-62C53F72CC8C}"/>
                </a:ext>
              </a:extLst>
            </p:cNvPr>
            <p:cNvSpPr txBox="1">
              <a:spLocks/>
            </p:cNvSpPr>
            <p:nvPr/>
          </p:nvSpPr>
          <p:spPr>
            <a:xfrm>
              <a:off x="1408121" y="1800892"/>
              <a:ext cx="6549476" cy="45765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0" indent="0">
                <a:spcBef>
                  <a:spcPct val="20000"/>
                </a:spcBef>
              </a:pPr>
              <a:r>
                <a:rPr lang="zh-CN" altLang="en-US" sz="2400" dirty="0">
                  <a:solidFill>
                    <a:schemeClr val="tx1"/>
                  </a:solidFill>
                </a:rPr>
                <a:t>示例：3个进程，计算时间分别为12,3,</a:t>
              </a:r>
              <a:r>
                <a:rPr lang="en-US" altLang="zh-CN" sz="2400" dirty="0">
                  <a:solidFill>
                    <a:schemeClr val="tx1"/>
                  </a:solidFill>
                </a:rPr>
                <a:t>3</a:t>
              </a:r>
              <a:endParaRPr lang="zh-CN" altLang="en-US" sz="2400" dirty="0">
                <a:solidFill>
                  <a:schemeClr val="tx1"/>
                </a:solidFill>
              </a:endParaRPr>
            </a:p>
          </p:txBody>
        </p:sp>
        <p:pic>
          <p:nvPicPr>
            <p:cNvPr id="49" name="图片 48" descr="小点1.png">
              <a:extLst>
                <a:ext uri="{FF2B5EF4-FFF2-40B4-BE49-F238E27FC236}">
                  <a16:creationId xmlns:a16="http://schemas.microsoft.com/office/drawing/2014/main" id="{004E4BB2-1F1A-4480-990E-B9AEC92AC003}"/>
                </a:ext>
              </a:extLst>
            </p:cNvPr>
            <p:cNvPicPr>
              <a:picLocks noChangeAspect="1"/>
            </p:cNvPicPr>
            <p:nvPr/>
          </p:nvPicPr>
          <p:blipFill>
            <a:blip r:embed="rId3" cstate="print"/>
            <a:stretch>
              <a:fillRect/>
            </a:stretch>
          </p:blipFill>
          <p:spPr>
            <a:xfrm>
              <a:off x="1247158" y="1960779"/>
              <a:ext cx="151066" cy="148997"/>
            </a:xfrm>
            <a:prstGeom prst="rect">
              <a:avLst/>
            </a:prstGeom>
            <a:effectLst/>
          </p:spPr>
        </p:pic>
      </p:grpSp>
    </p:spTree>
    <p:extLst>
      <p:ext uri="{BB962C8B-B14F-4D97-AF65-F5344CB8AC3E}">
        <p14:creationId xmlns:p14="http://schemas.microsoft.com/office/powerpoint/2010/main" val="30795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left)">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933543" cy="584775"/>
          </a:xfrm>
          <a:prstGeom prst="rect">
            <a:avLst/>
          </a:prstGeom>
          <a:noFill/>
        </p:spPr>
        <p:txBody>
          <a:bodyPr wrap="none" rtlCol="0">
            <a:spAutoFit/>
          </a:bodyPr>
          <a:lstStyle/>
          <a:p>
            <a:r>
              <a:rPr lang="en-US" altLang="zh-CN" sz="3200" b="1" dirty="0">
                <a:solidFill>
                  <a:srgbClr val="FF0000"/>
                </a:solidFill>
              </a:rPr>
              <a:t>FCFS</a:t>
            </a:r>
            <a:r>
              <a:rPr lang="zh-CN" altLang="en-US" sz="3200" b="1" dirty="0">
                <a:solidFill>
                  <a:srgbClr val="FF0000"/>
                </a:solidFill>
              </a:rPr>
              <a:t>特点</a:t>
            </a:r>
          </a:p>
        </p:txBody>
      </p:sp>
      <p:grpSp>
        <p:nvGrpSpPr>
          <p:cNvPr id="69" name="组合 68">
            <a:extLst>
              <a:ext uri="{FF2B5EF4-FFF2-40B4-BE49-F238E27FC236}">
                <a16:creationId xmlns:a16="http://schemas.microsoft.com/office/drawing/2014/main" id="{4C77A772-5030-4688-AA00-5C61F49A6F37}"/>
              </a:ext>
            </a:extLst>
          </p:cNvPr>
          <p:cNvGrpSpPr/>
          <p:nvPr/>
        </p:nvGrpSpPr>
        <p:grpSpPr>
          <a:xfrm>
            <a:off x="886558" y="1709955"/>
            <a:ext cx="10483671" cy="1988304"/>
            <a:chOff x="1078544" y="1577390"/>
            <a:chExt cx="10483671" cy="1988304"/>
          </a:xfrm>
        </p:grpSpPr>
        <p:grpSp>
          <p:nvGrpSpPr>
            <p:cNvPr id="70" name="组合 69">
              <a:extLst>
                <a:ext uri="{FF2B5EF4-FFF2-40B4-BE49-F238E27FC236}">
                  <a16:creationId xmlns:a16="http://schemas.microsoft.com/office/drawing/2014/main" id="{3895054C-5078-43A0-BF61-FCFCA8BD4AA0}"/>
                </a:ext>
              </a:extLst>
            </p:cNvPr>
            <p:cNvGrpSpPr/>
            <p:nvPr/>
          </p:nvGrpSpPr>
          <p:grpSpPr>
            <a:xfrm>
              <a:off x="1078544" y="1631086"/>
              <a:ext cx="809837" cy="1113914"/>
              <a:chOff x="611284" y="1140955"/>
              <a:chExt cx="809837" cy="1113914"/>
            </a:xfrm>
          </p:grpSpPr>
          <p:sp>
            <p:nvSpPr>
              <p:cNvPr id="73" name="文本框 72">
                <a:extLst>
                  <a:ext uri="{FF2B5EF4-FFF2-40B4-BE49-F238E27FC236}">
                    <a16:creationId xmlns:a16="http://schemas.microsoft.com/office/drawing/2014/main" id="{6CD49D1E-3E0B-49FF-817B-05FF8F28DD3F}"/>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74" name="组合 73">
                <a:extLst>
                  <a:ext uri="{FF2B5EF4-FFF2-40B4-BE49-F238E27FC236}">
                    <a16:creationId xmlns:a16="http://schemas.microsoft.com/office/drawing/2014/main" id="{53AA6540-5C40-4FEE-8D37-6C8940910096}"/>
                  </a:ext>
                </a:extLst>
              </p:cNvPr>
              <p:cNvGrpSpPr/>
              <p:nvPr/>
            </p:nvGrpSpPr>
            <p:grpSpPr>
              <a:xfrm rot="11641273">
                <a:off x="1077022" y="1140955"/>
                <a:ext cx="246536" cy="1113914"/>
                <a:chOff x="421960" y="935930"/>
                <a:chExt cx="1125738" cy="5086391"/>
              </a:xfrm>
            </p:grpSpPr>
            <p:cxnSp>
              <p:nvCxnSpPr>
                <p:cNvPr id="75" name="直接连接符 74">
                  <a:extLst>
                    <a:ext uri="{FF2B5EF4-FFF2-40B4-BE49-F238E27FC236}">
                      <a16:creationId xmlns:a16="http://schemas.microsoft.com/office/drawing/2014/main" id="{B85CF106-6314-4244-B434-C36007EEC14C}"/>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76" name="矩形 75">
                  <a:extLst>
                    <a:ext uri="{FF2B5EF4-FFF2-40B4-BE49-F238E27FC236}">
                      <a16:creationId xmlns:a16="http://schemas.microsoft.com/office/drawing/2014/main" id="{EDE79182-B3D3-4090-AF12-C5EC813D5F5D}"/>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9CA8BE6C-AABB-457C-853D-3BE2CA972FB7}"/>
                </a:ext>
              </a:extLst>
            </p:cNvPr>
            <p:cNvSpPr/>
            <p:nvPr/>
          </p:nvSpPr>
          <p:spPr>
            <a:xfrm>
              <a:off x="1979607" y="1577390"/>
              <a:ext cx="902811"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优点</a:t>
              </a:r>
            </a:p>
          </p:txBody>
        </p:sp>
        <p:sp>
          <p:nvSpPr>
            <p:cNvPr id="72" name="矩形 71">
              <a:extLst>
                <a:ext uri="{FF2B5EF4-FFF2-40B4-BE49-F238E27FC236}">
                  <a16:creationId xmlns:a16="http://schemas.microsoft.com/office/drawing/2014/main" id="{C090EED3-743D-4134-AF3D-4FB2B7A0B8D6}"/>
                </a:ext>
              </a:extLst>
            </p:cNvPr>
            <p:cNvSpPr/>
            <p:nvPr/>
          </p:nvSpPr>
          <p:spPr>
            <a:xfrm>
              <a:off x="2045682" y="2243601"/>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简单</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对长作业有利</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对</a:t>
              </a:r>
              <a:r>
                <a:rPr lang="en-US" altLang="zh-CN" sz="2000" b="1" dirty="0"/>
                <a:t>CPU</a:t>
              </a:r>
              <a:r>
                <a:rPr lang="zh-CN" altLang="en-US" sz="2000" b="1" dirty="0"/>
                <a:t>繁忙型作业有利</a:t>
              </a:r>
            </a:p>
          </p:txBody>
        </p:sp>
      </p:grpSp>
      <p:grpSp>
        <p:nvGrpSpPr>
          <p:cNvPr id="77" name="组合 76">
            <a:extLst>
              <a:ext uri="{FF2B5EF4-FFF2-40B4-BE49-F238E27FC236}">
                <a16:creationId xmlns:a16="http://schemas.microsoft.com/office/drawing/2014/main" id="{CFF54A39-3730-4201-98F2-B88F7FD52782}"/>
              </a:ext>
            </a:extLst>
          </p:cNvPr>
          <p:cNvGrpSpPr/>
          <p:nvPr/>
        </p:nvGrpSpPr>
        <p:grpSpPr>
          <a:xfrm>
            <a:off x="886558" y="3938669"/>
            <a:ext cx="10615349" cy="1944988"/>
            <a:chOff x="1078544" y="1577390"/>
            <a:chExt cx="10615349" cy="1944988"/>
          </a:xfrm>
        </p:grpSpPr>
        <p:grpSp>
          <p:nvGrpSpPr>
            <p:cNvPr id="78" name="组合 77">
              <a:extLst>
                <a:ext uri="{FF2B5EF4-FFF2-40B4-BE49-F238E27FC236}">
                  <a16:creationId xmlns:a16="http://schemas.microsoft.com/office/drawing/2014/main" id="{2F4B7198-25FD-4E0A-A9F1-359D2F668E69}"/>
                </a:ext>
              </a:extLst>
            </p:cNvPr>
            <p:cNvGrpSpPr/>
            <p:nvPr/>
          </p:nvGrpSpPr>
          <p:grpSpPr>
            <a:xfrm>
              <a:off x="1078544" y="1631086"/>
              <a:ext cx="809837" cy="1113914"/>
              <a:chOff x="611284" y="1140955"/>
              <a:chExt cx="809837" cy="1113914"/>
            </a:xfrm>
          </p:grpSpPr>
          <p:sp>
            <p:nvSpPr>
              <p:cNvPr id="81" name="文本框 80">
                <a:extLst>
                  <a:ext uri="{FF2B5EF4-FFF2-40B4-BE49-F238E27FC236}">
                    <a16:creationId xmlns:a16="http://schemas.microsoft.com/office/drawing/2014/main" id="{999A5FFC-9E7C-45A3-B7C8-B6B9676EF5EF}"/>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2" name="组合 81">
                <a:extLst>
                  <a:ext uri="{FF2B5EF4-FFF2-40B4-BE49-F238E27FC236}">
                    <a16:creationId xmlns:a16="http://schemas.microsoft.com/office/drawing/2014/main" id="{EFA152BC-00A8-4893-9E8B-295D0FCDA9BD}"/>
                  </a:ext>
                </a:extLst>
              </p:cNvPr>
              <p:cNvGrpSpPr/>
              <p:nvPr/>
            </p:nvGrpSpPr>
            <p:grpSpPr>
              <a:xfrm rot="11641273">
                <a:off x="1077022" y="1140955"/>
                <a:ext cx="246536" cy="1113914"/>
                <a:chOff x="421960" y="935930"/>
                <a:chExt cx="1125738" cy="5086391"/>
              </a:xfrm>
            </p:grpSpPr>
            <p:cxnSp>
              <p:nvCxnSpPr>
                <p:cNvPr id="83" name="直接连接符 82">
                  <a:extLst>
                    <a:ext uri="{FF2B5EF4-FFF2-40B4-BE49-F238E27FC236}">
                      <a16:creationId xmlns:a16="http://schemas.microsoft.com/office/drawing/2014/main" id="{B1EED81A-AB78-49BF-8050-2D30A763F40D}"/>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矩形 83">
                  <a:extLst>
                    <a:ext uri="{FF2B5EF4-FFF2-40B4-BE49-F238E27FC236}">
                      <a16:creationId xmlns:a16="http://schemas.microsoft.com/office/drawing/2014/main" id="{C144993C-B388-4F1F-A719-B3FBACB2A18A}"/>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9" name="矩形 78">
              <a:extLst>
                <a:ext uri="{FF2B5EF4-FFF2-40B4-BE49-F238E27FC236}">
                  <a16:creationId xmlns:a16="http://schemas.microsoft.com/office/drawing/2014/main" id="{2762D541-583A-4CC6-8E3B-D01DA7301AA4}"/>
                </a:ext>
              </a:extLst>
            </p:cNvPr>
            <p:cNvSpPr/>
            <p:nvPr/>
          </p:nvSpPr>
          <p:spPr>
            <a:xfrm>
              <a:off x="1979607" y="1577390"/>
              <a:ext cx="902811"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缺点</a:t>
              </a:r>
            </a:p>
          </p:txBody>
        </p:sp>
        <p:sp>
          <p:nvSpPr>
            <p:cNvPr id="80" name="矩形 79">
              <a:extLst>
                <a:ext uri="{FF2B5EF4-FFF2-40B4-BE49-F238E27FC236}">
                  <a16:creationId xmlns:a16="http://schemas.microsoft.com/office/drawing/2014/main" id="{751371AF-FE08-4612-9477-1ADC298D5FB7}"/>
                </a:ext>
              </a:extLst>
            </p:cNvPr>
            <p:cNvSpPr/>
            <p:nvPr/>
          </p:nvSpPr>
          <p:spPr>
            <a:xfrm>
              <a:off x="2177360" y="2200285"/>
              <a:ext cx="9516533" cy="1322093"/>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对短作业不利</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对</a:t>
              </a:r>
              <a:r>
                <a:rPr lang="en-US" altLang="zh-CN" sz="2000" b="1" dirty="0"/>
                <a:t>IO</a:t>
              </a:r>
              <a:r>
                <a:rPr lang="zh-CN" altLang="en-US" sz="2000" b="1" dirty="0"/>
                <a:t>繁忙型作业不利</a:t>
              </a:r>
            </a:p>
            <a:p>
              <a:pPr marL="285750" indent="-285750">
                <a:lnSpc>
                  <a:spcPct val="120000"/>
                </a:lnSpc>
                <a:spcBef>
                  <a:spcPts val="600"/>
                </a:spcBef>
                <a:buFont typeface="Arial" panose="020B0604020202020204" pitchFamily="34" charset="0"/>
                <a:buChar char="•"/>
              </a:pPr>
              <a:r>
                <a:rPr lang="zh-CN" altLang="en-US" sz="2000" b="1" dirty="0"/>
                <a:t>平均等待时间波动大</a:t>
              </a:r>
            </a:p>
          </p:txBody>
        </p:sp>
      </p:grpSp>
    </p:spTree>
    <p:extLst>
      <p:ext uri="{BB962C8B-B14F-4D97-AF65-F5344CB8AC3E}">
        <p14:creationId xmlns:p14="http://schemas.microsoft.com/office/powerpoint/2010/main" val="177905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86827" y="72410"/>
            <a:ext cx="1566454" cy="369332"/>
          </a:xfrm>
        </p:spPr>
        <p:txBody>
          <a:bodyPr/>
          <a:lstStyle/>
          <a:p>
            <a:endParaRPr lang="zh-CN" altLang="en-US" sz="2000" dirty="0"/>
          </a:p>
        </p:txBody>
      </p:sp>
      <p:sp>
        <p:nvSpPr>
          <p:cNvPr id="18" name="文本占位符 17">
            <a:extLst>
              <a:ext uri="{FF2B5EF4-FFF2-40B4-BE49-F238E27FC236}">
                <a16:creationId xmlns:a16="http://schemas.microsoft.com/office/drawing/2014/main" id="{EDE03DC2-74A8-4F94-AA4D-6D529D7CC270}"/>
              </a:ext>
            </a:extLst>
          </p:cNvPr>
          <p:cNvSpPr>
            <a:spLocks noGrp="1"/>
          </p:cNvSpPr>
          <p:nvPr>
            <p:ph type="body" sz="quarter" idx="11"/>
          </p:nvPr>
        </p:nvSpPr>
        <p:spPr/>
        <p:txBody>
          <a:bodyPr/>
          <a:lstStyle/>
          <a:p>
            <a:endParaRPr lang="zh-CN" altLang="en-US"/>
          </a:p>
        </p:txBody>
      </p:sp>
      <p:sp>
        <p:nvSpPr>
          <p:cNvPr id="19" name="文本占位符 18">
            <a:extLst>
              <a:ext uri="{FF2B5EF4-FFF2-40B4-BE49-F238E27FC236}">
                <a16:creationId xmlns:a16="http://schemas.microsoft.com/office/drawing/2014/main" id="{E0854267-3AA8-4C46-BC54-0B2C8E18F003}"/>
              </a:ext>
            </a:extLst>
          </p:cNvPr>
          <p:cNvSpPr>
            <a:spLocks noGrp="1"/>
          </p:cNvSpPr>
          <p:nvPr>
            <p:ph type="body" sz="quarter" idx="12"/>
          </p:nvPr>
        </p:nvSpPr>
        <p:spPr/>
        <p:txBody>
          <a:bodyPr/>
          <a:lstStyle/>
          <a:p>
            <a:endParaRPr lang="zh-CN" altLang="en-US"/>
          </a:p>
        </p:txBody>
      </p:sp>
      <p:sp>
        <p:nvSpPr>
          <p:cNvPr id="20" name="文本占位符 19">
            <a:extLst>
              <a:ext uri="{FF2B5EF4-FFF2-40B4-BE49-F238E27FC236}">
                <a16:creationId xmlns:a16="http://schemas.microsoft.com/office/drawing/2014/main" id="{131BBC43-F8CE-46C6-8405-A790CD7D3F93}"/>
              </a:ext>
            </a:extLst>
          </p:cNvPr>
          <p:cNvSpPr>
            <a:spLocks noGrp="1"/>
          </p:cNvSpPr>
          <p:nvPr>
            <p:ph type="body" sz="quarter" idx="13"/>
          </p:nvPr>
        </p:nvSpPr>
        <p:spPr/>
        <p:txBody>
          <a:bodyPr/>
          <a:lstStyle/>
          <a:p>
            <a:endParaRPr lang="zh-CN" altLang="en-US"/>
          </a:p>
        </p:txBody>
      </p:sp>
      <p:sp>
        <p:nvSpPr>
          <p:cNvPr id="21" name="文本占位符 20">
            <a:extLst>
              <a:ext uri="{FF2B5EF4-FFF2-40B4-BE49-F238E27FC236}">
                <a16:creationId xmlns:a16="http://schemas.microsoft.com/office/drawing/2014/main" id="{1E360AE9-507A-43DD-AC83-432DF48AD22B}"/>
              </a:ext>
            </a:extLst>
          </p:cNvPr>
          <p:cNvSpPr>
            <a:spLocks noGrp="1"/>
          </p:cNvSpPr>
          <p:nvPr>
            <p:ph type="body" sz="quarter" idx="14"/>
          </p:nvPr>
        </p:nvSpPr>
        <p:spPr/>
        <p:txBody>
          <a:bodyPr/>
          <a:lstStyle/>
          <a:p>
            <a:endParaRPr lang="zh-CN" altLang="en-US"/>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22545"/>
            <a:ext cx="1005403" cy="584775"/>
          </a:xfrm>
          <a:prstGeom prst="rect">
            <a:avLst/>
          </a:prstGeom>
          <a:noFill/>
        </p:spPr>
        <p:txBody>
          <a:bodyPr wrap="none" rtlCol="0">
            <a:spAutoFit/>
          </a:bodyPr>
          <a:lstStyle/>
          <a:p>
            <a:r>
              <a:rPr lang="zh-CN" altLang="en-US" sz="3200" b="1" dirty="0">
                <a:solidFill>
                  <a:srgbClr val="FF0000"/>
                </a:solidFill>
              </a:rPr>
              <a:t>缘起</a:t>
            </a:r>
          </a:p>
        </p:txBody>
      </p:sp>
      <p:sp>
        <p:nvSpPr>
          <p:cNvPr id="8" name="文本框 7">
            <a:extLst>
              <a:ext uri="{FF2B5EF4-FFF2-40B4-BE49-F238E27FC236}">
                <a16:creationId xmlns:a16="http://schemas.microsoft.com/office/drawing/2014/main" id="{7E4B0174-3107-417E-BCDC-0E70844D481A}"/>
              </a:ext>
            </a:extLst>
          </p:cNvPr>
          <p:cNvSpPr txBox="1"/>
          <p:nvPr/>
        </p:nvSpPr>
        <p:spPr>
          <a:xfrm>
            <a:off x="1072662" y="1756877"/>
            <a:ext cx="9697915" cy="3350084"/>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早期系统：单道系统中，作业独占资源，无需分配</a:t>
            </a:r>
            <a:r>
              <a:rPr lang="en-US" altLang="zh-CN" sz="2400" b="1" dirty="0"/>
              <a:t>CPU</a:t>
            </a:r>
          </a:p>
          <a:p>
            <a:pPr marL="342900" indent="-342900" algn="l">
              <a:lnSpc>
                <a:spcPct val="150000"/>
              </a:lnSpc>
              <a:buFont typeface="Wingdings" panose="05000000000000000000" pitchFamily="2" charset="2"/>
              <a:buChar char="Ø"/>
            </a:pPr>
            <a:r>
              <a:rPr lang="zh-CN" altLang="en-US" sz="2400" b="1" dirty="0"/>
              <a:t>多道程序设计技术，使得不同的</a:t>
            </a:r>
            <a:r>
              <a:rPr lang="en-US" altLang="zh-CN" sz="2400" b="1" dirty="0"/>
              <a:t>CPU</a:t>
            </a:r>
            <a:r>
              <a:rPr lang="zh-CN" altLang="en-US" sz="2400" b="1" dirty="0"/>
              <a:t>管理方法得到启用</a:t>
            </a:r>
            <a:endParaRPr lang="en-US" altLang="zh-CN" sz="2400" b="1" dirty="0"/>
          </a:p>
          <a:p>
            <a:pPr marL="800089" lvl="1" indent="-342900">
              <a:lnSpc>
                <a:spcPct val="150000"/>
              </a:lnSpc>
              <a:buFont typeface="Wingdings" panose="05000000000000000000" pitchFamily="2" charset="2"/>
              <a:buChar char="Ø"/>
            </a:pPr>
            <a:r>
              <a:rPr lang="zh-CN" altLang="en-US" sz="2400" b="1" dirty="0"/>
              <a:t>多道批处理系统：为了提高处理机效率、增加作业吞吐率</a:t>
            </a:r>
            <a:endParaRPr lang="en-US" altLang="zh-CN" sz="2400" b="1" dirty="0"/>
          </a:p>
          <a:p>
            <a:pPr marL="800089" lvl="1" indent="-342900">
              <a:lnSpc>
                <a:spcPct val="150000"/>
              </a:lnSpc>
              <a:buFont typeface="Wingdings" panose="05000000000000000000" pitchFamily="2" charset="2"/>
              <a:buChar char="Ø"/>
            </a:pPr>
            <a:r>
              <a:rPr lang="zh-CN" altLang="en-US" sz="2400" b="1" dirty="0"/>
              <a:t>分时系统：用户交互式使用计算机，为了提高用户体验，使用户有均等的机会使用</a:t>
            </a:r>
            <a:r>
              <a:rPr lang="en-US" altLang="zh-CN" sz="2400" b="1" dirty="0"/>
              <a:t>CPU</a:t>
            </a:r>
          </a:p>
          <a:p>
            <a:pPr marL="800089" lvl="1" indent="-342900">
              <a:lnSpc>
                <a:spcPct val="150000"/>
              </a:lnSpc>
              <a:buFont typeface="Wingdings" panose="05000000000000000000" pitchFamily="2" charset="2"/>
              <a:buChar char="Ø"/>
            </a:pPr>
            <a:r>
              <a:rPr lang="zh-CN" altLang="en-US" sz="2400" b="1" dirty="0"/>
              <a:t>实时系统：为了及时响应事件的发生，提高处理机响应速度</a:t>
            </a:r>
            <a:endParaRPr lang="en-US" altLang="zh-CN" sz="2400" b="1" dirty="0"/>
          </a:p>
        </p:txBody>
      </p:sp>
      <p:sp>
        <p:nvSpPr>
          <p:cNvPr id="22" name="文本框 21">
            <a:extLst>
              <a:ext uri="{FF2B5EF4-FFF2-40B4-BE49-F238E27FC236}">
                <a16:creationId xmlns:a16="http://schemas.microsoft.com/office/drawing/2014/main" id="{E081CC41-F95F-4B5B-9F49-08FA4CF72A19}"/>
              </a:ext>
            </a:extLst>
          </p:cNvPr>
          <p:cNvSpPr txBox="1"/>
          <p:nvPr/>
        </p:nvSpPr>
        <p:spPr>
          <a:xfrm>
            <a:off x="1072662" y="5324888"/>
            <a:ext cx="10357338" cy="1134093"/>
          </a:xfrm>
          <a:prstGeom prst="rect">
            <a:avLst/>
          </a:prstGeom>
          <a:noFill/>
        </p:spPr>
        <p:txBody>
          <a:bodyPr wrap="square" rtlCol="0">
            <a:spAutoFit/>
          </a:bodyPr>
          <a:lstStyle/>
          <a:p>
            <a:pPr algn="l">
              <a:lnSpc>
                <a:spcPct val="150000"/>
              </a:lnSpc>
            </a:pPr>
            <a:r>
              <a:rPr lang="zh-CN" altLang="en-US" sz="2400" b="1" dirty="0"/>
              <a:t>处理机调度是多道操作系统的基础，他是操作系统设计的核心问题。</a:t>
            </a:r>
            <a:endParaRPr lang="en-US" altLang="zh-CN" sz="2400" b="1" dirty="0"/>
          </a:p>
          <a:p>
            <a:pPr algn="l">
              <a:lnSpc>
                <a:spcPct val="150000"/>
              </a:lnSpc>
            </a:pPr>
            <a:r>
              <a:rPr lang="zh-CN" altLang="en-US" sz="2400" b="1" dirty="0"/>
              <a:t>本节以</a:t>
            </a:r>
            <a:r>
              <a:rPr lang="en-US" altLang="zh-CN" sz="2400" b="1" dirty="0"/>
              <a:t>CPU</a:t>
            </a:r>
            <a:r>
              <a:rPr lang="zh-CN" altLang="en-US" sz="2400" b="1" dirty="0"/>
              <a:t>的管理为核心，讨论管理和控制用户进程的执行方法。</a:t>
            </a:r>
          </a:p>
        </p:txBody>
      </p:sp>
    </p:spTree>
    <p:extLst>
      <p:ext uri="{BB962C8B-B14F-4D97-AF65-F5344CB8AC3E}">
        <p14:creationId xmlns:p14="http://schemas.microsoft.com/office/powerpoint/2010/main" val="117303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155031" cy="584775"/>
          </a:xfrm>
          <a:prstGeom prst="rect">
            <a:avLst/>
          </a:prstGeom>
          <a:noFill/>
        </p:spPr>
        <p:txBody>
          <a:bodyPr wrap="none" rtlCol="0">
            <a:spAutoFit/>
          </a:bodyPr>
          <a:lstStyle/>
          <a:p>
            <a:r>
              <a:rPr lang="zh-CN" altLang="en-US" sz="3200" b="1" dirty="0">
                <a:solidFill>
                  <a:srgbClr val="FF0000"/>
                </a:solidFill>
              </a:rPr>
              <a:t>短作业优先</a:t>
            </a:r>
            <a:r>
              <a:rPr lang="en-US" altLang="zh-CN" sz="3200" b="1" dirty="0">
                <a:solidFill>
                  <a:srgbClr val="FF0000"/>
                </a:solidFill>
              </a:rPr>
              <a:t>(SJF)</a:t>
            </a:r>
            <a:endParaRPr lang="zh-CN" altLang="en-US" sz="3200" b="1" dirty="0">
              <a:solidFill>
                <a:srgbClr val="FF0000"/>
              </a:solidFill>
            </a:endParaRPr>
          </a:p>
        </p:txBody>
      </p:sp>
      <p:grpSp>
        <p:nvGrpSpPr>
          <p:cNvPr id="8" name="组合 7">
            <a:extLst>
              <a:ext uri="{FF2B5EF4-FFF2-40B4-BE49-F238E27FC236}">
                <a16:creationId xmlns:a16="http://schemas.microsoft.com/office/drawing/2014/main" id="{E73F2F4F-36E2-4351-8AFB-51567F13FF57}"/>
              </a:ext>
            </a:extLst>
          </p:cNvPr>
          <p:cNvGrpSpPr/>
          <p:nvPr/>
        </p:nvGrpSpPr>
        <p:grpSpPr>
          <a:xfrm>
            <a:off x="1349186" y="1755736"/>
            <a:ext cx="8577329" cy="461665"/>
            <a:chOff x="844893" y="1028010"/>
            <a:chExt cx="8577329" cy="461665"/>
          </a:xfrm>
        </p:grpSpPr>
        <p:sp>
          <p:nvSpPr>
            <p:cNvPr id="9" name="内容占位符 2">
              <a:extLst>
                <a:ext uri="{FF2B5EF4-FFF2-40B4-BE49-F238E27FC236}">
                  <a16:creationId xmlns:a16="http://schemas.microsoft.com/office/drawing/2014/main" id="{884843B3-1721-4A06-BA60-909143725A46}"/>
                </a:ext>
              </a:extLst>
            </p:cNvPr>
            <p:cNvSpPr txBox="1">
              <a:spLocks/>
            </p:cNvSpPr>
            <p:nvPr/>
          </p:nvSpPr>
          <p:spPr>
            <a:xfrm>
              <a:off x="1143765" y="1040620"/>
              <a:ext cx="8278457"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solidFill>
                    <a:schemeClr val="tx1"/>
                  </a:solidFill>
                </a:rPr>
                <a:t>选择就绪队列中执行时间最短进程占用</a:t>
              </a:r>
              <a:r>
                <a:rPr lang="en-US" altLang="zh-CN" sz="2400" dirty="0">
                  <a:solidFill>
                    <a:schemeClr val="tx1"/>
                  </a:solidFill>
                </a:rPr>
                <a:t>CPU</a:t>
              </a:r>
              <a:r>
                <a:rPr lang="zh-CN" altLang="en-US" sz="2400" dirty="0">
                  <a:solidFill>
                    <a:schemeClr val="tx1"/>
                  </a:solidFill>
                </a:rPr>
                <a:t>进入运行状态</a:t>
              </a:r>
            </a:p>
          </p:txBody>
        </p:sp>
        <p:sp>
          <p:nvSpPr>
            <p:cNvPr id="10" name="TextBox 11">
              <a:extLst>
                <a:ext uri="{FF2B5EF4-FFF2-40B4-BE49-F238E27FC236}">
                  <a16:creationId xmlns:a16="http://schemas.microsoft.com/office/drawing/2014/main" id="{F34FE5F3-E96B-450D-B0AE-31C775351976}"/>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1" name="组合 10">
            <a:extLst>
              <a:ext uri="{FF2B5EF4-FFF2-40B4-BE49-F238E27FC236}">
                <a16:creationId xmlns:a16="http://schemas.microsoft.com/office/drawing/2014/main" id="{FFFAABD9-CDDD-4E78-A0FA-AFFC74C2A2C2}"/>
              </a:ext>
            </a:extLst>
          </p:cNvPr>
          <p:cNvGrpSpPr/>
          <p:nvPr/>
        </p:nvGrpSpPr>
        <p:grpSpPr>
          <a:xfrm>
            <a:off x="1461302" y="5748551"/>
            <a:ext cx="4507244" cy="827862"/>
            <a:chOff x="641985" y="4143667"/>
            <a:chExt cx="4507244" cy="827862"/>
          </a:xfrm>
        </p:grpSpPr>
        <p:sp>
          <p:nvSpPr>
            <p:cNvPr id="12" name="内容占位符 2">
              <a:extLst>
                <a:ext uri="{FF2B5EF4-FFF2-40B4-BE49-F238E27FC236}">
                  <a16:creationId xmlns:a16="http://schemas.microsoft.com/office/drawing/2014/main" id="{E1B67295-27F9-4D02-A737-1D61F2EFDCC6}"/>
                </a:ext>
              </a:extLst>
            </p:cNvPr>
            <p:cNvSpPr txBox="1">
              <a:spLocks/>
            </p:cNvSpPr>
            <p:nvPr/>
          </p:nvSpPr>
          <p:spPr>
            <a:xfrm>
              <a:off x="919873" y="4143667"/>
              <a:ext cx="422935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spcBef>
                  <a:spcPct val="20000"/>
                </a:spcBef>
              </a:pPr>
              <a:r>
                <a:rPr lang="zh-CN" altLang="en-US" sz="2400" dirty="0">
                  <a:solidFill>
                    <a:schemeClr val="tx1"/>
                  </a:solidFill>
                </a:rPr>
                <a:t>短剩余时间优先算法(SRT)</a:t>
              </a:r>
            </a:p>
          </p:txBody>
        </p:sp>
        <p:sp>
          <p:nvSpPr>
            <p:cNvPr id="13" name="TextBox 15">
              <a:extLst>
                <a:ext uri="{FF2B5EF4-FFF2-40B4-BE49-F238E27FC236}">
                  <a16:creationId xmlns:a16="http://schemas.microsoft.com/office/drawing/2014/main" id="{FEC1E271-C90E-4ABC-92D1-77662E99A958}"/>
                </a:ext>
              </a:extLst>
            </p:cNvPr>
            <p:cNvSpPr txBox="1"/>
            <p:nvPr/>
          </p:nvSpPr>
          <p:spPr>
            <a:xfrm>
              <a:off x="641985" y="415592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pic>
          <p:nvPicPr>
            <p:cNvPr id="14" name="图片 13" descr="小点1.png">
              <a:extLst>
                <a:ext uri="{FF2B5EF4-FFF2-40B4-BE49-F238E27FC236}">
                  <a16:creationId xmlns:a16="http://schemas.microsoft.com/office/drawing/2014/main" id="{2FC3CA64-55C1-4AA3-81F7-C50B2AFA19FC}"/>
                </a:ext>
              </a:extLst>
            </p:cNvPr>
            <p:cNvPicPr>
              <a:picLocks noChangeAspect="1"/>
            </p:cNvPicPr>
            <p:nvPr/>
          </p:nvPicPr>
          <p:blipFill>
            <a:blip r:embed="rId3" cstate="print"/>
            <a:stretch>
              <a:fillRect/>
            </a:stretch>
          </p:blipFill>
          <p:spPr>
            <a:xfrm>
              <a:off x="1039757" y="4719780"/>
              <a:ext cx="151066" cy="148997"/>
            </a:xfrm>
            <a:prstGeom prst="rect">
              <a:avLst/>
            </a:prstGeom>
            <a:effectLst/>
          </p:spPr>
        </p:pic>
        <p:sp>
          <p:nvSpPr>
            <p:cNvPr id="15" name="内容占位符 2">
              <a:extLst>
                <a:ext uri="{FF2B5EF4-FFF2-40B4-BE49-F238E27FC236}">
                  <a16:creationId xmlns:a16="http://schemas.microsoft.com/office/drawing/2014/main" id="{6FA8682D-535D-4BE2-AB3D-56A99D1A012C}"/>
                </a:ext>
              </a:extLst>
            </p:cNvPr>
            <p:cNvSpPr txBox="1">
              <a:spLocks/>
            </p:cNvSpPr>
            <p:nvPr/>
          </p:nvSpPr>
          <p:spPr>
            <a:xfrm>
              <a:off x="1229475" y="4623641"/>
              <a:ext cx="3447308" cy="34788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sz="2400" dirty="0">
                  <a:solidFill>
                    <a:schemeClr val="tx1"/>
                  </a:solidFill>
                </a:rPr>
                <a:t>SPN</a:t>
              </a:r>
              <a:r>
                <a:rPr lang="zh-CN" altLang="en-US" sz="2400" dirty="0">
                  <a:solidFill>
                    <a:schemeClr val="tx1"/>
                  </a:solidFill>
                </a:rPr>
                <a:t>算法的可抢占改进</a:t>
              </a:r>
              <a:endParaRPr kumimoji="0" lang="zh-CN" altLang="en-US" sz="2400" b="1" i="0" u="none" strike="noStrike" kern="1200" cap="none" spc="0" normalizeH="0" baseline="0" noProof="0" dirty="0">
                <a:ln>
                  <a:noFill/>
                </a:ln>
                <a:solidFill>
                  <a:schemeClr val="tx1"/>
                </a:solidFill>
                <a:effectLst/>
                <a:uLnTx/>
                <a:uFillTx/>
              </a:endParaRPr>
            </a:p>
          </p:txBody>
        </p:sp>
      </p:grpSp>
      <p:grpSp>
        <p:nvGrpSpPr>
          <p:cNvPr id="16" name="组合 15">
            <a:extLst>
              <a:ext uri="{FF2B5EF4-FFF2-40B4-BE49-F238E27FC236}">
                <a16:creationId xmlns:a16="http://schemas.microsoft.com/office/drawing/2014/main" id="{E33CD513-B199-4E2F-98D5-4DA6D90A2F2B}"/>
              </a:ext>
            </a:extLst>
          </p:cNvPr>
          <p:cNvGrpSpPr/>
          <p:nvPr/>
        </p:nvGrpSpPr>
        <p:grpSpPr>
          <a:xfrm>
            <a:off x="1782576" y="2438141"/>
            <a:ext cx="5344432" cy="376916"/>
            <a:chOff x="1262422" y="1370686"/>
            <a:chExt cx="4381148" cy="376916"/>
          </a:xfrm>
        </p:grpSpPr>
        <p:sp>
          <p:nvSpPr>
            <p:cNvPr id="17" name="内容占位符 2">
              <a:extLst>
                <a:ext uri="{FF2B5EF4-FFF2-40B4-BE49-F238E27FC236}">
                  <a16:creationId xmlns:a16="http://schemas.microsoft.com/office/drawing/2014/main" id="{F2A0194E-F0BB-449E-A0EC-60E643866366}"/>
                </a:ext>
              </a:extLst>
            </p:cNvPr>
            <p:cNvSpPr txBox="1">
              <a:spLocks/>
            </p:cNvSpPr>
            <p:nvPr/>
          </p:nvSpPr>
          <p:spPr>
            <a:xfrm>
              <a:off x="1394986" y="1370686"/>
              <a:ext cx="4248584"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2400" dirty="0">
                  <a:solidFill>
                    <a:schemeClr val="tx1"/>
                  </a:solidFill>
                </a:rPr>
                <a:t>就绪队列按预期的执行时间来排序</a:t>
              </a:r>
              <a:endParaRPr kumimoji="0" lang="zh-CN" altLang="en-US" sz="2400" b="1" i="0" u="none" strike="noStrike" kern="1200" cap="none" spc="0" normalizeH="0" baseline="0" noProof="0" dirty="0">
                <a:ln>
                  <a:noFill/>
                </a:ln>
                <a:solidFill>
                  <a:schemeClr val="tx1"/>
                </a:solidFill>
                <a:effectLst/>
                <a:uLnTx/>
                <a:uFillTx/>
              </a:endParaRPr>
            </a:p>
          </p:txBody>
        </p:sp>
        <p:pic>
          <p:nvPicPr>
            <p:cNvPr id="18" name="图片 17" descr="小点1.png">
              <a:extLst>
                <a:ext uri="{FF2B5EF4-FFF2-40B4-BE49-F238E27FC236}">
                  <a16:creationId xmlns:a16="http://schemas.microsoft.com/office/drawing/2014/main" id="{3B7CE84C-CD29-4058-9E3F-5469391265EF}"/>
                </a:ext>
              </a:extLst>
            </p:cNvPr>
            <p:cNvPicPr>
              <a:picLocks noChangeAspect="1"/>
            </p:cNvPicPr>
            <p:nvPr/>
          </p:nvPicPr>
          <p:blipFill>
            <a:blip r:embed="rId3" cstate="print"/>
            <a:stretch>
              <a:fillRect/>
            </a:stretch>
          </p:blipFill>
          <p:spPr>
            <a:xfrm>
              <a:off x="1262422" y="1456638"/>
              <a:ext cx="151066" cy="148997"/>
            </a:xfrm>
            <a:prstGeom prst="rect">
              <a:avLst/>
            </a:prstGeom>
            <a:effectLst/>
          </p:spPr>
        </p:pic>
      </p:grpSp>
      <p:grpSp>
        <p:nvGrpSpPr>
          <p:cNvPr id="19" name="组合 18">
            <a:extLst>
              <a:ext uri="{FF2B5EF4-FFF2-40B4-BE49-F238E27FC236}">
                <a16:creationId xmlns:a16="http://schemas.microsoft.com/office/drawing/2014/main" id="{584C9F31-A5C4-4F84-9317-DF4BC494AC86}"/>
              </a:ext>
            </a:extLst>
          </p:cNvPr>
          <p:cNvGrpSpPr/>
          <p:nvPr/>
        </p:nvGrpSpPr>
        <p:grpSpPr>
          <a:xfrm>
            <a:off x="5775714" y="3273087"/>
            <a:ext cx="4532789" cy="2176478"/>
            <a:chOff x="3883037" y="2201796"/>
            <a:chExt cx="4532789" cy="2176478"/>
          </a:xfrm>
        </p:grpSpPr>
        <p:grpSp>
          <p:nvGrpSpPr>
            <p:cNvPr id="20" name="组合 19">
              <a:extLst>
                <a:ext uri="{FF2B5EF4-FFF2-40B4-BE49-F238E27FC236}">
                  <a16:creationId xmlns:a16="http://schemas.microsoft.com/office/drawing/2014/main" id="{BB255627-7B9D-4074-9381-ED59CFA5D8D3}"/>
                </a:ext>
              </a:extLst>
            </p:cNvPr>
            <p:cNvGrpSpPr/>
            <p:nvPr/>
          </p:nvGrpSpPr>
          <p:grpSpPr>
            <a:xfrm>
              <a:off x="4115574" y="2201796"/>
              <a:ext cx="4300252" cy="1639321"/>
              <a:chOff x="4311648" y="2357436"/>
              <a:chExt cx="4300252" cy="1639321"/>
            </a:xfrm>
          </p:grpSpPr>
          <p:grpSp>
            <p:nvGrpSpPr>
              <p:cNvPr id="35" name="组合 39">
                <a:extLst>
                  <a:ext uri="{FF2B5EF4-FFF2-40B4-BE49-F238E27FC236}">
                    <a16:creationId xmlns:a16="http://schemas.microsoft.com/office/drawing/2014/main" id="{D770BC8E-6D56-4A51-87DC-A5490F34A29D}"/>
                  </a:ext>
                </a:extLst>
              </p:cNvPr>
              <p:cNvGrpSpPr/>
              <p:nvPr/>
            </p:nvGrpSpPr>
            <p:grpSpPr>
              <a:xfrm>
                <a:off x="4786314" y="2403306"/>
                <a:ext cx="1280211" cy="640662"/>
                <a:chOff x="5004048" y="1347614"/>
                <a:chExt cx="1280211" cy="640662"/>
              </a:xfrm>
            </p:grpSpPr>
            <p:sp>
              <p:nvSpPr>
                <p:cNvPr id="49" name="椭圆 48">
                  <a:extLst>
                    <a:ext uri="{FF2B5EF4-FFF2-40B4-BE49-F238E27FC236}">
                      <a16:creationId xmlns:a16="http://schemas.microsoft.com/office/drawing/2014/main" id="{68BFDF5E-3AB7-4F38-9B18-108F3C07D3FE}"/>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TextBox 61">
                  <a:extLst>
                    <a:ext uri="{FF2B5EF4-FFF2-40B4-BE49-F238E27FC236}">
                      <a16:creationId xmlns:a16="http://schemas.microsoft.com/office/drawing/2014/main" id="{D64286B6-B576-4CE2-AA21-5C2C65DA5FF6}"/>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就 绪</a:t>
                  </a:r>
                </a:p>
              </p:txBody>
            </p:sp>
          </p:grpSp>
          <p:grpSp>
            <p:nvGrpSpPr>
              <p:cNvPr id="36" name="组合 40">
                <a:extLst>
                  <a:ext uri="{FF2B5EF4-FFF2-40B4-BE49-F238E27FC236}">
                    <a16:creationId xmlns:a16="http://schemas.microsoft.com/office/drawing/2014/main" id="{19C81805-D905-47D7-9C75-35D2F7BE3F0B}"/>
                  </a:ext>
                </a:extLst>
              </p:cNvPr>
              <p:cNvGrpSpPr/>
              <p:nvPr/>
            </p:nvGrpSpPr>
            <p:grpSpPr>
              <a:xfrm>
                <a:off x="6863689" y="2381895"/>
                <a:ext cx="1280211" cy="640662"/>
                <a:chOff x="5004048" y="1347614"/>
                <a:chExt cx="1280211" cy="640662"/>
              </a:xfrm>
            </p:grpSpPr>
            <p:sp>
              <p:nvSpPr>
                <p:cNvPr id="47" name="椭圆 46">
                  <a:extLst>
                    <a:ext uri="{FF2B5EF4-FFF2-40B4-BE49-F238E27FC236}">
                      <a16:creationId xmlns:a16="http://schemas.microsoft.com/office/drawing/2014/main" id="{7B673788-E1C0-4359-B3B7-D0CCF781C6A2}"/>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TextBox 61">
                  <a:extLst>
                    <a:ext uri="{FF2B5EF4-FFF2-40B4-BE49-F238E27FC236}">
                      <a16:creationId xmlns:a16="http://schemas.microsoft.com/office/drawing/2014/main" id="{65A89CF4-6627-4A19-92F4-0AB936C84820}"/>
                    </a:ext>
                  </a:extLst>
                </p:cNvPr>
                <p:cNvSpPr txBox="1"/>
                <p:nvPr/>
              </p:nvSpPr>
              <p:spPr>
                <a:xfrm>
                  <a:off x="5214966" y="1447863"/>
                  <a:ext cx="891591"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运 行</a:t>
                  </a:r>
                </a:p>
              </p:txBody>
            </p:sp>
          </p:grpSp>
          <p:grpSp>
            <p:nvGrpSpPr>
              <p:cNvPr id="37" name="组合 43">
                <a:extLst>
                  <a:ext uri="{FF2B5EF4-FFF2-40B4-BE49-F238E27FC236}">
                    <a16:creationId xmlns:a16="http://schemas.microsoft.com/office/drawing/2014/main" id="{E634486F-4011-429E-BC44-595387F28007}"/>
                  </a:ext>
                </a:extLst>
              </p:cNvPr>
              <p:cNvGrpSpPr/>
              <p:nvPr/>
            </p:nvGrpSpPr>
            <p:grpSpPr>
              <a:xfrm>
                <a:off x="5793286" y="2357436"/>
                <a:ext cx="1629555" cy="1639321"/>
                <a:chOff x="5652120" y="2228395"/>
                <a:chExt cx="1629555" cy="1639321"/>
              </a:xfrm>
            </p:grpSpPr>
            <p:grpSp>
              <p:nvGrpSpPr>
                <p:cNvPr id="43" name="组合 44">
                  <a:extLst>
                    <a:ext uri="{FF2B5EF4-FFF2-40B4-BE49-F238E27FC236}">
                      <a16:creationId xmlns:a16="http://schemas.microsoft.com/office/drawing/2014/main" id="{0FAE0D7A-B451-4944-9930-54233C7AA833}"/>
                    </a:ext>
                  </a:extLst>
                </p:cNvPr>
                <p:cNvGrpSpPr/>
                <p:nvPr/>
              </p:nvGrpSpPr>
              <p:grpSpPr>
                <a:xfrm>
                  <a:off x="5652120" y="3227054"/>
                  <a:ext cx="1280211" cy="640662"/>
                  <a:chOff x="5004048" y="1347614"/>
                  <a:chExt cx="1280211" cy="640662"/>
                </a:xfrm>
              </p:grpSpPr>
              <p:sp>
                <p:nvSpPr>
                  <p:cNvPr id="45" name="椭圆 44">
                    <a:extLst>
                      <a:ext uri="{FF2B5EF4-FFF2-40B4-BE49-F238E27FC236}">
                        <a16:creationId xmlns:a16="http://schemas.microsoft.com/office/drawing/2014/main" id="{20E08BB5-C84D-46EF-9AAE-4925054B22F5}"/>
                      </a:ext>
                    </a:extLst>
                  </p:cNvPr>
                  <p:cNvSpPr/>
                  <p:nvPr/>
                </p:nvSpPr>
                <p:spPr>
                  <a:xfrm>
                    <a:off x="5004048" y="1347614"/>
                    <a:ext cx="1280211" cy="640662"/>
                  </a:xfrm>
                  <a:prstGeom prst="ellipse">
                    <a:avLst/>
                  </a:prstGeom>
                  <a:gradFill>
                    <a:gsLst>
                      <a:gs pos="0">
                        <a:srgbClr val="116579"/>
                      </a:gs>
                      <a:gs pos="76700">
                        <a:srgbClr val="0F9BB1"/>
                      </a:gs>
                      <a:gs pos="100000">
                        <a:srgbClr val="0EABC2"/>
                      </a:gs>
                    </a:gsLst>
                    <a:lin ang="16200000" scaled="1"/>
                  </a:gra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TextBox 61">
                    <a:extLst>
                      <a:ext uri="{FF2B5EF4-FFF2-40B4-BE49-F238E27FC236}">
                        <a16:creationId xmlns:a16="http://schemas.microsoft.com/office/drawing/2014/main" id="{5424B3DD-6BE4-47F1-849A-CAEE97AD6EA3}"/>
                      </a:ext>
                    </a:extLst>
                  </p:cNvPr>
                  <p:cNvSpPr txBox="1"/>
                  <p:nvPr/>
                </p:nvSpPr>
                <p:spPr>
                  <a:xfrm>
                    <a:off x="5198357" y="1437112"/>
                    <a:ext cx="891591" cy="461665"/>
                  </a:xfrm>
                  <a:prstGeom prst="rect">
                    <a:avLst/>
                  </a:prstGeom>
                  <a:noFill/>
                </p:spPr>
                <p:txBody>
                  <a:bodyPr wrap="none" rtlCol="0">
                    <a:spAutoFit/>
                  </a:bodyPr>
                  <a:lstStyle/>
                  <a:p>
                    <a:r>
                      <a:rPr lang="zh-CN" altLang="en-US" sz="2400" b="1" dirty="0">
                        <a:solidFill>
                          <a:schemeClr val="bg1"/>
                        </a:solidFill>
                        <a:latin typeface="微软雅黑" pitchFamily="34" charset="-122"/>
                        <a:ea typeface="微软雅黑" pitchFamily="34" charset="-122"/>
                      </a:rPr>
                      <a:t>等 待</a:t>
                    </a:r>
                  </a:p>
                </p:txBody>
              </p:sp>
            </p:grpSp>
            <p:sp>
              <p:nvSpPr>
                <p:cNvPr id="44" name="弧形 43">
                  <a:extLst>
                    <a:ext uri="{FF2B5EF4-FFF2-40B4-BE49-F238E27FC236}">
                      <a16:creationId xmlns:a16="http://schemas.microsoft.com/office/drawing/2014/main" id="{10BF090B-F199-4B16-9727-1293F05FC393}"/>
                    </a:ext>
                  </a:extLst>
                </p:cNvPr>
                <p:cNvSpPr/>
                <p:nvPr/>
              </p:nvSpPr>
              <p:spPr>
                <a:xfrm>
                  <a:off x="6609906" y="2228395"/>
                  <a:ext cx="671769" cy="1328491"/>
                </a:xfrm>
                <a:prstGeom prst="arc">
                  <a:avLst>
                    <a:gd name="adj1" fmla="val 53704"/>
                    <a:gd name="adj2" fmla="val 5400000"/>
                  </a:avLst>
                </a:prstGeom>
                <a:ln w="38100">
                  <a:solidFill>
                    <a:srgbClr val="11576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8" name="弧形 37">
                <a:extLst>
                  <a:ext uri="{FF2B5EF4-FFF2-40B4-BE49-F238E27FC236}">
                    <a16:creationId xmlns:a16="http://schemas.microsoft.com/office/drawing/2014/main" id="{5AA471E9-38C1-4812-BBC3-0D97748A8169}"/>
                  </a:ext>
                </a:extLst>
              </p:cNvPr>
              <p:cNvSpPr/>
              <p:nvPr/>
            </p:nvSpPr>
            <p:spPr>
              <a:xfrm flipH="1">
                <a:off x="5430405" y="2392854"/>
                <a:ext cx="692649" cy="1308095"/>
              </a:xfrm>
              <a:prstGeom prst="arc">
                <a:avLst>
                  <a:gd name="adj1" fmla="val 53704"/>
                  <a:gd name="adj2" fmla="val 5400000"/>
                </a:avLst>
              </a:prstGeom>
              <a:ln w="38100">
                <a:solidFill>
                  <a:srgbClr val="11576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41F35336-B39F-46BC-BF75-63FA03EE89EB}"/>
                  </a:ext>
                </a:extLst>
              </p:cNvPr>
              <p:cNvCxnSpPr/>
              <p:nvPr/>
            </p:nvCxnSpPr>
            <p:spPr>
              <a:xfrm>
                <a:off x="6097598" y="2641600"/>
                <a:ext cx="71438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6DF564F-7C0C-40E1-A8B3-603ECE2918E1}"/>
                  </a:ext>
                </a:extLst>
              </p:cNvPr>
              <p:cNvCxnSpPr/>
              <p:nvPr/>
            </p:nvCxnSpPr>
            <p:spPr>
              <a:xfrm>
                <a:off x="6097598" y="2855914"/>
                <a:ext cx="714380" cy="1588"/>
              </a:xfrm>
              <a:prstGeom prst="straightConnector1">
                <a:avLst/>
              </a:prstGeom>
              <a:ln w="38100">
                <a:solidFill>
                  <a:srgbClr val="11576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172F228-BDE7-4631-9CEE-F3DEAEF95F09}"/>
                  </a:ext>
                </a:extLst>
              </p:cNvPr>
              <p:cNvCxnSpPr/>
              <p:nvPr/>
            </p:nvCxnSpPr>
            <p:spPr>
              <a:xfrm>
                <a:off x="8143900"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B0A9695-81C6-4412-89C6-787023029C59}"/>
                  </a:ext>
                </a:extLst>
              </p:cNvPr>
              <p:cNvCxnSpPr/>
              <p:nvPr/>
            </p:nvCxnSpPr>
            <p:spPr>
              <a:xfrm>
                <a:off x="4311648" y="2714626"/>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EAA4528-3CD8-411B-A456-3F47414BD6B3}"/>
                </a:ext>
              </a:extLst>
            </p:cNvPr>
            <p:cNvGrpSpPr/>
            <p:nvPr/>
          </p:nvGrpSpPr>
          <p:grpSpPr>
            <a:xfrm>
              <a:off x="5588124" y="3949646"/>
              <a:ext cx="1290380" cy="428628"/>
              <a:chOff x="5784198" y="4105286"/>
              <a:chExt cx="1290380" cy="428628"/>
            </a:xfrm>
          </p:grpSpPr>
          <p:grpSp>
            <p:nvGrpSpPr>
              <p:cNvPr id="27" name="组合 26">
                <a:extLst>
                  <a:ext uri="{FF2B5EF4-FFF2-40B4-BE49-F238E27FC236}">
                    <a16:creationId xmlns:a16="http://schemas.microsoft.com/office/drawing/2014/main" id="{383E7F22-4392-4672-852F-023D07429AA3}"/>
                  </a:ext>
                </a:extLst>
              </p:cNvPr>
              <p:cNvGrpSpPr/>
              <p:nvPr/>
            </p:nvGrpSpPr>
            <p:grpSpPr>
              <a:xfrm>
                <a:off x="6786578" y="4105286"/>
                <a:ext cx="288000" cy="428628"/>
                <a:chOff x="3929058" y="3286130"/>
                <a:chExt cx="288000" cy="428628"/>
              </a:xfrm>
            </p:grpSpPr>
            <p:sp>
              <p:nvSpPr>
                <p:cNvPr id="32" name="矩形 31">
                  <a:extLst>
                    <a:ext uri="{FF2B5EF4-FFF2-40B4-BE49-F238E27FC236}">
                      <a16:creationId xmlns:a16="http://schemas.microsoft.com/office/drawing/2014/main" id="{91EB4D79-0FCF-427E-994A-71D3E23B8A61}"/>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DF1A1FD-989B-42B9-BA88-402F35A1973E}"/>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04B0073-27EF-4819-BB5F-FB403D0E7702}"/>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5555BB32-26BB-4D89-8E8F-D37523EF2339}"/>
                  </a:ext>
                </a:extLst>
              </p:cNvPr>
              <p:cNvGrpSpPr/>
              <p:nvPr/>
            </p:nvGrpSpPr>
            <p:grpSpPr>
              <a:xfrm>
                <a:off x="5784198" y="4105286"/>
                <a:ext cx="288000" cy="285752"/>
                <a:chOff x="4786314" y="3571882"/>
                <a:chExt cx="288000" cy="285752"/>
              </a:xfrm>
            </p:grpSpPr>
            <p:sp>
              <p:nvSpPr>
                <p:cNvPr id="30" name="矩形 29">
                  <a:extLst>
                    <a:ext uri="{FF2B5EF4-FFF2-40B4-BE49-F238E27FC236}">
                      <a16:creationId xmlns:a16="http://schemas.microsoft.com/office/drawing/2014/main" id="{6E5DBB1B-4B59-4273-AF36-24E9C0ACDFF9}"/>
                    </a:ext>
                  </a:extLst>
                </p:cNvPr>
                <p:cNvSpPr/>
                <p:nvPr/>
              </p:nvSpPr>
              <p:spPr>
                <a:xfrm>
                  <a:off x="4786314"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CD5A678-87A2-4C45-AA03-E1116A36CAAA}"/>
                    </a:ext>
                  </a:extLst>
                </p:cNvPr>
                <p:cNvSpPr/>
                <p:nvPr/>
              </p:nvSpPr>
              <p:spPr>
                <a:xfrm>
                  <a:off x="4786314" y="3714758"/>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矩形 28">
                <a:extLst>
                  <a:ext uri="{FF2B5EF4-FFF2-40B4-BE49-F238E27FC236}">
                    <a16:creationId xmlns:a16="http://schemas.microsoft.com/office/drawing/2014/main" id="{C01320A2-0BD9-4C8B-921B-C28401EA27D4}"/>
                  </a:ext>
                </a:extLst>
              </p:cNvPr>
              <p:cNvSpPr/>
              <p:nvPr/>
            </p:nvSpPr>
            <p:spPr>
              <a:xfrm>
                <a:off x="6286512" y="410528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E705FD37-5F7C-48F6-94D0-17BD7E69A0AA}"/>
                </a:ext>
              </a:extLst>
            </p:cNvPr>
            <p:cNvGrpSpPr/>
            <p:nvPr/>
          </p:nvGrpSpPr>
          <p:grpSpPr>
            <a:xfrm>
              <a:off x="4161612" y="2701862"/>
              <a:ext cx="288000" cy="428628"/>
              <a:chOff x="3929058" y="3286130"/>
              <a:chExt cx="288000" cy="428628"/>
            </a:xfrm>
          </p:grpSpPr>
          <p:sp>
            <p:nvSpPr>
              <p:cNvPr id="24" name="矩形 23">
                <a:extLst>
                  <a:ext uri="{FF2B5EF4-FFF2-40B4-BE49-F238E27FC236}">
                    <a16:creationId xmlns:a16="http://schemas.microsoft.com/office/drawing/2014/main" id="{F5FD08B3-F7A3-44F6-93DB-9D8F767B3C10}"/>
                  </a:ext>
                </a:extLst>
              </p:cNvPr>
              <p:cNvSpPr/>
              <p:nvPr/>
            </p:nvSpPr>
            <p:spPr>
              <a:xfrm>
                <a:off x="3929058" y="3286130"/>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FB7E645-B964-4D73-9B10-FA308829BE6B}"/>
                  </a:ext>
                </a:extLst>
              </p:cNvPr>
              <p:cNvSpPr/>
              <p:nvPr/>
            </p:nvSpPr>
            <p:spPr>
              <a:xfrm>
                <a:off x="3929058" y="3429006"/>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B48C7C6-EBA2-4C6F-93E9-3085F4DA2A8E}"/>
                  </a:ext>
                </a:extLst>
              </p:cNvPr>
              <p:cNvSpPr/>
              <p:nvPr/>
            </p:nvSpPr>
            <p:spPr>
              <a:xfrm>
                <a:off x="3929058" y="3571882"/>
                <a:ext cx="288000" cy="142876"/>
              </a:xfrm>
              <a:prstGeom prst="rect">
                <a:avLst/>
              </a:prstGeom>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3" name="TextBox 87">
              <a:extLst>
                <a:ext uri="{FF2B5EF4-FFF2-40B4-BE49-F238E27FC236}">
                  <a16:creationId xmlns:a16="http://schemas.microsoft.com/office/drawing/2014/main" id="{942015D6-270E-48F1-A8DA-22D093C380D0}"/>
                </a:ext>
              </a:extLst>
            </p:cNvPr>
            <p:cNvSpPr txBox="1"/>
            <p:nvPr/>
          </p:nvSpPr>
          <p:spPr>
            <a:xfrm>
              <a:off x="3883037" y="3125728"/>
              <a:ext cx="902811" cy="307777"/>
            </a:xfrm>
            <a:prstGeom prst="rect">
              <a:avLst/>
            </a:prstGeom>
            <a:noFill/>
          </p:spPr>
          <p:txBody>
            <a:bodyPr wrap="none" rtlCol="0">
              <a:spAutoFit/>
            </a:bodyPr>
            <a:lstStyle/>
            <a:p>
              <a:pPr algn="ctr"/>
              <a:r>
                <a:rPr lang="zh-CN" altLang="en-US" sz="1400" b="1" dirty="0">
                  <a:solidFill>
                    <a:srgbClr val="11576A"/>
                  </a:solidFill>
                  <a:latin typeface="+mn-ea"/>
                </a:rPr>
                <a:t>就绪队列</a:t>
              </a:r>
              <a:endParaRPr lang="en-US" altLang="zh-CN" sz="1400" b="1" dirty="0">
                <a:solidFill>
                  <a:srgbClr val="11576A"/>
                </a:solidFill>
                <a:latin typeface="+mn-ea"/>
              </a:endParaRPr>
            </a:p>
          </p:txBody>
        </p:sp>
      </p:grpSp>
      <p:grpSp>
        <p:nvGrpSpPr>
          <p:cNvPr id="51" name="组合 50">
            <a:extLst>
              <a:ext uri="{FF2B5EF4-FFF2-40B4-BE49-F238E27FC236}">
                <a16:creationId xmlns:a16="http://schemas.microsoft.com/office/drawing/2014/main" id="{519C1232-6FD7-4527-AC0B-E25E7F6780DB}"/>
              </a:ext>
            </a:extLst>
          </p:cNvPr>
          <p:cNvGrpSpPr/>
          <p:nvPr/>
        </p:nvGrpSpPr>
        <p:grpSpPr>
          <a:xfrm>
            <a:off x="1460206" y="3201413"/>
            <a:ext cx="4548045" cy="2268000"/>
            <a:chOff x="596429" y="1781169"/>
            <a:chExt cx="4548045" cy="2268000"/>
          </a:xfrm>
        </p:grpSpPr>
        <p:grpSp>
          <p:nvGrpSpPr>
            <p:cNvPr id="52" name="组合 51">
              <a:extLst>
                <a:ext uri="{FF2B5EF4-FFF2-40B4-BE49-F238E27FC236}">
                  <a16:creationId xmlns:a16="http://schemas.microsoft.com/office/drawing/2014/main" id="{E82767F9-892A-4B4F-A7A4-7D280061DD33}"/>
                </a:ext>
              </a:extLst>
            </p:cNvPr>
            <p:cNvGrpSpPr/>
            <p:nvPr/>
          </p:nvGrpSpPr>
          <p:grpSpPr>
            <a:xfrm>
              <a:off x="1418351" y="1781169"/>
              <a:ext cx="1867765" cy="2268000"/>
              <a:chOff x="714351" y="1781169"/>
              <a:chExt cx="1867765" cy="2268000"/>
            </a:xfrm>
          </p:grpSpPr>
          <p:sp>
            <p:nvSpPr>
              <p:cNvPr id="59" name="椭圆 58">
                <a:extLst>
                  <a:ext uri="{FF2B5EF4-FFF2-40B4-BE49-F238E27FC236}">
                    <a16:creationId xmlns:a16="http://schemas.microsoft.com/office/drawing/2014/main" id="{9675EC2A-D330-47EB-870B-E7A3A4C4F962}"/>
                  </a:ext>
                </a:extLst>
              </p:cNvPr>
              <p:cNvSpPr>
                <a:spLocks noChangeAspect="1"/>
              </p:cNvSpPr>
              <p:nvPr/>
            </p:nvSpPr>
            <p:spPr>
              <a:xfrm>
                <a:off x="714351" y="1781169"/>
                <a:ext cx="1867765" cy="2268000"/>
              </a:xfrm>
              <a:prstGeom prst="ellipse">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0" name="组合 59">
                <a:extLst>
                  <a:ext uri="{FF2B5EF4-FFF2-40B4-BE49-F238E27FC236}">
                    <a16:creationId xmlns:a16="http://schemas.microsoft.com/office/drawing/2014/main" id="{C121E67D-BC75-455A-A5CE-7F46B2E132FD}"/>
                  </a:ext>
                </a:extLst>
              </p:cNvPr>
              <p:cNvGrpSpPr/>
              <p:nvPr/>
            </p:nvGrpSpPr>
            <p:grpSpPr>
              <a:xfrm>
                <a:off x="1071538" y="2203320"/>
                <a:ext cx="1144352" cy="1452142"/>
                <a:chOff x="1071538" y="2203320"/>
                <a:chExt cx="1144352" cy="1452142"/>
              </a:xfrm>
            </p:grpSpPr>
            <p:sp>
              <p:nvSpPr>
                <p:cNvPr id="61" name="矩形 60">
                  <a:extLst>
                    <a:ext uri="{FF2B5EF4-FFF2-40B4-BE49-F238E27FC236}">
                      <a16:creationId xmlns:a16="http://schemas.microsoft.com/office/drawing/2014/main" id="{FCA62772-8F74-457F-B9C0-F53A35808D39}"/>
                    </a:ext>
                  </a:extLst>
                </p:cNvPr>
                <p:cNvSpPr/>
                <p:nvPr/>
              </p:nvSpPr>
              <p:spPr>
                <a:xfrm>
                  <a:off x="1071538" y="2203320"/>
                  <a:ext cx="1143008" cy="1440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TextBox 89">
                  <a:extLst>
                    <a:ext uri="{FF2B5EF4-FFF2-40B4-BE49-F238E27FC236}">
                      <a16:creationId xmlns:a16="http://schemas.microsoft.com/office/drawing/2014/main" id="{857C87B5-57CE-4006-93E9-A6CC8EECE7ED}"/>
                    </a:ext>
                  </a:extLst>
                </p:cNvPr>
                <p:cNvSpPr txBox="1"/>
                <p:nvPr/>
              </p:nvSpPr>
              <p:spPr>
                <a:xfrm>
                  <a:off x="1123926" y="2214560"/>
                  <a:ext cx="1043363" cy="369332"/>
                </a:xfrm>
                <a:prstGeom prst="rect">
                  <a:avLst/>
                </a:prstGeom>
                <a:noFill/>
              </p:spPr>
              <p:txBody>
                <a:bodyPr wrap="none" rtlCol="0">
                  <a:spAutoFit/>
                </a:bodyPr>
                <a:lstStyle/>
                <a:p>
                  <a:r>
                    <a:rPr lang="en-US" altLang="zh-CN" b="1" dirty="0" err="1">
                      <a:solidFill>
                        <a:srgbClr val="11576A"/>
                      </a:solidFill>
                      <a:latin typeface="+mn-ea"/>
                    </a:rPr>
                    <a:t>P</a:t>
                  </a:r>
                  <a:r>
                    <a:rPr lang="en-US" altLang="zh-CN" b="1" baseline="-25000" dirty="0" err="1">
                      <a:solidFill>
                        <a:srgbClr val="11576A"/>
                      </a:solidFill>
                      <a:latin typeface="+mn-ea"/>
                    </a:rPr>
                    <a:t>w’</a:t>
                  </a:r>
                  <a:r>
                    <a:rPr lang="en-US" altLang="zh-CN" b="1" dirty="0" err="1">
                      <a:solidFill>
                        <a:srgbClr val="11576A"/>
                      </a:solidFill>
                      <a:latin typeface="+mn-ea"/>
                    </a:rPr>
                    <a:t>c</a:t>
                  </a:r>
                  <a:r>
                    <a:rPr lang="en-US" altLang="zh-CN" b="1" dirty="0">
                      <a:solidFill>
                        <a:srgbClr val="11576A"/>
                      </a:solidFill>
                      <a:latin typeface="+mn-ea"/>
                    </a:rPr>
                    <a:t>=9</a:t>
                  </a:r>
                  <a:endParaRPr lang="zh-CN" altLang="en-US" b="1" dirty="0">
                    <a:solidFill>
                      <a:srgbClr val="11576A"/>
                    </a:solidFill>
                    <a:latin typeface="+mn-ea"/>
                  </a:endParaRPr>
                </a:p>
              </p:txBody>
            </p:sp>
            <p:sp>
              <p:nvSpPr>
                <p:cNvPr id="63" name="TextBox 90">
                  <a:extLst>
                    <a:ext uri="{FF2B5EF4-FFF2-40B4-BE49-F238E27FC236}">
                      <a16:creationId xmlns:a16="http://schemas.microsoft.com/office/drawing/2014/main" id="{08021F4B-5C6D-465D-97B3-36120A0B0543}"/>
                    </a:ext>
                  </a:extLst>
                </p:cNvPr>
                <p:cNvSpPr txBox="1"/>
                <p:nvPr/>
              </p:nvSpPr>
              <p:spPr>
                <a:xfrm>
                  <a:off x="1071538" y="2571750"/>
                  <a:ext cx="1144352"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x’</a:t>
                  </a:r>
                  <a:r>
                    <a:rPr lang="en-US" altLang="zh-CN" b="1">
                      <a:solidFill>
                        <a:srgbClr val="11576A"/>
                      </a:solidFill>
                      <a:latin typeface="+mn-ea"/>
                    </a:rPr>
                    <a:t>c=12</a:t>
                  </a:r>
                  <a:endParaRPr lang="zh-CN" altLang="en-US" b="1">
                    <a:solidFill>
                      <a:srgbClr val="11576A"/>
                    </a:solidFill>
                    <a:latin typeface="+mn-ea"/>
                  </a:endParaRPr>
                </a:p>
              </p:txBody>
            </p:sp>
            <p:sp>
              <p:nvSpPr>
                <p:cNvPr id="64" name="TextBox 91">
                  <a:extLst>
                    <a:ext uri="{FF2B5EF4-FFF2-40B4-BE49-F238E27FC236}">
                      <a16:creationId xmlns:a16="http://schemas.microsoft.com/office/drawing/2014/main" id="{EFCB37F6-D328-4E6F-BB47-2517F0D537C1}"/>
                    </a:ext>
                  </a:extLst>
                </p:cNvPr>
                <p:cNvSpPr txBox="1"/>
                <p:nvPr/>
              </p:nvSpPr>
              <p:spPr>
                <a:xfrm>
                  <a:off x="1071538" y="2928940"/>
                  <a:ext cx="1142749"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y’</a:t>
                  </a:r>
                  <a:r>
                    <a:rPr lang="en-US" altLang="zh-CN" b="1">
                      <a:solidFill>
                        <a:srgbClr val="11576A"/>
                      </a:solidFill>
                      <a:latin typeface="+mn-ea"/>
                    </a:rPr>
                    <a:t>c=34</a:t>
                  </a:r>
                  <a:endParaRPr lang="zh-CN" altLang="en-US" b="1">
                    <a:solidFill>
                      <a:srgbClr val="11576A"/>
                    </a:solidFill>
                    <a:latin typeface="+mn-ea"/>
                  </a:endParaRPr>
                </a:p>
              </p:txBody>
            </p:sp>
            <p:sp>
              <p:nvSpPr>
                <p:cNvPr id="65" name="TextBox 92">
                  <a:extLst>
                    <a:ext uri="{FF2B5EF4-FFF2-40B4-BE49-F238E27FC236}">
                      <a16:creationId xmlns:a16="http://schemas.microsoft.com/office/drawing/2014/main" id="{5767ACCC-7DAD-4DFB-BD74-F5D927059337}"/>
                    </a:ext>
                  </a:extLst>
                </p:cNvPr>
                <p:cNvSpPr txBox="1"/>
                <p:nvPr/>
              </p:nvSpPr>
              <p:spPr>
                <a:xfrm>
                  <a:off x="1071538" y="3286130"/>
                  <a:ext cx="1133131"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z’</a:t>
                  </a:r>
                  <a:r>
                    <a:rPr lang="en-US" altLang="zh-CN" b="1">
                      <a:solidFill>
                        <a:srgbClr val="11576A"/>
                      </a:solidFill>
                      <a:latin typeface="+mn-ea"/>
                    </a:rPr>
                    <a:t>c=62</a:t>
                  </a:r>
                  <a:endParaRPr lang="zh-CN" altLang="en-US" b="1">
                    <a:solidFill>
                      <a:srgbClr val="11576A"/>
                    </a:solidFill>
                    <a:latin typeface="+mn-ea"/>
                  </a:endParaRPr>
                </a:p>
              </p:txBody>
            </p:sp>
            <p:cxnSp>
              <p:nvCxnSpPr>
                <p:cNvPr id="66" name="直接连接符 65">
                  <a:extLst>
                    <a:ext uri="{FF2B5EF4-FFF2-40B4-BE49-F238E27FC236}">
                      <a16:creationId xmlns:a16="http://schemas.microsoft.com/office/drawing/2014/main" id="{AAA199E9-9A45-441B-8864-8C092CF80856}"/>
                    </a:ext>
                  </a:extLst>
                </p:cNvPr>
                <p:cNvCxnSpPr>
                  <a:stCxn id="61" idx="1"/>
                  <a:endCxn id="61" idx="3"/>
                </p:cNvCxnSpPr>
                <p:nvPr/>
              </p:nvCxnSpPr>
              <p:spPr>
                <a:xfrm rot="10800000" flipH="1">
                  <a:off x="1071538" y="292332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4775ED5-77EC-4BD3-B5F3-7F6F29E94C6C}"/>
                    </a:ext>
                  </a:extLst>
                </p:cNvPr>
                <p:cNvCxnSpPr/>
                <p:nvPr/>
              </p:nvCxnSpPr>
              <p:spPr>
                <a:xfrm rot="10800000" flipH="1">
                  <a:off x="1071538" y="257175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ECFEF2E-52FF-4137-962C-A6745F3B2EC7}"/>
                    </a:ext>
                  </a:extLst>
                </p:cNvPr>
                <p:cNvCxnSpPr/>
                <p:nvPr/>
              </p:nvCxnSpPr>
              <p:spPr>
                <a:xfrm rot="10800000" flipH="1">
                  <a:off x="1071538" y="3286130"/>
                  <a:ext cx="1143008"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grpSp>
        </p:grpSp>
        <p:sp>
          <p:nvSpPr>
            <p:cNvPr id="53" name="TextBox 100">
              <a:extLst>
                <a:ext uri="{FF2B5EF4-FFF2-40B4-BE49-F238E27FC236}">
                  <a16:creationId xmlns:a16="http://schemas.microsoft.com/office/drawing/2014/main" id="{2E723A25-08CB-4E13-9076-952C4F484EE0}"/>
                </a:ext>
              </a:extLst>
            </p:cNvPr>
            <p:cNvSpPr txBox="1"/>
            <p:nvPr/>
          </p:nvSpPr>
          <p:spPr>
            <a:xfrm>
              <a:off x="613301" y="2209032"/>
              <a:ext cx="646331" cy="369332"/>
            </a:xfrm>
            <a:prstGeom prst="rect">
              <a:avLst/>
            </a:prstGeom>
            <a:noFill/>
          </p:spPr>
          <p:txBody>
            <a:bodyPr wrap="none" rtlCol="0">
              <a:spAutoFit/>
            </a:bodyPr>
            <a:lstStyle/>
            <a:p>
              <a:pPr algn="ctr"/>
              <a:r>
                <a:rPr lang="zh-CN" altLang="en-US" b="1" dirty="0">
                  <a:solidFill>
                    <a:srgbClr val="11576A"/>
                  </a:solidFill>
                  <a:latin typeface="+mn-ea"/>
                </a:rPr>
                <a:t>队头</a:t>
              </a:r>
            </a:p>
          </p:txBody>
        </p:sp>
        <p:cxnSp>
          <p:nvCxnSpPr>
            <p:cNvPr id="54" name="直接箭头连接符 53">
              <a:extLst>
                <a:ext uri="{FF2B5EF4-FFF2-40B4-BE49-F238E27FC236}">
                  <a16:creationId xmlns:a16="http://schemas.microsoft.com/office/drawing/2014/main" id="{0026AC1E-B4B1-4927-B15B-D5C3B27B64E9}"/>
                </a:ext>
              </a:extLst>
            </p:cNvPr>
            <p:cNvCxnSpPr/>
            <p:nvPr/>
          </p:nvCxnSpPr>
          <p:spPr>
            <a:xfrm>
              <a:off x="1257956" y="2400978"/>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102">
              <a:extLst>
                <a:ext uri="{FF2B5EF4-FFF2-40B4-BE49-F238E27FC236}">
                  <a16:creationId xmlns:a16="http://schemas.microsoft.com/office/drawing/2014/main" id="{8C9BFA12-1731-4C07-A4B9-E81E7372724E}"/>
                </a:ext>
              </a:extLst>
            </p:cNvPr>
            <p:cNvSpPr txBox="1"/>
            <p:nvPr/>
          </p:nvSpPr>
          <p:spPr>
            <a:xfrm>
              <a:off x="596429" y="3286130"/>
              <a:ext cx="659155" cy="369332"/>
            </a:xfrm>
            <a:prstGeom prst="rect">
              <a:avLst/>
            </a:prstGeom>
            <a:noFill/>
          </p:spPr>
          <p:txBody>
            <a:bodyPr wrap="none" rtlCol="0">
              <a:spAutoFit/>
            </a:bodyPr>
            <a:lstStyle/>
            <a:p>
              <a:pPr algn="ctr"/>
              <a:r>
                <a:rPr lang="zh-CN" altLang="en-US" b="1" dirty="0">
                  <a:solidFill>
                    <a:srgbClr val="11576A"/>
                  </a:solidFill>
                  <a:latin typeface="+mn-ea"/>
                </a:rPr>
                <a:t>队尾</a:t>
              </a:r>
            </a:p>
          </p:txBody>
        </p:sp>
        <p:cxnSp>
          <p:nvCxnSpPr>
            <p:cNvPr id="56" name="直接箭头连接符 55">
              <a:extLst>
                <a:ext uri="{FF2B5EF4-FFF2-40B4-BE49-F238E27FC236}">
                  <a16:creationId xmlns:a16="http://schemas.microsoft.com/office/drawing/2014/main" id="{B4EB8C8C-A0A0-42EB-9BF4-C77EA584368E}"/>
                </a:ext>
              </a:extLst>
            </p:cNvPr>
            <p:cNvCxnSpPr/>
            <p:nvPr/>
          </p:nvCxnSpPr>
          <p:spPr>
            <a:xfrm>
              <a:off x="1257956" y="3484690"/>
              <a:ext cx="46800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7F201FF-23F9-4BB3-9ED0-705A20DE8506}"/>
                </a:ext>
              </a:extLst>
            </p:cNvPr>
            <p:cNvCxnSpPr>
              <a:cxnSpLocks/>
            </p:cNvCxnSpPr>
            <p:nvPr/>
          </p:nvCxnSpPr>
          <p:spPr>
            <a:xfrm>
              <a:off x="2822236" y="1838954"/>
              <a:ext cx="2282533" cy="451878"/>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459DA1A-217D-48AF-B02D-B8FC6C46C889}"/>
                </a:ext>
              </a:extLst>
            </p:cNvPr>
            <p:cNvCxnSpPr>
              <a:cxnSpLocks/>
            </p:cNvCxnSpPr>
            <p:nvPr/>
          </p:nvCxnSpPr>
          <p:spPr>
            <a:xfrm flipV="1">
              <a:off x="2786050" y="2770660"/>
              <a:ext cx="2358424" cy="1158413"/>
            </a:xfrm>
            <a:prstGeom prst="line">
              <a:avLst/>
            </a:prstGeom>
            <a:ln w="28575">
              <a:solidFill>
                <a:srgbClr val="11576A"/>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8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368230" cy="584775"/>
          </a:xfrm>
          <a:prstGeom prst="rect">
            <a:avLst/>
          </a:prstGeom>
          <a:noFill/>
        </p:spPr>
        <p:txBody>
          <a:bodyPr wrap="none" rtlCol="0">
            <a:spAutoFit/>
          </a:bodyPr>
          <a:lstStyle/>
          <a:p>
            <a:r>
              <a:rPr lang="zh-CN" altLang="en-US" sz="3200" b="1" dirty="0">
                <a:solidFill>
                  <a:srgbClr val="FF0000"/>
                </a:solidFill>
              </a:rPr>
              <a:t>短作业优先</a:t>
            </a:r>
            <a:r>
              <a:rPr lang="en-US" altLang="zh-CN" sz="3200" b="1" dirty="0">
                <a:solidFill>
                  <a:srgbClr val="FF0000"/>
                </a:solidFill>
              </a:rPr>
              <a:t>(</a:t>
            </a:r>
            <a:r>
              <a:rPr lang="zh-CN" altLang="en-US" sz="3200" b="1" dirty="0">
                <a:solidFill>
                  <a:srgbClr val="FF0000"/>
                </a:solidFill>
              </a:rPr>
              <a:t>优点</a:t>
            </a:r>
            <a:r>
              <a:rPr lang="en-US" altLang="zh-CN" sz="3200" b="1" dirty="0">
                <a:solidFill>
                  <a:srgbClr val="FF0000"/>
                </a:solidFill>
              </a:rPr>
              <a:t>)</a:t>
            </a:r>
            <a:endParaRPr lang="zh-CN" altLang="en-US" sz="3200" b="1" dirty="0">
              <a:solidFill>
                <a:srgbClr val="FF0000"/>
              </a:solidFill>
            </a:endParaRPr>
          </a:p>
        </p:txBody>
      </p:sp>
      <p:sp>
        <p:nvSpPr>
          <p:cNvPr id="69" name="标题 1">
            <a:extLst>
              <a:ext uri="{FF2B5EF4-FFF2-40B4-BE49-F238E27FC236}">
                <a16:creationId xmlns:a16="http://schemas.microsoft.com/office/drawing/2014/main" id="{88A7F241-7CC1-4A0F-AC6A-D9EC50CAB0D9}"/>
              </a:ext>
            </a:extLst>
          </p:cNvPr>
          <p:cNvSpPr txBox="1">
            <a:spLocks/>
          </p:cNvSpPr>
          <p:nvPr/>
        </p:nvSpPr>
        <p:spPr>
          <a:xfrm>
            <a:off x="0" y="1678667"/>
            <a:ext cx="12192000" cy="508383"/>
          </a:xfrm>
          <a:prstGeom prst="rect">
            <a:avLst/>
          </a:prstGeom>
        </p:spPr>
        <p:txBody>
          <a:bodyPr/>
          <a:lstStyle>
            <a:lvl1pPr>
              <a:defRPr sz="3000" b="1">
                <a:solidFill>
                  <a:srgbClr val="11576A"/>
                </a:solidFill>
                <a:latin typeface="微软雅黑" pitchFamily="34" charset="-122"/>
                <a:ea typeface="微软雅黑" pitchFamily="34" charset="-122"/>
              </a:defRPr>
            </a:lvl1pPr>
          </a:lstStyle>
          <a:p>
            <a:pPr lvl="0" algn="ctr">
              <a:spcBef>
                <a:spcPct val="0"/>
              </a:spcBef>
            </a:pPr>
            <a:r>
              <a:rPr lang="zh-CN" altLang="en-US" sz="2400" dirty="0">
                <a:solidFill>
                  <a:srgbClr val="FF0000"/>
                </a:solidFill>
              </a:rPr>
              <a:t>短进程优先算法具有最优平均周转时间</a:t>
            </a:r>
            <a:endParaRPr kumimoji="0" lang="zh-CN" altLang="en-US" sz="2400" b="1" i="0" u="none" strike="noStrike" kern="1200" cap="none" spc="0" normalizeH="0" baseline="0" noProof="0" dirty="0">
              <a:ln>
                <a:noFill/>
              </a:ln>
              <a:solidFill>
                <a:srgbClr val="FF0000"/>
              </a:solidFill>
              <a:effectLst/>
              <a:uLnTx/>
              <a:uFillTx/>
              <a:cs typeface="+mj-cs"/>
            </a:endParaRPr>
          </a:p>
        </p:txBody>
      </p:sp>
      <p:grpSp>
        <p:nvGrpSpPr>
          <p:cNvPr id="70" name="组合 69">
            <a:extLst>
              <a:ext uri="{FF2B5EF4-FFF2-40B4-BE49-F238E27FC236}">
                <a16:creationId xmlns:a16="http://schemas.microsoft.com/office/drawing/2014/main" id="{EF6E49EC-ECEA-4CDA-B60D-A18A15C772EA}"/>
              </a:ext>
            </a:extLst>
          </p:cNvPr>
          <p:cNvGrpSpPr/>
          <p:nvPr/>
        </p:nvGrpSpPr>
        <p:grpSpPr>
          <a:xfrm>
            <a:off x="1105268" y="2180012"/>
            <a:ext cx="6025294" cy="461665"/>
            <a:chOff x="714348" y="818460"/>
            <a:chExt cx="4662432" cy="461665"/>
          </a:xfrm>
        </p:grpSpPr>
        <p:sp>
          <p:nvSpPr>
            <p:cNvPr id="71" name="TextBox 11">
              <a:extLst>
                <a:ext uri="{FF2B5EF4-FFF2-40B4-BE49-F238E27FC236}">
                  <a16:creationId xmlns:a16="http://schemas.microsoft.com/office/drawing/2014/main" id="{B5304E86-481A-4915-A583-DEFB0212D08C}"/>
                </a:ext>
              </a:extLst>
            </p:cNvPr>
            <p:cNvSpPr txBox="1"/>
            <p:nvPr/>
          </p:nvSpPr>
          <p:spPr>
            <a:xfrm>
              <a:off x="714348" y="818460"/>
              <a:ext cx="433390" cy="461665"/>
            </a:xfrm>
            <a:prstGeom prst="rect">
              <a:avLst/>
            </a:prstGeom>
            <a:noFill/>
            <a:effectLst/>
          </p:spPr>
          <p:txBody>
            <a:bodyPr wrap="square" rtlCol="0">
              <a:spAutoFit/>
            </a:bodyPr>
            <a:lstStyle/>
            <a:p>
              <a:pPr marL="342900" indent="-342900">
                <a:spcBef>
                  <a:spcPct val="20000"/>
                </a:spcBef>
              </a:pPr>
              <a:r>
                <a:rPr lang="zh-CN" altLang="en-US" sz="2400" b="1" dirty="0">
                  <a:latin typeface="楷体" panose="02010609060101010101" pitchFamily="49" charset="-122"/>
                  <a:ea typeface="楷体" panose="02010609060101010101" pitchFamily="49" charset="-122"/>
                </a:rPr>
                <a:t>■</a:t>
              </a:r>
              <a:endParaRPr lang="zh-CN" altLang="en-US" sz="2400" b="1" dirty="0">
                <a:latin typeface="微软雅黑" pitchFamily="34" charset="-122"/>
                <a:ea typeface="微软雅黑" pitchFamily="34" charset="-122"/>
              </a:endParaRPr>
            </a:p>
          </p:txBody>
        </p:sp>
        <p:sp>
          <p:nvSpPr>
            <p:cNvPr id="72" name="内容占位符 2">
              <a:extLst>
                <a:ext uri="{FF2B5EF4-FFF2-40B4-BE49-F238E27FC236}">
                  <a16:creationId xmlns:a16="http://schemas.microsoft.com/office/drawing/2014/main" id="{994DE863-8FC2-48EF-8432-51568263DD77}"/>
                </a:ext>
              </a:extLst>
            </p:cNvPr>
            <p:cNvSpPr txBox="1">
              <a:spLocks/>
            </p:cNvSpPr>
            <p:nvPr/>
          </p:nvSpPr>
          <p:spPr>
            <a:xfrm>
              <a:off x="1056300" y="865824"/>
              <a:ext cx="4320480"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SPN</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算法中一组进程的平均周转时间</a:t>
              </a:r>
            </a:p>
          </p:txBody>
        </p:sp>
      </p:grpSp>
      <p:sp>
        <p:nvSpPr>
          <p:cNvPr id="73" name="内容占位符 2">
            <a:extLst>
              <a:ext uri="{FF2B5EF4-FFF2-40B4-BE49-F238E27FC236}">
                <a16:creationId xmlns:a16="http://schemas.microsoft.com/office/drawing/2014/main" id="{7B0D3F0B-A1BC-452D-A309-812403169D87}"/>
              </a:ext>
            </a:extLst>
          </p:cNvPr>
          <p:cNvSpPr txBox="1">
            <a:spLocks/>
          </p:cNvSpPr>
          <p:nvPr/>
        </p:nvSpPr>
        <p:spPr>
          <a:xfrm>
            <a:off x="3993961" y="3786345"/>
            <a:ext cx="4177146"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1600" dirty="0"/>
              <a:t>周转时间</a:t>
            </a:r>
            <a:r>
              <a:rPr lang="en-US" altLang="zh-CN" sz="1800" dirty="0"/>
              <a:t>=(r</a:t>
            </a:r>
            <a:r>
              <a:rPr lang="en-US" altLang="zh-CN" sz="1800" baseline="-25000" dirty="0"/>
              <a:t>1</a:t>
            </a:r>
            <a:r>
              <a:rPr lang="en-US" altLang="zh-CN" sz="1800" dirty="0"/>
              <a:t>+r</a:t>
            </a:r>
            <a:r>
              <a:rPr lang="en-US" altLang="zh-CN" sz="1800" baseline="-25000" dirty="0"/>
              <a:t>2</a:t>
            </a:r>
            <a:r>
              <a:rPr lang="en-US" altLang="zh-CN" sz="1800" dirty="0"/>
              <a:t>+r</a:t>
            </a:r>
            <a:r>
              <a:rPr lang="en-US" altLang="zh-CN" sz="1800" baseline="-25000" dirty="0"/>
              <a:t>3</a:t>
            </a:r>
            <a:r>
              <a:rPr lang="en-US" altLang="zh-CN" sz="1800" dirty="0"/>
              <a:t>+r</a:t>
            </a:r>
            <a:r>
              <a:rPr lang="en-US" altLang="zh-CN" sz="1800" baseline="-25000" dirty="0"/>
              <a:t>4</a:t>
            </a:r>
            <a:r>
              <a:rPr lang="en-US" altLang="zh-CN" sz="1800" dirty="0"/>
              <a:t>+r</a:t>
            </a:r>
            <a:r>
              <a:rPr lang="en-US" altLang="zh-CN" sz="1800" baseline="-25000" dirty="0"/>
              <a:t>5</a:t>
            </a:r>
            <a:r>
              <a:rPr lang="en-US" altLang="zh-CN" sz="1800" dirty="0"/>
              <a:t>+r</a:t>
            </a:r>
            <a:r>
              <a:rPr lang="en-US" altLang="zh-CN" sz="1800" baseline="-25000" dirty="0"/>
              <a:t>6</a:t>
            </a:r>
            <a:r>
              <a:rPr lang="en-US" altLang="zh-CN" sz="1800" dirty="0"/>
              <a:t>)/6</a:t>
            </a:r>
            <a:endParaRPr kumimoji="0" lang="zh-CN" altLang="en-US" sz="1800" b="1" i="0" u="none" strike="noStrike" kern="1200" cap="none" spc="0" normalizeH="0" noProof="0" dirty="0">
              <a:ln>
                <a:noFill/>
              </a:ln>
              <a:solidFill>
                <a:srgbClr val="11576A"/>
              </a:solidFill>
              <a:effectLst/>
              <a:uLnTx/>
              <a:uFillTx/>
              <a:latin typeface="微软雅黑" pitchFamily="34" charset="-122"/>
              <a:ea typeface="微软雅黑" pitchFamily="34" charset="-122"/>
              <a:cs typeface="+mn-cs"/>
            </a:endParaRPr>
          </a:p>
        </p:txBody>
      </p:sp>
      <p:grpSp>
        <p:nvGrpSpPr>
          <p:cNvPr id="74" name="组合 73">
            <a:extLst>
              <a:ext uri="{FF2B5EF4-FFF2-40B4-BE49-F238E27FC236}">
                <a16:creationId xmlns:a16="http://schemas.microsoft.com/office/drawing/2014/main" id="{4E27D13F-8FAB-49A0-ABB2-99C7048A0352}"/>
              </a:ext>
            </a:extLst>
          </p:cNvPr>
          <p:cNvGrpSpPr/>
          <p:nvPr/>
        </p:nvGrpSpPr>
        <p:grpSpPr>
          <a:xfrm>
            <a:off x="2465197" y="2803302"/>
            <a:ext cx="6994694" cy="854298"/>
            <a:chOff x="732909" y="1862134"/>
            <a:chExt cx="6994694" cy="854298"/>
          </a:xfrm>
        </p:grpSpPr>
        <p:sp>
          <p:nvSpPr>
            <p:cNvPr id="75" name="矩形 74">
              <a:extLst>
                <a:ext uri="{FF2B5EF4-FFF2-40B4-BE49-F238E27FC236}">
                  <a16:creationId xmlns:a16="http://schemas.microsoft.com/office/drawing/2014/main" id="{1E3B536B-29C9-440C-AB2F-4A2DDF7E9B44}"/>
                </a:ext>
              </a:extLst>
            </p:cNvPr>
            <p:cNvSpPr/>
            <p:nvPr/>
          </p:nvSpPr>
          <p:spPr>
            <a:xfrm>
              <a:off x="5728140" y="1862134"/>
              <a:ext cx="1728000" cy="432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32762447-C414-4A45-B1E9-9C518F0172EF}"/>
                </a:ext>
              </a:extLst>
            </p:cNvPr>
            <p:cNvSpPr/>
            <p:nvPr/>
          </p:nvSpPr>
          <p:spPr>
            <a:xfrm>
              <a:off x="1407339" y="1862134"/>
              <a:ext cx="288000" cy="432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87BC11AE-6D69-434A-8B5F-A8E81684353D}"/>
                </a:ext>
              </a:extLst>
            </p:cNvPr>
            <p:cNvSpPr/>
            <p:nvPr/>
          </p:nvSpPr>
          <p:spPr>
            <a:xfrm>
              <a:off x="1693091" y="1862134"/>
              <a:ext cx="576000" cy="432000"/>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B5851FA5-5D48-4A79-A936-E6FC1ECB9A3B}"/>
                </a:ext>
              </a:extLst>
            </p:cNvPr>
            <p:cNvSpPr/>
            <p:nvPr/>
          </p:nvSpPr>
          <p:spPr>
            <a:xfrm>
              <a:off x="2269091" y="1862134"/>
              <a:ext cx="864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B5CB543A-6C17-4F04-A1F8-3D36F1AA823C}"/>
                </a:ext>
              </a:extLst>
            </p:cNvPr>
            <p:cNvSpPr/>
            <p:nvPr/>
          </p:nvSpPr>
          <p:spPr>
            <a:xfrm>
              <a:off x="3133091" y="1862134"/>
              <a:ext cx="1152000" cy="432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500BB067-A7E7-438F-8D02-433D78FB12A8}"/>
                </a:ext>
              </a:extLst>
            </p:cNvPr>
            <p:cNvSpPr/>
            <p:nvPr/>
          </p:nvSpPr>
          <p:spPr>
            <a:xfrm>
              <a:off x="4285091" y="1862134"/>
              <a:ext cx="144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TextBox 23">
              <a:extLst>
                <a:ext uri="{FF2B5EF4-FFF2-40B4-BE49-F238E27FC236}">
                  <a16:creationId xmlns:a16="http://schemas.microsoft.com/office/drawing/2014/main" id="{36A4BE55-087E-4C9D-82A1-9A4D0B479710}"/>
                </a:ext>
              </a:extLst>
            </p:cNvPr>
            <p:cNvSpPr txBox="1"/>
            <p:nvPr/>
          </p:nvSpPr>
          <p:spPr>
            <a:xfrm>
              <a:off x="1323583" y="189547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1</a:t>
              </a:r>
              <a:endParaRPr lang="zh-CN" altLang="en-US" b="1" baseline="-25000">
                <a:solidFill>
                  <a:srgbClr val="11576A"/>
                </a:solidFill>
                <a:latin typeface="+mn-ea"/>
              </a:endParaRPr>
            </a:p>
          </p:txBody>
        </p:sp>
        <p:sp>
          <p:nvSpPr>
            <p:cNvPr id="82" name="TextBox 24">
              <a:extLst>
                <a:ext uri="{FF2B5EF4-FFF2-40B4-BE49-F238E27FC236}">
                  <a16:creationId xmlns:a16="http://schemas.microsoft.com/office/drawing/2014/main" id="{B8A80D47-113B-4EBF-8E27-FBE602570E29}"/>
                </a:ext>
              </a:extLst>
            </p:cNvPr>
            <p:cNvSpPr txBox="1"/>
            <p:nvPr/>
          </p:nvSpPr>
          <p:spPr>
            <a:xfrm>
              <a:off x="1755383" y="189547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2</a:t>
              </a:r>
              <a:endParaRPr lang="zh-CN" altLang="en-US" b="1" baseline="-25000">
                <a:solidFill>
                  <a:srgbClr val="11576A"/>
                </a:solidFill>
                <a:latin typeface="+mn-ea"/>
              </a:endParaRPr>
            </a:p>
          </p:txBody>
        </p:sp>
        <p:sp>
          <p:nvSpPr>
            <p:cNvPr id="83" name="TextBox 25">
              <a:extLst>
                <a:ext uri="{FF2B5EF4-FFF2-40B4-BE49-F238E27FC236}">
                  <a16:creationId xmlns:a16="http://schemas.microsoft.com/office/drawing/2014/main" id="{454F840C-E87E-427A-9846-BE5BD60B828D}"/>
                </a:ext>
              </a:extLst>
            </p:cNvPr>
            <p:cNvSpPr txBox="1"/>
            <p:nvPr/>
          </p:nvSpPr>
          <p:spPr>
            <a:xfrm>
              <a:off x="2471349" y="189547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3</a:t>
              </a:r>
              <a:endParaRPr lang="zh-CN" altLang="en-US" b="1" baseline="-25000">
                <a:solidFill>
                  <a:srgbClr val="11576A"/>
                </a:solidFill>
                <a:latin typeface="+mn-ea"/>
              </a:endParaRPr>
            </a:p>
          </p:txBody>
        </p:sp>
        <p:sp>
          <p:nvSpPr>
            <p:cNvPr id="84" name="TextBox 26">
              <a:extLst>
                <a:ext uri="{FF2B5EF4-FFF2-40B4-BE49-F238E27FC236}">
                  <a16:creationId xmlns:a16="http://schemas.microsoft.com/office/drawing/2014/main" id="{9FBF48CE-0ABB-45CD-A124-C48A84C0023B}"/>
                </a:ext>
              </a:extLst>
            </p:cNvPr>
            <p:cNvSpPr txBox="1"/>
            <p:nvPr/>
          </p:nvSpPr>
          <p:spPr>
            <a:xfrm>
              <a:off x="3512761" y="189547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4</a:t>
              </a:r>
              <a:endParaRPr lang="zh-CN" altLang="en-US" b="1" baseline="-25000">
                <a:solidFill>
                  <a:srgbClr val="11576A"/>
                </a:solidFill>
                <a:latin typeface="+mn-ea"/>
              </a:endParaRPr>
            </a:p>
          </p:txBody>
        </p:sp>
        <p:sp>
          <p:nvSpPr>
            <p:cNvPr id="85" name="TextBox 27">
              <a:extLst>
                <a:ext uri="{FF2B5EF4-FFF2-40B4-BE49-F238E27FC236}">
                  <a16:creationId xmlns:a16="http://schemas.microsoft.com/office/drawing/2014/main" id="{C78DD952-8960-4ACF-9E73-08AA059DB74A}"/>
                </a:ext>
              </a:extLst>
            </p:cNvPr>
            <p:cNvSpPr txBox="1"/>
            <p:nvPr/>
          </p:nvSpPr>
          <p:spPr>
            <a:xfrm>
              <a:off x="4867183" y="189547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5</a:t>
              </a:r>
              <a:endParaRPr lang="zh-CN" altLang="en-US" b="1" baseline="-25000">
                <a:solidFill>
                  <a:srgbClr val="11576A"/>
                </a:solidFill>
                <a:latin typeface="+mn-ea"/>
              </a:endParaRPr>
            </a:p>
          </p:txBody>
        </p:sp>
        <p:sp>
          <p:nvSpPr>
            <p:cNvPr id="86" name="TextBox 28">
              <a:extLst>
                <a:ext uri="{FF2B5EF4-FFF2-40B4-BE49-F238E27FC236}">
                  <a16:creationId xmlns:a16="http://schemas.microsoft.com/office/drawing/2014/main" id="{C63BCEF7-12FD-4FA1-9296-62B92203C6D9}"/>
                </a:ext>
              </a:extLst>
            </p:cNvPr>
            <p:cNvSpPr txBox="1"/>
            <p:nvPr/>
          </p:nvSpPr>
          <p:spPr>
            <a:xfrm>
              <a:off x="6438819" y="1895472"/>
              <a:ext cx="431528" cy="369332"/>
            </a:xfrm>
            <a:prstGeom prst="rect">
              <a:avLst/>
            </a:prstGeom>
            <a:noFill/>
          </p:spPr>
          <p:txBody>
            <a:bodyPr wrap="none" rtlCol="0">
              <a:spAutoFit/>
            </a:bodyPr>
            <a:lstStyle/>
            <a:p>
              <a:r>
                <a:rPr lang="en-US" altLang="zh-CN" b="1">
                  <a:solidFill>
                    <a:schemeClr val="bg1"/>
                  </a:solidFill>
                  <a:latin typeface="+mn-ea"/>
                </a:rPr>
                <a:t>P</a:t>
              </a:r>
              <a:r>
                <a:rPr lang="en-US" altLang="zh-CN" b="1" baseline="-25000">
                  <a:solidFill>
                    <a:schemeClr val="bg1"/>
                  </a:solidFill>
                  <a:latin typeface="+mn-ea"/>
                </a:rPr>
                <a:t>6</a:t>
              </a:r>
              <a:endParaRPr lang="zh-CN" altLang="en-US" b="1" baseline="-25000">
                <a:solidFill>
                  <a:schemeClr val="bg1"/>
                </a:solidFill>
                <a:latin typeface="+mn-ea"/>
              </a:endParaRPr>
            </a:p>
          </p:txBody>
        </p:sp>
        <p:sp>
          <p:nvSpPr>
            <p:cNvPr id="87" name="内容占位符 2">
              <a:extLst>
                <a:ext uri="{FF2B5EF4-FFF2-40B4-BE49-F238E27FC236}">
                  <a16:creationId xmlns:a16="http://schemas.microsoft.com/office/drawing/2014/main" id="{8FE7CB15-19FA-40F2-8485-A37637FFCEFA}"/>
                </a:ext>
              </a:extLst>
            </p:cNvPr>
            <p:cNvSpPr txBox="1">
              <a:spLocks/>
            </p:cNvSpPr>
            <p:nvPr/>
          </p:nvSpPr>
          <p:spPr>
            <a:xfrm>
              <a:off x="7298975"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6</a:t>
              </a:r>
              <a:endParaRPr lang="zh-CN" altLang="en-US" baseline="-25000"/>
            </a:p>
          </p:txBody>
        </p:sp>
        <p:sp>
          <p:nvSpPr>
            <p:cNvPr id="88" name="内容占位符 2">
              <a:extLst>
                <a:ext uri="{FF2B5EF4-FFF2-40B4-BE49-F238E27FC236}">
                  <a16:creationId xmlns:a16="http://schemas.microsoft.com/office/drawing/2014/main" id="{17BC4A4F-58AE-4B8A-BEA9-7FB2DCB7D5BD}"/>
                </a:ext>
              </a:extLst>
            </p:cNvPr>
            <p:cNvSpPr txBox="1">
              <a:spLocks/>
            </p:cNvSpPr>
            <p:nvPr/>
          </p:nvSpPr>
          <p:spPr>
            <a:xfrm>
              <a:off x="1134669" y="2290762"/>
              <a:ext cx="357190"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0</a:t>
              </a:r>
              <a:endParaRPr lang="zh-CN" altLang="en-US" baseline="-25000"/>
            </a:p>
          </p:txBody>
        </p:sp>
        <p:sp>
          <p:nvSpPr>
            <p:cNvPr id="89" name="内容占位符 2">
              <a:extLst>
                <a:ext uri="{FF2B5EF4-FFF2-40B4-BE49-F238E27FC236}">
                  <a16:creationId xmlns:a16="http://schemas.microsoft.com/office/drawing/2014/main" id="{7B412632-93D9-4E05-B500-91EB811EB16C}"/>
                </a:ext>
              </a:extLst>
            </p:cNvPr>
            <p:cNvSpPr txBox="1">
              <a:spLocks/>
            </p:cNvSpPr>
            <p:nvPr/>
          </p:nvSpPr>
          <p:spPr>
            <a:xfrm>
              <a:off x="1512497"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1</a:t>
              </a:r>
              <a:endParaRPr lang="zh-CN" altLang="en-US" baseline="-25000"/>
            </a:p>
          </p:txBody>
        </p:sp>
        <p:sp>
          <p:nvSpPr>
            <p:cNvPr id="90" name="内容占位符 2">
              <a:extLst>
                <a:ext uri="{FF2B5EF4-FFF2-40B4-BE49-F238E27FC236}">
                  <a16:creationId xmlns:a16="http://schemas.microsoft.com/office/drawing/2014/main" id="{D4EC4B2C-5E73-4497-9201-2AD19CD7D60F}"/>
                </a:ext>
              </a:extLst>
            </p:cNvPr>
            <p:cNvSpPr txBox="1">
              <a:spLocks/>
            </p:cNvSpPr>
            <p:nvPr/>
          </p:nvSpPr>
          <p:spPr>
            <a:xfrm>
              <a:off x="2012563"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2</a:t>
              </a:r>
              <a:endParaRPr lang="zh-CN" altLang="en-US" baseline="-25000"/>
            </a:p>
          </p:txBody>
        </p:sp>
        <p:sp>
          <p:nvSpPr>
            <p:cNvPr id="91" name="内容占位符 2">
              <a:extLst>
                <a:ext uri="{FF2B5EF4-FFF2-40B4-BE49-F238E27FC236}">
                  <a16:creationId xmlns:a16="http://schemas.microsoft.com/office/drawing/2014/main" id="{17FA64EA-DFD5-4C48-B1C5-29171F122383}"/>
                </a:ext>
              </a:extLst>
            </p:cNvPr>
            <p:cNvSpPr txBox="1">
              <a:spLocks/>
            </p:cNvSpPr>
            <p:nvPr/>
          </p:nvSpPr>
          <p:spPr>
            <a:xfrm>
              <a:off x="2941257"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3</a:t>
              </a:r>
              <a:endParaRPr lang="zh-CN" altLang="en-US" baseline="-25000"/>
            </a:p>
          </p:txBody>
        </p:sp>
        <p:sp>
          <p:nvSpPr>
            <p:cNvPr id="92" name="内容占位符 2">
              <a:extLst>
                <a:ext uri="{FF2B5EF4-FFF2-40B4-BE49-F238E27FC236}">
                  <a16:creationId xmlns:a16="http://schemas.microsoft.com/office/drawing/2014/main" id="{C599F6AD-167E-4D03-9C04-2F7CF289F348}"/>
                </a:ext>
              </a:extLst>
            </p:cNvPr>
            <p:cNvSpPr txBox="1">
              <a:spLocks/>
            </p:cNvSpPr>
            <p:nvPr/>
          </p:nvSpPr>
          <p:spPr>
            <a:xfrm>
              <a:off x="4084265"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4</a:t>
              </a:r>
              <a:endParaRPr lang="zh-CN" altLang="en-US" baseline="-25000"/>
            </a:p>
          </p:txBody>
        </p:sp>
        <p:sp>
          <p:nvSpPr>
            <p:cNvPr id="93" name="内容占位符 2">
              <a:extLst>
                <a:ext uri="{FF2B5EF4-FFF2-40B4-BE49-F238E27FC236}">
                  <a16:creationId xmlns:a16="http://schemas.microsoft.com/office/drawing/2014/main" id="{F5086B8A-8ABA-492F-894F-3BBCC2A1658C}"/>
                </a:ext>
              </a:extLst>
            </p:cNvPr>
            <p:cNvSpPr txBox="1">
              <a:spLocks/>
            </p:cNvSpPr>
            <p:nvPr/>
          </p:nvSpPr>
          <p:spPr>
            <a:xfrm>
              <a:off x="5513025" y="2290762"/>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5</a:t>
              </a:r>
              <a:endParaRPr lang="zh-CN" altLang="en-US" baseline="-25000"/>
            </a:p>
          </p:txBody>
        </p:sp>
        <p:sp>
          <p:nvSpPr>
            <p:cNvPr id="94" name="TextBox 69">
              <a:extLst>
                <a:ext uri="{FF2B5EF4-FFF2-40B4-BE49-F238E27FC236}">
                  <a16:creationId xmlns:a16="http://schemas.microsoft.com/office/drawing/2014/main" id="{DA67A450-6CE5-48CD-8376-AF8EEA7CAB73}"/>
                </a:ext>
              </a:extLst>
            </p:cNvPr>
            <p:cNvSpPr txBox="1"/>
            <p:nvPr/>
          </p:nvSpPr>
          <p:spPr>
            <a:xfrm>
              <a:off x="732909" y="1890424"/>
              <a:ext cx="646782" cy="369332"/>
            </a:xfrm>
            <a:prstGeom prst="rect">
              <a:avLst/>
            </a:prstGeom>
            <a:noFill/>
          </p:spPr>
          <p:txBody>
            <a:bodyPr wrap="none" rtlCol="0">
              <a:spAutoFit/>
            </a:bodyPr>
            <a:lstStyle/>
            <a:p>
              <a:r>
                <a:rPr lang="en-US" altLang="zh-CN" b="1" dirty="0">
                  <a:solidFill>
                    <a:srgbClr val="11576A"/>
                  </a:solidFill>
                  <a:latin typeface="+mn-ea"/>
                </a:rPr>
                <a:t>SPN</a:t>
              </a:r>
              <a:endParaRPr lang="zh-CN" altLang="en-US" b="1" dirty="0">
                <a:solidFill>
                  <a:srgbClr val="11576A"/>
                </a:solidFill>
                <a:latin typeface="+mn-ea"/>
              </a:endParaRPr>
            </a:p>
          </p:txBody>
        </p:sp>
      </p:grpSp>
      <p:grpSp>
        <p:nvGrpSpPr>
          <p:cNvPr id="95" name="组合 94">
            <a:extLst>
              <a:ext uri="{FF2B5EF4-FFF2-40B4-BE49-F238E27FC236}">
                <a16:creationId xmlns:a16="http://schemas.microsoft.com/office/drawing/2014/main" id="{59E0159B-A3E8-4BAD-8F03-0444D7DB2F17}"/>
              </a:ext>
            </a:extLst>
          </p:cNvPr>
          <p:cNvGrpSpPr/>
          <p:nvPr/>
        </p:nvGrpSpPr>
        <p:grpSpPr>
          <a:xfrm>
            <a:off x="2465197" y="4834597"/>
            <a:ext cx="6962604" cy="874936"/>
            <a:chOff x="764999" y="3286130"/>
            <a:chExt cx="6962604" cy="874936"/>
          </a:xfrm>
        </p:grpSpPr>
        <p:sp>
          <p:nvSpPr>
            <p:cNvPr id="96" name="矩形 95">
              <a:extLst>
                <a:ext uri="{FF2B5EF4-FFF2-40B4-BE49-F238E27FC236}">
                  <a16:creationId xmlns:a16="http://schemas.microsoft.com/office/drawing/2014/main" id="{725191A9-4C68-4337-9B14-BC7632F9CD88}"/>
                </a:ext>
              </a:extLst>
            </p:cNvPr>
            <p:cNvSpPr/>
            <p:nvPr/>
          </p:nvSpPr>
          <p:spPr>
            <a:xfrm>
              <a:off x="5728140" y="3286130"/>
              <a:ext cx="1728000" cy="432000"/>
            </a:xfrm>
            <a:prstGeom prst="rect">
              <a:avLst/>
            </a:prstGeom>
            <a:gradFill>
              <a:gsLst>
                <a:gs pos="100000">
                  <a:srgbClr val="005072"/>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8F24F0FC-F06A-4313-AE96-877AB853B2E5}"/>
                </a:ext>
              </a:extLst>
            </p:cNvPr>
            <p:cNvSpPr/>
            <p:nvPr/>
          </p:nvSpPr>
          <p:spPr>
            <a:xfrm>
              <a:off x="1407339" y="3286130"/>
              <a:ext cx="288000" cy="432000"/>
            </a:xfrm>
            <a:prstGeom prst="rect">
              <a:avLst/>
            </a:prstGeom>
            <a:gradFill>
              <a:gsLst>
                <a:gs pos="100000">
                  <a:srgbClr val="FDD000"/>
                </a:gs>
                <a:gs pos="0">
                  <a:srgbClr val="FFF9B1"/>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1006C53A-DB3B-4B2D-9B65-636F2C3E02BF}"/>
                </a:ext>
              </a:extLst>
            </p:cNvPr>
            <p:cNvSpPr/>
            <p:nvPr/>
          </p:nvSpPr>
          <p:spPr>
            <a:xfrm>
              <a:off x="1693091" y="3286130"/>
              <a:ext cx="576000" cy="432000"/>
            </a:xfrm>
            <a:prstGeom prst="rect">
              <a:avLst/>
            </a:prstGeom>
            <a:gradFill>
              <a:gsLst>
                <a:gs pos="100000">
                  <a:srgbClr val="339900"/>
                </a:gs>
                <a:gs pos="0">
                  <a:srgbClr val="CCFF99"/>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TextBox 38">
              <a:extLst>
                <a:ext uri="{FF2B5EF4-FFF2-40B4-BE49-F238E27FC236}">
                  <a16:creationId xmlns:a16="http://schemas.microsoft.com/office/drawing/2014/main" id="{226894DE-B1A5-43C4-9BE0-F9E1025F51AE}"/>
                </a:ext>
              </a:extLst>
            </p:cNvPr>
            <p:cNvSpPr txBox="1"/>
            <p:nvPr/>
          </p:nvSpPr>
          <p:spPr>
            <a:xfrm>
              <a:off x="1323583" y="3319468"/>
              <a:ext cx="431528" cy="369332"/>
            </a:xfrm>
            <a:prstGeom prst="rect">
              <a:avLst/>
            </a:prstGeom>
            <a:noFill/>
          </p:spPr>
          <p:txBody>
            <a:bodyPr wrap="none" rtlCol="0">
              <a:spAutoFit/>
            </a:bodyPr>
            <a:lstStyle/>
            <a:p>
              <a:r>
                <a:rPr lang="en-US" altLang="zh-CN" b="1" dirty="0">
                  <a:solidFill>
                    <a:srgbClr val="11576A"/>
                  </a:solidFill>
                  <a:latin typeface="+mn-ea"/>
                </a:rPr>
                <a:t>P</a:t>
              </a:r>
              <a:r>
                <a:rPr lang="en-US" altLang="zh-CN" b="1" baseline="-25000" dirty="0">
                  <a:solidFill>
                    <a:srgbClr val="11576A"/>
                  </a:solidFill>
                  <a:latin typeface="+mn-ea"/>
                </a:rPr>
                <a:t>1</a:t>
              </a:r>
              <a:endParaRPr lang="zh-CN" altLang="en-US" b="1" baseline="-25000" dirty="0">
                <a:solidFill>
                  <a:srgbClr val="11576A"/>
                </a:solidFill>
                <a:latin typeface="+mn-ea"/>
              </a:endParaRPr>
            </a:p>
          </p:txBody>
        </p:sp>
        <p:sp>
          <p:nvSpPr>
            <p:cNvPr id="100" name="TextBox 39">
              <a:extLst>
                <a:ext uri="{FF2B5EF4-FFF2-40B4-BE49-F238E27FC236}">
                  <a16:creationId xmlns:a16="http://schemas.microsoft.com/office/drawing/2014/main" id="{455856CE-4693-4257-8028-CF3FE01320B4}"/>
                </a:ext>
              </a:extLst>
            </p:cNvPr>
            <p:cNvSpPr txBox="1"/>
            <p:nvPr/>
          </p:nvSpPr>
          <p:spPr>
            <a:xfrm>
              <a:off x="1755383" y="3319468"/>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2</a:t>
              </a:r>
              <a:endParaRPr lang="zh-CN" altLang="en-US" b="1" baseline="-25000">
                <a:solidFill>
                  <a:srgbClr val="11576A"/>
                </a:solidFill>
                <a:latin typeface="+mn-ea"/>
              </a:endParaRPr>
            </a:p>
          </p:txBody>
        </p:sp>
        <p:sp>
          <p:nvSpPr>
            <p:cNvPr id="101" name="TextBox 43">
              <a:extLst>
                <a:ext uri="{FF2B5EF4-FFF2-40B4-BE49-F238E27FC236}">
                  <a16:creationId xmlns:a16="http://schemas.microsoft.com/office/drawing/2014/main" id="{E09CDC3B-6714-4589-A254-7B8B7D961BBC}"/>
                </a:ext>
              </a:extLst>
            </p:cNvPr>
            <p:cNvSpPr txBox="1"/>
            <p:nvPr/>
          </p:nvSpPr>
          <p:spPr>
            <a:xfrm>
              <a:off x="6438819" y="3319468"/>
              <a:ext cx="431528" cy="369332"/>
            </a:xfrm>
            <a:prstGeom prst="rect">
              <a:avLst/>
            </a:prstGeom>
            <a:noFill/>
          </p:spPr>
          <p:txBody>
            <a:bodyPr wrap="none" rtlCol="0">
              <a:spAutoFit/>
            </a:bodyPr>
            <a:lstStyle/>
            <a:p>
              <a:r>
                <a:rPr lang="en-US" altLang="zh-CN" b="1" dirty="0">
                  <a:solidFill>
                    <a:schemeClr val="bg1"/>
                  </a:solidFill>
                  <a:latin typeface="+mn-ea"/>
                </a:rPr>
                <a:t>P</a:t>
              </a:r>
              <a:r>
                <a:rPr lang="en-US" altLang="zh-CN" b="1" baseline="-25000" dirty="0">
                  <a:solidFill>
                    <a:schemeClr val="bg1"/>
                  </a:solidFill>
                  <a:latin typeface="+mn-ea"/>
                </a:rPr>
                <a:t>6</a:t>
              </a:r>
              <a:endParaRPr lang="zh-CN" altLang="en-US" b="1" baseline="-25000" dirty="0">
                <a:solidFill>
                  <a:schemeClr val="bg1"/>
                </a:solidFill>
                <a:latin typeface="+mn-ea"/>
              </a:endParaRPr>
            </a:p>
          </p:txBody>
        </p:sp>
        <p:sp>
          <p:nvSpPr>
            <p:cNvPr id="102" name="内容占位符 2">
              <a:extLst>
                <a:ext uri="{FF2B5EF4-FFF2-40B4-BE49-F238E27FC236}">
                  <a16:creationId xmlns:a16="http://schemas.microsoft.com/office/drawing/2014/main" id="{AF25A79B-2DB1-4AD9-92E3-209D40981E55}"/>
                </a:ext>
              </a:extLst>
            </p:cNvPr>
            <p:cNvSpPr txBox="1">
              <a:spLocks/>
            </p:cNvSpPr>
            <p:nvPr/>
          </p:nvSpPr>
          <p:spPr>
            <a:xfrm>
              <a:off x="1134669" y="3735396"/>
              <a:ext cx="357190"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0</a:t>
              </a:r>
              <a:endParaRPr lang="zh-CN" altLang="en-US" baseline="-25000"/>
            </a:p>
          </p:txBody>
        </p:sp>
        <p:sp>
          <p:nvSpPr>
            <p:cNvPr id="103" name="内容占位符 2">
              <a:extLst>
                <a:ext uri="{FF2B5EF4-FFF2-40B4-BE49-F238E27FC236}">
                  <a16:creationId xmlns:a16="http://schemas.microsoft.com/office/drawing/2014/main" id="{BF3D4ACD-67EE-4B46-AF7B-C84CDC743C7A}"/>
                </a:ext>
              </a:extLst>
            </p:cNvPr>
            <p:cNvSpPr txBox="1">
              <a:spLocks/>
            </p:cNvSpPr>
            <p:nvPr/>
          </p:nvSpPr>
          <p:spPr>
            <a:xfrm>
              <a:off x="1512497" y="3735396"/>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1</a:t>
              </a:r>
              <a:endParaRPr lang="zh-CN" altLang="en-US" baseline="-25000"/>
            </a:p>
          </p:txBody>
        </p:sp>
        <p:sp>
          <p:nvSpPr>
            <p:cNvPr id="104" name="内容占位符 2">
              <a:extLst>
                <a:ext uri="{FF2B5EF4-FFF2-40B4-BE49-F238E27FC236}">
                  <a16:creationId xmlns:a16="http://schemas.microsoft.com/office/drawing/2014/main" id="{E6AFBB57-DAF1-4FA0-8AAD-B66B07A3C067}"/>
                </a:ext>
              </a:extLst>
            </p:cNvPr>
            <p:cNvSpPr txBox="1">
              <a:spLocks/>
            </p:cNvSpPr>
            <p:nvPr/>
          </p:nvSpPr>
          <p:spPr>
            <a:xfrm>
              <a:off x="2054777" y="3735396"/>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dirty="0"/>
                <a:t>r</a:t>
              </a:r>
              <a:r>
                <a:rPr lang="en-US" altLang="zh-CN" baseline="-25000" dirty="0"/>
                <a:t>2</a:t>
              </a:r>
              <a:endParaRPr lang="zh-CN" altLang="en-US" baseline="-25000" dirty="0"/>
            </a:p>
          </p:txBody>
        </p:sp>
        <p:sp>
          <p:nvSpPr>
            <p:cNvPr id="105" name="内容占位符 2">
              <a:extLst>
                <a:ext uri="{FF2B5EF4-FFF2-40B4-BE49-F238E27FC236}">
                  <a16:creationId xmlns:a16="http://schemas.microsoft.com/office/drawing/2014/main" id="{92EA542D-DB92-4E19-8F1B-84C35AA8F3DD}"/>
                </a:ext>
              </a:extLst>
            </p:cNvPr>
            <p:cNvSpPr txBox="1">
              <a:spLocks/>
            </p:cNvSpPr>
            <p:nvPr/>
          </p:nvSpPr>
          <p:spPr>
            <a:xfrm>
              <a:off x="3061654" y="3735396"/>
              <a:ext cx="78581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dirty="0"/>
                <a:t>r</a:t>
              </a:r>
              <a:r>
                <a:rPr lang="en-US" altLang="zh-CN" baseline="-25000" dirty="0"/>
                <a:t>4</a:t>
              </a:r>
              <a:r>
                <a:rPr lang="en-US" altLang="zh-CN" dirty="0"/>
                <a:t>-c</a:t>
              </a:r>
              <a:r>
                <a:rPr lang="en-US" altLang="zh-CN" baseline="-25000" dirty="0"/>
                <a:t>3</a:t>
              </a:r>
              <a:endParaRPr lang="zh-CN" altLang="en-US" baseline="-25000" dirty="0"/>
            </a:p>
          </p:txBody>
        </p:sp>
        <p:sp>
          <p:nvSpPr>
            <p:cNvPr id="106" name="内容占位符 2">
              <a:extLst>
                <a:ext uri="{FF2B5EF4-FFF2-40B4-BE49-F238E27FC236}">
                  <a16:creationId xmlns:a16="http://schemas.microsoft.com/office/drawing/2014/main" id="{D9C0502F-8BFE-4763-894E-D06692722160}"/>
                </a:ext>
              </a:extLst>
            </p:cNvPr>
            <p:cNvSpPr txBox="1">
              <a:spLocks/>
            </p:cNvSpPr>
            <p:nvPr/>
          </p:nvSpPr>
          <p:spPr>
            <a:xfrm>
              <a:off x="4511502" y="3735396"/>
              <a:ext cx="78581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dirty="0"/>
                <a:t>r</a:t>
              </a:r>
              <a:r>
                <a:rPr lang="en-US" altLang="zh-CN" baseline="-25000" dirty="0"/>
                <a:t>5</a:t>
              </a:r>
              <a:r>
                <a:rPr lang="en-US" altLang="zh-CN" dirty="0"/>
                <a:t>-c</a:t>
              </a:r>
              <a:r>
                <a:rPr lang="en-US" altLang="zh-CN" baseline="-25000" dirty="0"/>
                <a:t>3</a:t>
              </a:r>
              <a:endParaRPr lang="zh-CN" altLang="en-US" baseline="-25000" dirty="0"/>
            </a:p>
          </p:txBody>
        </p:sp>
        <p:sp>
          <p:nvSpPr>
            <p:cNvPr id="107" name="内容占位符 2">
              <a:extLst>
                <a:ext uri="{FF2B5EF4-FFF2-40B4-BE49-F238E27FC236}">
                  <a16:creationId xmlns:a16="http://schemas.microsoft.com/office/drawing/2014/main" id="{DE3DB59D-E723-49AD-B743-3E7B21E870F6}"/>
                </a:ext>
              </a:extLst>
            </p:cNvPr>
            <p:cNvSpPr txBox="1">
              <a:spLocks/>
            </p:cNvSpPr>
            <p:nvPr/>
          </p:nvSpPr>
          <p:spPr>
            <a:xfrm>
              <a:off x="5273431" y="3735396"/>
              <a:ext cx="1643074"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dirty="0"/>
                <a:t>r</a:t>
              </a:r>
              <a:r>
                <a:rPr lang="en-US" altLang="zh-CN" baseline="-25000" dirty="0"/>
                <a:t>3</a:t>
              </a:r>
              <a:r>
                <a:rPr lang="en-US" altLang="zh-CN" dirty="0"/>
                <a:t>+c</a:t>
              </a:r>
              <a:r>
                <a:rPr lang="en-US" altLang="zh-CN" baseline="-25000" dirty="0"/>
                <a:t>4</a:t>
              </a:r>
              <a:r>
                <a:rPr lang="en-US" altLang="zh-CN" dirty="0"/>
                <a:t>+c</a:t>
              </a:r>
              <a:r>
                <a:rPr lang="en-US" altLang="zh-CN" baseline="-25000" dirty="0"/>
                <a:t>5</a:t>
              </a:r>
              <a:endParaRPr lang="zh-CN" altLang="en-US" baseline="-25000" dirty="0"/>
            </a:p>
          </p:txBody>
        </p:sp>
        <p:sp>
          <p:nvSpPr>
            <p:cNvPr id="108" name="矩形 107">
              <a:extLst>
                <a:ext uri="{FF2B5EF4-FFF2-40B4-BE49-F238E27FC236}">
                  <a16:creationId xmlns:a16="http://schemas.microsoft.com/office/drawing/2014/main" id="{CCA90838-4FAF-49DF-ADF8-B9EE75902A32}"/>
                </a:ext>
              </a:extLst>
            </p:cNvPr>
            <p:cNvSpPr/>
            <p:nvPr/>
          </p:nvSpPr>
          <p:spPr>
            <a:xfrm>
              <a:off x="2269485" y="3286130"/>
              <a:ext cx="1152000" cy="432000"/>
            </a:xfrm>
            <a:prstGeom prst="rect">
              <a:avLst/>
            </a:prstGeom>
            <a:gradFill>
              <a:gsLst>
                <a:gs pos="100000">
                  <a:srgbClr val="33FFFF"/>
                </a:gs>
                <a:gs pos="0">
                  <a:srgbClr val="CCFFFF"/>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TextBox 53">
              <a:extLst>
                <a:ext uri="{FF2B5EF4-FFF2-40B4-BE49-F238E27FC236}">
                  <a16:creationId xmlns:a16="http://schemas.microsoft.com/office/drawing/2014/main" id="{61D0EB5D-C189-4F87-AD4A-2B42B8A0E987}"/>
                </a:ext>
              </a:extLst>
            </p:cNvPr>
            <p:cNvSpPr txBox="1"/>
            <p:nvPr/>
          </p:nvSpPr>
          <p:spPr>
            <a:xfrm>
              <a:off x="2649155" y="3324230"/>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4</a:t>
              </a:r>
              <a:endParaRPr lang="zh-CN" altLang="en-US" b="1" baseline="-25000">
                <a:solidFill>
                  <a:srgbClr val="11576A"/>
                </a:solidFill>
                <a:latin typeface="+mn-ea"/>
              </a:endParaRPr>
            </a:p>
          </p:txBody>
        </p:sp>
        <p:sp>
          <p:nvSpPr>
            <p:cNvPr id="110" name="矩形 109">
              <a:extLst>
                <a:ext uri="{FF2B5EF4-FFF2-40B4-BE49-F238E27FC236}">
                  <a16:creationId xmlns:a16="http://schemas.microsoft.com/office/drawing/2014/main" id="{FFA423D9-9C20-488B-9CD4-EA027CF8C36D}"/>
                </a:ext>
              </a:extLst>
            </p:cNvPr>
            <p:cNvSpPr/>
            <p:nvPr/>
          </p:nvSpPr>
          <p:spPr>
            <a:xfrm>
              <a:off x="3422271" y="3286130"/>
              <a:ext cx="1440000" cy="432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TextBox 55">
              <a:extLst>
                <a:ext uri="{FF2B5EF4-FFF2-40B4-BE49-F238E27FC236}">
                  <a16:creationId xmlns:a16="http://schemas.microsoft.com/office/drawing/2014/main" id="{987F3A1D-E3D5-4646-87DC-C64C8D433B5E}"/>
                </a:ext>
              </a:extLst>
            </p:cNvPr>
            <p:cNvSpPr txBox="1"/>
            <p:nvPr/>
          </p:nvSpPr>
          <p:spPr>
            <a:xfrm>
              <a:off x="4004363" y="3325622"/>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5</a:t>
              </a:r>
              <a:endParaRPr lang="zh-CN" altLang="en-US" b="1" baseline="-25000">
                <a:solidFill>
                  <a:srgbClr val="11576A"/>
                </a:solidFill>
                <a:latin typeface="+mn-ea"/>
              </a:endParaRPr>
            </a:p>
          </p:txBody>
        </p:sp>
        <p:sp>
          <p:nvSpPr>
            <p:cNvPr id="112" name="矩形 111">
              <a:extLst>
                <a:ext uri="{FF2B5EF4-FFF2-40B4-BE49-F238E27FC236}">
                  <a16:creationId xmlns:a16="http://schemas.microsoft.com/office/drawing/2014/main" id="{E4CB8828-7811-4DA2-A82D-37EAF1F68A44}"/>
                </a:ext>
              </a:extLst>
            </p:cNvPr>
            <p:cNvSpPr/>
            <p:nvPr/>
          </p:nvSpPr>
          <p:spPr>
            <a:xfrm>
              <a:off x="4865320" y="3286130"/>
              <a:ext cx="864000" cy="432000"/>
            </a:xfrm>
            <a:prstGeom prst="rect">
              <a:avLst/>
            </a:prstGeom>
            <a:gradFill>
              <a:gsLst>
                <a:gs pos="100000">
                  <a:srgbClr val="FF9900"/>
                </a:gs>
                <a:gs pos="0">
                  <a:srgbClr val="FFCC66"/>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TextBox 57">
              <a:extLst>
                <a:ext uri="{FF2B5EF4-FFF2-40B4-BE49-F238E27FC236}">
                  <a16:creationId xmlns:a16="http://schemas.microsoft.com/office/drawing/2014/main" id="{C05C0296-AD2A-433C-A74F-214FBE701729}"/>
                </a:ext>
              </a:extLst>
            </p:cNvPr>
            <p:cNvSpPr txBox="1"/>
            <p:nvPr/>
          </p:nvSpPr>
          <p:spPr>
            <a:xfrm>
              <a:off x="5067578" y="3324231"/>
              <a:ext cx="431528" cy="369332"/>
            </a:xfrm>
            <a:prstGeom prst="rect">
              <a:avLst/>
            </a:prstGeom>
            <a:noFill/>
          </p:spPr>
          <p:txBody>
            <a:bodyPr wrap="none" rtlCol="0">
              <a:spAutoFit/>
            </a:bodyPr>
            <a:lstStyle/>
            <a:p>
              <a:r>
                <a:rPr lang="en-US" altLang="zh-CN" b="1">
                  <a:solidFill>
                    <a:srgbClr val="11576A"/>
                  </a:solidFill>
                  <a:latin typeface="+mn-ea"/>
                </a:rPr>
                <a:t>P</a:t>
              </a:r>
              <a:r>
                <a:rPr lang="en-US" altLang="zh-CN" b="1" baseline="-25000">
                  <a:solidFill>
                    <a:srgbClr val="11576A"/>
                  </a:solidFill>
                  <a:latin typeface="+mn-ea"/>
                </a:rPr>
                <a:t>3</a:t>
              </a:r>
              <a:endParaRPr lang="zh-CN" altLang="en-US" b="1" baseline="-25000">
                <a:solidFill>
                  <a:srgbClr val="11576A"/>
                </a:solidFill>
                <a:latin typeface="+mn-ea"/>
              </a:endParaRPr>
            </a:p>
          </p:txBody>
        </p:sp>
        <p:sp>
          <p:nvSpPr>
            <p:cNvPr id="114" name="内容占位符 2">
              <a:extLst>
                <a:ext uri="{FF2B5EF4-FFF2-40B4-BE49-F238E27FC236}">
                  <a16:creationId xmlns:a16="http://schemas.microsoft.com/office/drawing/2014/main" id="{C979F349-3314-4794-8FAC-FCF5E24FE10E}"/>
                </a:ext>
              </a:extLst>
            </p:cNvPr>
            <p:cNvSpPr txBox="1">
              <a:spLocks/>
            </p:cNvSpPr>
            <p:nvPr/>
          </p:nvSpPr>
          <p:spPr>
            <a:xfrm>
              <a:off x="7298975" y="3735396"/>
              <a:ext cx="428628" cy="425670"/>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en-US" altLang="zh-CN"/>
                <a:t>r</a:t>
              </a:r>
              <a:r>
                <a:rPr lang="en-US" altLang="zh-CN" baseline="-25000"/>
                <a:t>6</a:t>
              </a:r>
              <a:endParaRPr lang="zh-CN" altLang="en-US" baseline="-25000"/>
            </a:p>
          </p:txBody>
        </p:sp>
        <p:sp>
          <p:nvSpPr>
            <p:cNvPr id="115" name="TextBox 70">
              <a:extLst>
                <a:ext uri="{FF2B5EF4-FFF2-40B4-BE49-F238E27FC236}">
                  <a16:creationId xmlns:a16="http://schemas.microsoft.com/office/drawing/2014/main" id="{4AACD888-F4E0-4483-9EC6-C21757C2595B}"/>
                </a:ext>
              </a:extLst>
            </p:cNvPr>
            <p:cNvSpPr txBox="1"/>
            <p:nvPr/>
          </p:nvSpPr>
          <p:spPr>
            <a:xfrm>
              <a:off x="764999" y="3319468"/>
              <a:ext cx="646331" cy="369332"/>
            </a:xfrm>
            <a:prstGeom prst="rect">
              <a:avLst/>
            </a:prstGeom>
            <a:noFill/>
          </p:spPr>
          <p:txBody>
            <a:bodyPr wrap="none" rtlCol="0">
              <a:spAutoFit/>
            </a:bodyPr>
            <a:lstStyle/>
            <a:p>
              <a:r>
                <a:rPr lang="en-US" altLang="zh-CN" b="1" dirty="0">
                  <a:solidFill>
                    <a:srgbClr val="11576A"/>
                  </a:solidFill>
                  <a:latin typeface="+mn-ea"/>
                </a:rPr>
                <a:t>XYZ</a:t>
              </a:r>
              <a:endParaRPr lang="zh-CN" altLang="en-US" b="1" dirty="0">
                <a:solidFill>
                  <a:srgbClr val="11576A"/>
                </a:solidFill>
                <a:latin typeface="+mn-ea"/>
              </a:endParaRPr>
            </a:p>
          </p:txBody>
        </p:sp>
      </p:grpSp>
      <p:sp>
        <p:nvSpPr>
          <p:cNvPr id="116" name="内容占位符 2">
            <a:extLst>
              <a:ext uri="{FF2B5EF4-FFF2-40B4-BE49-F238E27FC236}">
                <a16:creationId xmlns:a16="http://schemas.microsoft.com/office/drawing/2014/main" id="{1E0FBAA4-4E87-411D-8B4B-02F292E049C7}"/>
              </a:ext>
            </a:extLst>
          </p:cNvPr>
          <p:cNvSpPr txBox="1">
            <a:spLocks/>
          </p:cNvSpPr>
          <p:nvPr/>
        </p:nvSpPr>
        <p:spPr>
          <a:xfrm>
            <a:off x="3439197" y="5981960"/>
            <a:ext cx="5105840"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1600" dirty="0"/>
              <a:t>周转时间</a:t>
            </a:r>
            <a:r>
              <a:rPr lang="en-US" altLang="zh-CN" sz="1800" dirty="0"/>
              <a:t>=(r</a:t>
            </a:r>
            <a:r>
              <a:rPr lang="en-US" altLang="zh-CN" sz="1800" baseline="-25000" dirty="0"/>
              <a:t>1</a:t>
            </a:r>
            <a:r>
              <a:rPr lang="en-US" altLang="zh-CN" sz="1800" dirty="0"/>
              <a:t>+r</a:t>
            </a:r>
            <a:r>
              <a:rPr lang="en-US" altLang="zh-CN" sz="1800" baseline="-25000" dirty="0"/>
              <a:t>2</a:t>
            </a:r>
            <a:r>
              <a:rPr lang="en-US" altLang="zh-CN" sz="1800" dirty="0"/>
              <a:t>+r</a:t>
            </a:r>
            <a:r>
              <a:rPr lang="en-US" altLang="zh-CN" sz="1800" baseline="-25000" dirty="0"/>
              <a:t>4</a:t>
            </a:r>
            <a:r>
              <a:rPr lang="en-US" altLang="zh-CN" sz="1800" dirty="0"/>
              <a:t>-c</a:t>
            </a:r>
            <a:r>
              <a:rPr lang="en-US" altLang="zh-CN" sz="1800" baseline="-25000" dirty="0"/>
              <a:t>3</a:t>
            </a:r>
            <a:r>
              <a:rPr lang="en-US" altLang="zh-CN" sz="1800" dirty="0"/>
              <a:t>+r</a:t>
            </a:r>
            <a:r>
              <a:rPr lang="en-US" altLang="zh-CN" sz="1800" baseline="-25000" dirty="0"/>
              <a:t>5</a:t>
            </a:r>
            <a:r>
              <a:rPr lang="en-US" altLang="zh-CN" sz="1800" dirty="0"/>
              <a:t>-c</a:t>
            </a:r>
            <a:r>
              <a:rPr lang="en-US" altLang="zh-CN" sz="1800" baseline="-25000" dirty="0"/>
              <a:t>3</a:t>
            </a:r>
            <a:r>
              <a:rPr lang="en-US" altLang="zh-CN" sz="1800" dirty="0"/>
              <a:t>+r</a:t>
            </a:r>
            <a:r>
              <a:rPr lang="en-US" altLang="zh-CN" sz="1800" baseline="-25000" dirty="0"/>
              <a:t>4</a:t>
            </a:r>
            <a:r>
              <a:rPr lang="en-US" altLang="zh-CN" sz="1800" dirty="0"/>
              <a:t>+c</a:t>
            </a:r>
            <a:r>
              <a:rPr lang="en-US" altLang="zh-CN" sz="1800" baseline="-25000" dirty="0"/>
              <a:t>4</a:t>
            </a:r>
            <a:r>
              <a:rPr lang="en-US" altLang="zh-CN" sz="1800" dirty="0"/>
              <a:t>+c</a:t>
            </a:r>
            <a:r>
              <a:rPr lang="en-US" altLang="zh-CN" sz="1800" baseline="-25000" dirty="0"/>
              <a:t>5</a:t>
            </a:r>
            <a:r>
              <a:rPr lang="en-US" altLang="zh-CN" sz="1800" dirty="0"/>
              <a:t>+r</a:t>
            </a:r>
            <a:r>
              <a:rPr lang="en-US" altLang="zh-CN" sz="1800" baseline="-25000" dirty="0"/>
              <a:t>6</a:t>
            </a:r>
            <a:r>
              <a:rPr lang="en-US" altLang="zh-CN" sz="1800" dirty="0"/>
              <a:t>)/6</a:t>
            </a:r>
            <a:endParaRPr lang="zh-CN" altLang="en-US" sz="1800" dirty="0"/>
          </a:p>
        </p:txBody>
      </p:sp>
      <p:sp>
        <p:nvSpPr>
          <p:cNvPr id="117" name="内容占位符 2">
            <a:extLst>
              <a:ext uri="{FF2B5EF4-FFF2-40B4-BE49-F238E27FC236}">
                <a16:creationId xmlns:a16="http://schemas.microsoft.com/office/drawing/2014/main" id="{6803FED7-A268-4ACA-914F-A9AEAEB6841A}"/>
              </a:ext>
            </a:extLst>
          </p:cNvPr>
          <p:cNvSpPr txBox="1">
            <a:spLocks/>
          </p:cNvSpPr>
          <p:nvPr/>
        </p:nvSpPr>
        <p:spPr>
          <a:xfrm>
            <a:off x="4237203" y="6356915"/>
            <a:ext cx="5105840"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en-US" altLang="zh-CN" sz="1800" dirty="0"/>
              <a:t>=(r</a:t>
            </a:r>
            <a:r>
              <a:rPr lang="en-US" altLang="zh-CN" sz="1800" baseline="-25000" dirty="0"/>
              <a:t>1</a:t>
            </a:r>
            <a:r>
              <a:rPr lang="en-US" altLang="zh-CN" sz="1800" dirty="0"/>
              <a:t>+r</a:t>
            </a:r>
            <a:r>
              <a:rPr lang="en-US" altLang="zh-CN" sz="1800" baseline="-25000" dirty="0"/>
              <a:t>2</a:t>
            </a:r>
            <a:r>
              <a:rPr lang="en-US" altLang="zh-CN" sz="1800" dirty="0"/>
              <a:t>+r</a:t>
            </a:r>
            <a:r>
              <a:rPr lang="en-US" altLang="zh-CN" sz="1800" baseline="-25000" dirty="0"/>
              <a:t>3</a:t>
            </a:r>
            <a:r>
              <a:rPr lang="en-US" altLang="zh-CN" sz="1800" dirty="0"/>
              <a:t>+r</a:t>
            </a:r>
            <a:r>
              <a:rPr lang="en-US" altLang="zh-CN" sz="1800" baseline="-25000" dirty="0"/>
              <a:t>4</a:t>
            </a:r>
            <a:r>
              <a:rPr lang="en-US" altLang="zh-CN" sz="1800" dirty="0"/>
              <a:t>+r</a:t>
            </a:r>
            <a:r>
              <a:rPr lang="en-US" altLang="zh-CN" sz="1800" baseline="-25000" dirty="0"/>
              <a:t>5</a:t>
            </a:r>
            <a:r>
              <a:rPr lang="en-US" altLang="zh-CN" sz="1800" dirty="0"/>
              <a:t>+r</a:t>
            </a:r>
            <a:r>
              <a:rPr lang="en-US" altLang="zh-CN" sz="1800" baseline="-25000" dirty="0"/>
              <a:t>6</a:t>
            </a:r>
            <a:r>
              <a:rPr lang="en-US" altLang="zh-CN" sz="1800" dirty="0"/>
              <a:t>+(c</a:t>
            </a:r>
            <a:r>
              <a:rPr lang="en-US" altLang="zh-CN" sz="1800" baseline="-25000" dirty="0"/>
              <a:t>4</a:t>
            </a:r>
            <a:r>
              <a:rPr lang="en-US" altLang="zh-CN" sz="1800" dirty="0"/>
              <a:t>+c</a:t>
            </a:r>
            <a:r>
              <a:rPr lang="en-US" altLang="zh-CN" sz="1800" baseline="-25000" dirty="0"/>
              <a:t>5</a:t>
            </a:r>
            <a:r>
              <a:rPr lang="en-US" altLang="zh-CN" sz="1800" dirty="0"/>
              <a:t>-2c</a:t>
            </a:r>
            <a:r>
              <a:rPr lang="en-US" altLang="zh-CN" sz="1800" baseline="-25000" dirty="0"/>
              <a:t>3</a:t>
            </a:r>
            <a:r>
              <a:rPr lang="en-US" altLang="zh-CN" sz="1800" dirty="0"/>
              <a:t>))/6</a:t>
            </a:r>
            <a:endParaRPr lang="zh-CN" altLang="en-US" sz="1800" dirty="0"/>
          </a:p>
        </p:txBody>
      </p:sp>
      <p:sp>
        <p:nvSpPr>
          <p:cNvPr id="118" name="内容占位符 2">
            <a:extLst>
              <a:ext uri="{FF2B5EF4-FFF2-40B4-BE49-F238E27FC236}">
                <a16:creationId xmlns:a16="http://schemas.microsoft.com/office/drawing/2014/main" id="{63CFF19C-515F-4E4D-850A-698CA930295E}"/>
              </a:ext>
            </a:extLst>
          </p:cNvPr>
          <p:cNvSpPr txBox="1">
            <a:spLocks/>
          </p:cNvSpPr>
          <p:nvPr/>
        </p:nvSpPr>
        <p:spPr>
          <a:xfrm>
            <a:off x="1547175" y="4255650"/>
            <a:ext cx="7034666"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2400" dirty="0">
                <a:solidFill>
                  <a:schemeClr val="tx1"/>
                </a:solidFill>
              </a:rPr>
              <a:t>修改进程执行顺序可能减少平均等待时间吗</a:t>
            </a:r>
            <a:r>
              <a:rPr lang="en-US" altLang="zh-CN" sz="2400" dirty="0">
                <a:solidFill>
                  <a:schemeClr val="tx1"/>
                </a:solidFill>
              </a:rPr>
              <a:t>?</a:t>
            </a:r>
            <a:endParaRPr kumimoji="0" lang="zh-CN" altLang="en-US" sz="2400" b="1" i="0" u="none" strike="noStrike" kern="1200" cap="none" spc="0" normalizeH="0" baseline="0" noProof="0" dirty="0">
              <a:ln>
                <a:noFill/>
              </a:ln>
              <a:solidFill>
                <a:schemeClr val="tx1"/>
              </a:solidFill>
              <a:effectLst/>
              <a:uLnTx/>
              <a:uFillTx/>
            </a:endParaRPr>
          </a:p>
        </p:txBody>
      </p:sp>
      <p:sp>
        <p:nvSpPr>
          <p:cNvPr id="119" name="TextBox 11">
            <a:extLst>
              <a:ext uri="{FF2B5EF4-FFF2-40B4-BE49-F238E27FC236}">
                <a16:creationId xmlns:a16="http://schemas.microsoft.com/office/drawing/2014/main" id="{F075BF9D-B5B6-44C6-9EF9-5860D37C0F6D}"/>
              </a:ext>
            </a:extLst>
          </p:cNvPr>
          <p:cNvSpPr txBox="1"/>
          <p:nvPr/>
        </p:nvSpPr>
        <p:spPr>
          <a:xfrm>
            <a:off x="1105268" y="4190995"/>
            <a:ext cx="433390" cy="400110"/>
          </a:xfrm>
          <a:prstGeom prst="rect">
            <a:avLst/>
          </a:prstGeom>
          <a:noFill/>
          <a:effectLst/>
        </p:spPr>
        <p:txBody>
          <a:bodyPr wrap="square" rtlCol="0">
            <a:spAutoFit/>
          </a:bodyPr>
          <a:lstStyle/>
          <a:p>
            <a:pPr marL="342900" indent="-342900">
              <a:spcBef>
                <a:spcPct val="20000"/>
              </a:spcBef>
            </a:pPr>
            <a:r>
              <a:rPr lang="zh-CN" altLang="en-US" sz="2000" b="1" dirty="0">
                <a:solidFill>
                  <a:srgbClr val="11576A"/>
                </a:solidFill>
                <a:latin typeface="楷体" panose="02010609060101010101" pitchFamily="49" charset="-122"/>
                <a:ea typeface="楷体" panose="02010609060101010101" pitchFamily="49" charset="-122"/>
              </a:rPr>
              <a:t>■</a:t>
            </a:r>
            <a:endParaRPr lang="zh-CN" altLang="en-US" sz="2000" b="1" dirty="0">
              <a:solidFill>
                <a:srgbClr val="11576A"/>
              </a:solidFill>
              <a:latin typeface="微软雅黑" pitchFamily="34" charset="-122"/>
              <a:ea typeface="微软雅黑" pitchFamily="34" charset="-122"/>
            </a:endParaRPr>
          </a:p>
        </p:txBody>
      </p:sp>
    </p:spTree>
    <p:extLst>
      <p:ext uri="{BB962C8B-B14F-4D97-AF65-F5344CB8AC3E}">
        <p14:creationId xmlns:p14="http://schemas.microsoft.com/office/powerpoint/2010/main" val="160309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par>
                                <p:cTn id="8" presetID="22" presetClass="entr" presetSubtype="8"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left)">
                                      <p:cBhvr>
                                        <p:cTn id="10" dur="5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wipe(left)">
                                      <p:cBhvr>
                                        <p:cTn id="20" dur="500"/>
                                        <p:tgtEl>
                                          <p:spTgt spid="1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left)">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wipe(left)">
                                      <p:cBhvr>
                                        <p:cTn id="30" dur="500"/>
                                        <p:tgtEl>
                                          <p:spTgt spid="1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wipe(left)">
                                      <p:cBhvr>
                                        <p:cTn id="3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16" grpId="0"/>
      <p:bldP spid="117" grpId="0"/>
      <p:bldP spid="1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368230" cy="584775"/>
          </a:xfrm>
          <a:prstGeom prst="rect">
            <a:avLst/>
          </a:prstGeom>
          <a:noFill/>
        </p:spPr>
        <p:txBody>
          <a:bodyPr wrap="none" rtlCol="0">
            <a:spAutoFit/>
          </a:bodyPr>
          <a:lstStyle/>
          <a:p>
            <a:r>
              <a:rPr lang="zh-CN" altLang="en-US" sz="3200" b="1" dirty="0">
                <a:solidFill>
                  <a:srgbClr val="FF0000"/>
                </a:solidFill>
              </a:rPr>
              <a:t>短作业优先</a:t>
            </a:r>
            <a:r>
              <a:rPr lang="en-US" altLang="zh-CN" sz="3200" b="1" dirty="0">
                <a:solidFill>
                  <a:srgbClr val="FF0000"/>
                </a:solidFill>
              </a:rPr>
              <a:t>(</a:t>
            </a:r>
            <a:r>
              <a:rPr lang="zh-CN" altLang="en-US" sz="3200" b="1" dirty="0">
                <a:solidFill>
                  <a:srgbClr val="FF0000"/>
                </a:solidFill>
              </a:rPr>
              <a:t>缺点</a:t>
            </a:r>
            <a:r>
              <a:rPr lang="en-US" altLang="zh-CN" sz="3200" b="1" dirty="0">
                <a:solidFill>
                  <a:srgbClr val="FF0000"/>
                </a:solidFill>
              </a:rPr>
              <a:t>)</a:t>
            </a:r>
            <a:endParaRPr lang="zh-CN" altLang="en-US" sz="3200" b="1" dirty="0">
              <a:solidFill>
                <a:srgbClr val="FF0000"/>
              </a:solidFill>
            </a:endParaRPr>
          </a:p>
        </p:txBody>
      </p:sp>
      <p:grpSp>
        <p:nvGrpSpPr>
          <p:cNvPr id="29" name="组合 28">
            <a:extLst>
              <a:ext uri="{FF2B5EF4-FFF2-40B4-BE49-F238E27FC236}">
                <a16:creationId xmlns:a16="http://schemas.microsoft.com/office/drawing/2014/main" id="{0F06D71B-6FFD-4AB3-B870-ED76BD9C0861}"/>
              </a:ext>
            </a:extLst>
          </p:cNvPr>
          <p:cNvGrpSpPr/>
          <p:nvPr/>
        </p:nvGrpSpPr>
        <p:grpSpPr>
          <a:xfrm>
            <a:off x="886558" y="1709955"/>
            <a:ext cx="10497559" cy="1469253"/>
            <a:chOff x="1078544" y="1577390"/>
            <a:chExt cx="10497559" cy="1469253"/>
          </a:xfrm>
        </p:grpSpPr>
        <p:grpSp>
          <p:nvGrpSpPr>
            <p:cNvPr id="30" name="组合 29">
              <a:extLst>
                <a:ext uri="{FF2B5EF4-FFF2-40B4-BE49-F238E27FC236}">
                  <a16:creationId xmlns:a16="http://schemas.microsoft.com/office/drawing/2014/main" id="{F85435C6-D150-4C85-99EC-4F1514FE8427}"/>
                </a:ext>
              </a:extLst>
            </p:cNvPr>
            <p:cNvGrpSpPr/>
            <p:nvPr/>
          </p:nvGrpSpPr>
          <p:grpSpPr>
            <a:xfrm>
              <a:off x="1078544" y="1631086"/>
              <a:ext cx="809837" cy="1113914"/>
              <a:chOff x="611284" y="1140955"/>
              <a:chExt cx="809837" cy="1113914"/>
            </a:xfrm>
          </p:grpSpPr>
          <p:sp>
            <p:nvSpPr>
              <p:cNvPr id="33" name="文本框 32">
                <a:extLst>
                  <a:ext uri="{FF2B5EF4-FFF2-40B4-BE49-F238E27FC236}">
                    <a16:creationId xmlns:a16="http://schemas.microsoft.com/office/drawing/2014/main" id="{7200F214-252E-43A9-BD50-24A4039ACD8F}"/>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4" name="组合 33">
                <a:extLst>
                  <a:ext uri="{FF2B5EF4-FFF2-40B4-BE49-F238E27FC236}">
                    <a16:creationId xmlns:a16="http://schemas.microsoft.com/office/drawing/2014/main" id="{6213E3BA-63FE-428C-88B1-FB77EDB7A459}"/>
                  </a:ext>
                </a:extLst>
              </p:cNvPr>
              <p:cNvGrpSpPr/>
              <p:nvPr/>
            </p:nvGrpSpPr>
            <p:grpSpPr>
              <a:xfrm rot="11641273">
                <a:off x="1077022" y="1140955"/>
                <a:ext cx="246536" cy="1113914"/>
                <a:chOff x="421960" y="935930"/>
                <a:chExt cx="1125738" cy="5086391"/>
              </a:xfrm>
            </p:grpSpPr>
            <p:cxnSp>
              <p:nvCxnSpPr>
                <p:cNvPr id="35" name="直接连接符 34">
                  <a:extLst>
                    <a:ext uri="{FF2B5EF4-FFF2-40B4-BE49-F238E27FC236}">
                      <a16:creationId xmlns:a16="http://schemas.microsoft.com/office/drawing/2014/main" id="{0E13DC58-5B0C-43E2-BBAD-7123C89DA7D7}"/>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矩形 35">
                  <a:extLst>
                    <a:ext uri="{FF2B5EF4-FFF2-40B4-BE49-F238E27FC236}">
                      <a16:creationId xmlns:a16="http://schemas.microsoft.com/office/drawing/2014/main" id="{8B7C5BE5-6EAC-44E5-BFF0-D943CA969965}"/>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1" name="矩形 30">
              <a:extLst>
                <a:ext uri="{FF2B5EF4-FFF2-40B4-BE49-F238E27FC236}">
                  <a16:creationId xmlns:a16="http://schemas.microsoft.com/office/drawing/2014/main" id="{40033796-A233-4FB8-BCFC-9F4143E5EF3C}"/>
                </a:ext>
              </a:extLst>
            </p:cNvPr>
            <p:cNvSpPr/>
            <p:nvPr/>
          </p:nvSpPr>
          <p:spPr>
            <a:xfrm>
              <a:off x="1979607" y="1577390"/>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可能导致饥饿</a:t>
              </a:r>
            </a:p>
          </p:txBody>
        </p:sp>
        <p:sp>
          <p:nvSpPr>
            <p:cNvPr id="32" name="矩形 31">
              <a:extLst>
                <a:ext uri="{FF2B5EF4-FFF2-40B4-BE49-F238E27FC236}">
                  <a16:creationId xmlns:a16="http://schemas.microsoft.com/office/drawing/2014/main" id="{F349F37E-A3E9-4A3E-B1FB-483B517DF1C2}"/>
                </a:ext>
              </a:extLst>
            </p:cNvPr>
            <p:cNvSpPr/>
            <p:nvPr/>
          </p:nvSpPr>
          <p:spPr>
            <a:xfrm>
              <a:off x="2059570" y="2170826"/>
              <a:ext cx="9516533" cy="87581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连续的短进程流会使长进程无法获得</a:t>
              </a:r>
              <a:r>
                <a:rPr lang="en-US" altLang="zh-CN" sz="2000" b="1" dirty="0"/>
                <a:t>CPU</a:t>
              </a:r>
              <a:r>
                <a:rPr lang="zh-CN" altLang="en-US" sz="2000" b="1" dirty="0"/>
                <a:t>资源</a:t>
              </a:r>
            </a:p>
            <a:p>
              <a:pPr marL="285750" indent="-285750">
                <a:lnSpc>
                  <a:spcPct val="120000"/>
                </a:lnSpc>
                <a:spcBef>
                  <a:spcPts val="600"/>
                </a:spcBef>
                <a:buFont typeface="Arial" panose="020B0604020202020204" pitchFamily="34" charset="0"/>
                <a:buChar char="•"/>
              </a:pPr>
              <a:r>
                <a:rPr lang="zh-CN" altLang="en-US" sz="2000" b="1" dirty="0"/>
                <a:t>对长作业不利</a:t>
              </a:r>
              <a:endParaRPr lang="en-US" altLang="zh-CN" sz="2000" b="1" dirty="0"/>
            </a:p>
          </p:txBody>
        </p:sp>
      </p:grpSp>
      <p:grpSp>
        <p:nvGrpSpPr>
          <p:cNvPr id="37" name="组合 36">
            <a:extLst>
              <a:ext uri="{FF2B5EF4-FFF2-40B4-BE49-F238E27FC236}">
                <a16:creationId xmlns:a16="http://schemas.microsoft.com/office/drawing/2014/main" id="{0A140778-D9B4-4D20-9B1A-E479789DFA4E}"/>
              </a:ext>
            </a:extLst>
          </p:cNvPr>
          <p:cNvGrpSpPr/>
          <p:nvPr/>
        </p:nvGrpSpPr>
        <p:grpSpPr>
          <a:xfrm>
            <a:off x="886558" y="3226747"/>
            <a:ext cx="10497559" cy="1167610"/>
            <a:chOff x="1078544" y="1577390"/>
            <a:chExt cx="10497559" cy="1167610"/>
          </a:xfrm>
        </p:grpSpPr>
        <p:grpSp>
          <p:nvGrpSpPr>
            <p:cNvPr id="38" name="组合 37">
              <a:extLst>
                <a:ext uri="{FF2B5EF4-FFF2-40B4-BE49-F238E27FC236}">
                  <a16:creationId xmlns:a16="http://schemas.microsoft.com/office/drawing/2014/main" id="{3A816463-FFBC-457F-95DF-A54CE94B97F2}"/>
                </a:ext>
              </a:extLst>
            </p:cNvPr>
            <p:cNvGrpSpPr/>
            <p:nvPr/>
          </p:nvGrpSpPr>
          <p:grpSpPr>
            <a:xfrm>
              <a:off x="1078544" y="1631086"/>
              <a:ext cx="809837" cy="1113914"/>
              <a:chOff x="611284" y="1140955"/>
              <a:chExt cx="809837" cy="1113914"/>
            </a:xfrm>
          </p:grpSpPr>
          <p:sp>
            <p:nvSpPr>
              <p:cNvPr id="41" name="文本框 40">
                <a:extLst>
                  <a:ext uri="{FF2B5EF4-FFF2-40B4-BE49-F238E27FC236}">
                    <a16:creationId xmlns:a16="http://schemas.microsoft.com/office/drawing/2014/main" id="{F80E38CD-81B9-4FEC-9AE6-74202711B7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42" name="组合 41">
                <a:extLst>
                  <a:ext uri="{FF2B5EF4-FFF2-40B4-BE49-F238E27FC236}">
                    <a16:creationId xmlns:a16="http://schemas.microsoft.com/office/drawing/2014/main" id="{A8FB76FC-357D-42F1-AAF5-9E3A50834CFB}"/>
                  </a:ext>
                </a:extLst>
              </p:cNvPr>
              <p:cNvGrpSpPr/>
              <p:nvPr/>
            </p:nvGrpSpPr>
            <p:grpSpPr>
              <a:xfrm rot="11641273">
                <a:off x="1077022" y="1140955"/>
                <a:ext cx="246536" cy="1113914"/>
                <a:chOff x="421960" y="935930"/>
                <a:chExt cx="1125738" cy="5086391"/>
              </a:xfrm>
            </p:grpSpPr>
            <p:cxnSp>
              <p:nvCxnSpPr>
                <p:cNvPr id="43" name="直接连接符 42">
                  <a:extLst>
                    <a:ext uri="{FF2B5EF4-FFF2-40B4-BE49-F238E27FC236}">
                      <a16:creationId xmlns:a16="http://schemas.microsoft.com/office/drawing/2014/main" id="{21267A1D-BA15-4158-9E21-2FED3656F676}"/>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4" name="矩形 43">
                  <a:extLst>
                    <a:ext uri="{FF2B5EF4-FFF2-40B4-BE49-F238E27FC236}">
                      <a16:creationId xmlns:a16="http://schemas.microsoft.com/office/drawing/2014/main" id="{F2D82E7B-BA47-4977-BC7B-8A87A47FF7F0}"/>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9" name="矩形 38">
              <a:extLst>
                <a:ext uri="{FF2B5EF4-FFF2-40B4-BE49-F238E27FC236}">
                  <a16:creationId xmlns:a16="http://schemas.microsoft.com/office/drawing/2014/main" id="{C9CBDB3C-FB42-4157-A181-DEBA97A66C9C}"/>
                </a:ext>
              </a:extLst>
            </p:cNvPr>
            <p:cNvSpPr/>
            <p:nvPr/>
          </p:nvSpPr>
          <p:spPr>
            <a:xfrm>
              <a:off x="1979607" y="1577390"/>
              <a:ext cx="4134465"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没有考虑进程的紧迫程度</a:t>
              </a:r>
            </a:p>
          </p:txBody>
        </p:sp>
        <p:sp>
          <p:nvSpPr>
            <p:cNvPr id="40" name="矩形 39">
              <a:extLst>
                <a:ext uri="{FF2B5EF4-FFF2-40B4-BE49-F238E27FC236}">
                  <a16:creationId xmlns:a16="http://schemas.microsoft.com/office/drawing/2014/main" id="{483E8BCB-388D-4AE8-87D7-867DA508FE1A}"/>
                </a:ext>
              </a:extLst>
            </p:cNvPr>
            <p:cNvSpPr/>
            <p:nvPr/>
          </p:nvSpPr>
          <p:spPr>
            <a:xfrm>
              <a:off x="2059570" y="2196896"/>
              <a:ext cx="9516533" cy="42954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紧迫的进程无法被及时处理</a:t>
              </a:r>
              <a:endParaRPr lang="en-US" altLang="zh-CN" sz="2000" b="1" dirty="0"/>
            </a:p>
          </p:txBody>
        </p:sp>
      </p:grpSp>
      <p:grpSp>
        <p:nvGrpSpPr>
          <p:cNvPr id="45" name="组合 44">
            <a:extLst>
              <a:ext uri="{FF2B5EF4-FFF2-40B4-BE49-F238E27FC236}">
                <a16:creationId xmlns:a16="http://schemas.microsoft.com/office/drawing/2014/main" id="{66091273-2AAC-48FB-9B8A-ED86095AFFCC}"/>
              </a:ext>
            </a:extLst>
          </p:cNvPr>
          <p:cNvGrpSpPr/>
          <p:nvPr/>
        </p:nvGrpSpPr>
        <p:grpSpPr>
          <a:xfrm>
            <a:off x="886558" y="4472538"/>
            <a:ext cx="10615349" cy="2272627"/>
            <a:chOff x="1078544" y="1577390"/>
            <a:chExt cx="10615349" cy="2272627"/>
          </a:xfrm>
        </p:grpSpPr>
        <p:grpSp>
          <p:nvGrpSpPr>
            <p:cNvPr id="46" name="组合 45">
              <a:extLst>
                <a:ext uri="{FF2B5EF4-FFF2-40B4-BE49-F238E27FC236}">
                  <a16:creationId xmlns:a16="http://schemas.microsoft.com/office/drawing/2014/main" id="{67B310C7-6CA2-4106-A61F-E054254CF4DE}"/>
                </a:ext>
              </a:extLst>
            </p:cNvPr>
            <p:cNvGrpSpPr/>
            <p:nvPr/>
          </p:nvGrpSpPr>
          <p:grpSpPr>
            <a:xfrm>
              <a:off x="1078544" y="1631086"/>
              <a:ext cx="809837" cy="1113914"/>
              <a:chOff x="611284" y="1140955"/>
              <a:chExt cx="809837" cy="1113914"/>
            </a:xfrm>
          </p:grpSpPr>
          <p:sp>
            <p:nvSpPr>
              <p:cNvPr id="49" name="文本框 48">
                <a:extLst>
                  <a:ext uri="{FF2B5EF4-FFF2-40B4-BE49-F238E27FC236}">
                    <a16:creationId xmlns:a16="http://schemas.microsoft.com/office/drawing/2014/main" id="{26E5A1F6-B11A-41AA-B65D-DB6E225D687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50" name="组合 49">
                <a:extLst>
                  <a:ext uri="{FF2B5EF4-FFF2-40B4-BE49-F238E27FC236}">
                    <a16:creationId xmlns:a16="http://schemas.microsoft.com/office/drawing/2014/main" id="{E994CA7B-67BC-4909-B4C2-341C6DAB6E58}"/>
                  </a:ext>
                </a:extLst>
              </p:cNvPr>
              <p:cNvGrpSpPr/>
              <p:nvPr/>
            </p:nvGrpSpPr>
            <p:grpSpPr>
              <a:xfrm rot="11641273">
                <a:off x="1077022" y="1140955"/>
                <a:ext cx="246536" cy="1113914"/>
                <a:chOff x="421960" y="935930"/>
                <a:chExt cx="1125738" cy="5086391"/>
              </a:xfrm>
            </p:grpSpPr>
            <p:cxnSp>
              <p:nvCxnSpPr>
                <p:cNvPr id="51" name="直接连接符 50">
                  <a:extLst>
                    <a:ext uri="{FF2B5EF4-FFF2-40B4-BE49-F238E27FC236}">
                      <a16:creationId xmlns:a16="http://schemas.microsoft.com/office/drawing/2014/main" id="{1DF1657D-257C-4F00-A0D8-40B65D9248ED}"/>
                    </a:ext>
                  </a:extLst>
                </p:cNvPr>
                <p:cNvCxnSpPr/>
                <p:nvPr/>
              </p:nvCxnSpPr>
              <p:spPr>
                <a:xfrm flipH="1">
                  <a:off x="497831" y="1966786"/>
                  <a:ext cx="1049867"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2" name="矩形 51">
                  <a:extLst>
                    <a:ext uri="{FF2B5EF4-FFF2-40B4-BE49-F238E27FC236}">
                      <a16:creationId xmlns:a16="http://schemas.microsoft.com/office/drawing/2014/main" id="{6F0980C1-0BB5-4CEE-AC6A-1F4FA9BCBAD4}"/>
                    </a:ext>
                  </a:extLst>
                </p:cNvPr>
                <p:cNvSpPr/>
                <p:nvPr/>
              </p:nvSpPr>
              <p:spPr>
                <a:xfrm rot="865294">
                  <a:off x="421960" y="935930"/>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7" name="矩形 46">
              <a:extLst>
                <a:ext uri="{FF2B5EF4-FFF2-40B4-BE49-F238E27FC236}">
                  <a16:creationId xmlns:a16="http://schemas.microsoft.com/office/drawing/2014/main" id="{D96D723C-F89E-4EB8-ACE2-D75960B8628F}"/>
                </a:ext>
              </a:extLst>
            </p:cNvPr>
            <p:cNvSpPr/>
            <p:nvPr/>
          </p:nvSpPr>
          <p:spPr>
            <a:xfrm>
              <a:off x="1979607" y="1577390"/>
              <a:ext cx="2339102" cy="596510"/>
            </a:xfrm>
            <a:prstGeom prst="rect">
              <a:avLst/>
            </a:prstGeom>
          </p:spPr>
          <p:txBody>
            <a:bodyPr wrap="none">
              <a:spAutoFit/>
            </a:bodyPr>
            <a:lstStyle/>
            <a:p>
              <a:pPr lvl="0">
                <a:lnSpc>
                  <a:spcPct val="130000"/>
                </a:lnSpc>
              </a:pPr>
              <a:r>
                <a:rPr lang="zh-CN" altLang="en-US" sz="2800" b="1" dirty="0">
                  <a:solidFill>
                    <a:schemeClr val="accent1">
                      <a:lumMod val="50000"/>
                    </a:schemeClr>
                  </a:solidFill>
                </a:rPr>
                <a:t>需要预知未来</a:t>
              </a:r>
            </a:p>
          </p:txBody>
        </p:sp>
        <p:sp>
          <p:nvSpPr>
            <p:cNvPr id="48" name="矩形 47">
              <a:extLst>
                <a:ext uri="{FF2B5EF4-FFF2-40B4-BE49-F238E27FC236}">
                  <a16:creationId xmlns:a16="http://schemas.microsoft.com/office/drawing/2014/main" id="{7E69BDD9-244D-4046-A319-04F3520CDDDD}"/>
                </a:ext>
              </a:extLst>
            </p:cNvPr>
            <p:cNvSpPr/>
            <p:nvPr/>
          </p:nvSpPr>
          <p:spPr>
            <a:xfrm>
              <a:off x="2177360" y="2081648"/>
              <a:ext cx="9516533" cy="176836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如何估算下一个进程的持续时间</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简单方法：用户进程提供信息</a:t>
              </a:r>
              <a:endParaRPr lang="en-US" altLang="zh-CN" sz="2000" b="1" dirty="0"/>
            </a:p>
            <a:p>
              <a:pPr marL="742939" lvl="1" indent="-285750">
                <a:lnSpc>
                  <a:spcPct val="120000"/>
                </a:lnSpc>
                <a:spcBef>
                  <a:spcPts val="600"/>
                </a:spcBef>
                <a:buFont typeface="Arial" panose="020B0604020202020204" pitchFamily="34" charset="0"/>
                <a:buChar char="•"/>
              </a:pPr>
              <a:r>
                <a:rPr lang="zh-CN" altLang="en-US" sz="2000" b="1" dirty="0"/>
                <a:t>用户欺骗问题</a:t>
              </a:r>
              <a:endParaRPr lang="en-US" altLang="zh-CN" sz="2000" b="1" dirty="0"/>
            </a:p>
            <a:p>
              <a:pPr marL="742939" lvl="1" indent="-285750">
                <a:lnSpc>
                  <a:spcPct val="120000"/>
                </a:lnSpc>
                <a:spcBef>
                  <a:spcPts val="600"/>
                </a:spcBef>
                <a:buFont typeface="Arial" panose="020B0604020202020204" pitchFamily="34" charset="0"/>
                <a:buChar char="•"/>
              </a:pPr>
              <a:r>
                <a:rPr lang="zh-CN" altLang="en-US" sz="2000" b="1" dirty="0"/>
                <a:t>如果用户无法估计怎么办？</a:t>
              </a:r>
              <a:endParaRPr lang="en-US" altLang="zh-CN" sz="2000" b="1" dirty="0"/>
            </a:p>
          </p:txBody>
        </p:sp>
      </p:grpSp>
    </p:spTree>
    <p:extLst>
      <p:ext uri="{BB962C8B-B14F-4D97-AF65-F5344CB8AC3E}">
        <p14:creationId xmlns:p14="http://schemas.microsoft.com/office/powerpoint/2010/main" val="226638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73435FE-63F1-4069-B906-4DED303D6265}"/>
              </a:ext>
            </a:extLst>
          </p:cNvPr>
          <p:cNvSpPr/>
          <p:nvPr/>
        </p:nvSpPr>
        <p:spPr>
          <a:xfrm>
            <a:off x="4751269" y="2567354"/>
            <a:ext cx="7440731" cy="390504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600" dirty="0"/>
          </a:p>
        </p:txBody>
      </p: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执行时间预估</a:t>
            </a:r>
          </a:p>
        </p:txBody>
      </p:sp>
      <p:grpSp>
        <p:nvGrpSpPr>
          <p:cNvPr id="53" name="组合 52">
            <a:extLst>
              <a:ext uri="{FF2B5EF4-FFF2-40B4-BE49-F238E27FC236}">
                <a16:creationId xmlns:a16="http://schemas.microsoft.com/office/drawing/2014/main" id="{5751F86B-F664-4FCB-A194-4112F738299A}"/>
              </a:ext>
            </a:extLst>
          </p:cNvPr>
          <p:cNvGrpSpPr/>
          <p:nvPr/>
        </p:nvGrpSpPr>
        <p:grpSpPr>
          <a:xfrm>
            <a:off x="551177" y="1874722"/>
            <a:ext cx="7370445" cy="461665"/>
            <a:chOff x="844893" y="1000114"/>
            <a:chExt cx="7370445" cy="461665"/>
          </a:xfrm>
        </p:grpSpPr>
        <p:sp>
          <p:nvSpPr>
            <p:cNvPr id="54" name="内容占位符 2">
              <a:extLst>
                <a:ext uri="{FF2B5EF4-FFF2-40B4-BE49-F238E27FC236}">
                  <a16:creationId xmlns:a16="http://schemas.microsoft.com/office/drawing/2014/main" id="{385FE5FE-3742-40DF-8903-3768A7F9609D}"/>
                </a:ext>
              </a:extLst>
            </p:cNvPr>
            <p:cNvSpPr txBox="1">
              <a:spLocks/>
            </p:cNvSpPr>
            <p:nvPr/>
          </p:nvSpPr>
          <p:spPr>
            <a:xfrm>
              <a:off x="1142976" y="1000114"/>
              <a:ext cx="707236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defRPr/>
              </a:pPr>
              <a:r>
                <a:rPr lang="zh-CN" altLang="en-US" sz="2400" dirty="0">
                  <a:solidFill>
                    <a:schemeClr val="tx1"/>
                  </a:solidFill>
                </a:rPr>
                <a:t>用历史的执行时间来预估未来的执行时间</a:t>
              </a:r>
              <a:endParaRPr lang="en-US" altLang="zh-CN" sz="2400" dirty="0">
                <a:solidFill>
                  <a:schemeClr val="tx1"/>
                </a:solidFill>
              </a:endParaRPr>
            </a:p>
          </p:txBody>
        </p:sp>
        <p:sp>
          <p:nvSpPr>
            <p:cNvPr id="55" name="TextBox 25">
              <a:extLst>
                <a:ext uri="{FF2B5EF4-FFF2-40B4-BE49-F238E27FC236}">
                  <a16:creationId xmlns:a16="http://schemas.microsoft.com/office/drawing/2014/main" id="{E5B57A29-7804-49DC-B90C-0DC90CFAE84C}"/>
                </a:ext>
              </a:extLst>
            </p:cNvPr>
            <p:cNvSpPr txBox="1"/>
            <p:nvPr/>
          </p:nvSpPr>
          <p:spPr>
            <a:xfrm>
              <a:off x="844893" y="1000114"/>
              <a:ext cx="433390" cy="461665"/>
            </a:xfrm>
            <a:prstGeom prst="rect">
              <a:avLst/>
            </a:prstGeom>
            <a:noFill/>
            <a:effectLst/>
          </p:spPr>
          <p:txBody>
            <a:bodyPr wrap="square" rtlCol="0">
              <a:spAutoFit/>
            </a:bodyPr>
            <a:lstStyle/>
            <a:p>
              <a:pPr marL="342900" indent="-342900">
                <a:spcBef>
                  <a:spcPct val="20000"/>
                </a:spcBef>
              </a:pPr>
              <a:r>
                <a:rPr lang="zh-CN" altLang="en-US" sz="2400" b="1" dirty="0">
                  <a:latin typeface="楷体" panose="02010609060101010101" pitchFamily="49" charset="-122"/>
                  <a:ea typeface="楷体" panose="02010609060101010101" pitchFamily="49" charset="-122"/>
                </a:rPr>
                <a:t>■</a:t>
              </a:r>
              <a:endParaRPr lang="zh-CN" altLang="en-US" sz="2400" b="1" dirty="0">
                <a:latin typeface="微软雅黑" pitchFamily="34" charset="-122"/>
                <a:ea typeface="微软雅黑" pitchFamily="34" charset="-122"/>
              </a:endParaRPr>
            </a:p>
          </p:txBody>
        </p:sp>
      </p:grpSp>
      <p:sp>
        <p:nvSpPr>
          <p:cNvPr id="56" name="TextBox 27">
            <a:extLst>
              <a:ext uri="{FF2B5EF4-FFF2-40B4-BE49-F238E27FC236}">
                <a16:creationId xmlns:a16="http://schemas.microsoft.com/office/drawing/2014/main" id="{2B982DB4-78D3-4F36-9DFA-791EE3E7E227}"/>
              </a:ext>
            </a:extLst>
          </p:cNvPr>
          <p:cNvSpPr txBox="1"/>
          <p:nvPr/>
        </p:nvSpPr>
        <p:spPr>
          <a:xfrm>
            <a:off x="176827" y="2567354"/>
            <a:ext cx="4407232" cy="3905043"/>
          </a:xfrm>
          <a:prstGeom prst="rect">
            <a:avLst/>
          </a:prstGeom>
          <a:gradFill>
            <a:gsLst>
              <a:gs pos="100000">
                <a:srgbClr val="FDD000"/>
              </a:gs>
              <a:gs pos="0">
                <a:srgbClr val="FFF9B1"/>
              </a:gs>
              <a:gs pos="100000">
                <a:schemeClr val="accent1">
                  <a:tint val="23500"/>
                  <a:satMod val="160000"/>
                </a:schemeClr>
              </a:gs>
            </a:gsLst>
            <a:lin ang="5400000" scaled="0"/>
          </a:gradFill>
        </p:spPr>
        <p:txBody>
          <a:bodyPr wrap="none" rtlCol="0">
            <a:spAutoFit/>
          </a:bodyPr>
          <a:lstStyle/>
          <a:p>
            <a:pPr>
              <a:lnSpc>
                <a:spcPct val="150000"/>
              </a:lnSpc>
            </a:pPr>
            <a:r>
              <a:rPr lang="en-US" altLang="zh-CN" sz="2400" b="1" dirty="0">
                <a:solidFill>
                  <a:srgbClr val="11576A"/>
                </a:solidFill>
                <a:latin typeface="+mn-ea"/>
              </a:rPr>
              <a:t>process P</a:t>
            </a:r>
          </a:p>
          <a:p>
            <a:pPr>
              <a:lnSpc>
                <a:spcPct val="150000"/>
              </a:lnSpc>
            </a:pPr>
            <a:r>
              <a:rPr lang="en-US" altLang="zh-CN" sz="2400" b="1" dirty="0">
                <a:solidFill>
                  <a:srgbClr val="11576A"/>
                </a:solidFill>
                <a:latin typeface="+mn-ea"/>
              </a:rPr>
              <a:t>begin</a:t>
            </a:r>
          </a:p>
          <a:p>
            <a:pPr>
              <a:lnSpc>
                <a:spcPct val="150000"/>
              </a:lnSpc>
            </a:pPr>
            <a:r>
              <a:rPr lang="en-US" altLang="zh-CN" sz="2400" b="1" dirty="0">
                <a:solidFill>
                  <a:srgbClr val="0070C0"/>
                </a:solidFill>
                <a:latin typeface="+mn-ea"/>
              </a:rPr>
              <a:t>    loop</a:t>
            </a:r>
          </a:p>
          <a:p>
            <a:pPr>
              <a:lnSpc>
                <a:spcPct val="150000"/>
              </a:lnSpc>
            </a:pPr>
            <a:r>
              <a:rPr lang="en-US" altLang="zh-CN" sz="2400" b="1" dirty="0">
                <a:solidFill>
                  <a:srgbClr val="0070C0"/>
                </a:solidFill>
                <a:latin typeface="+mn-ea"/>
              </a:rPr>
              <a:t>      &lt;read input from user&gt;</a:t>
            </a:r>
          </a:p>
          <a:p>
            <a:pPr>
              <a:lnSpc>
                <a:spcPct val="150000"/>
              </a:lnSpc>
            </a:pPr>
            <a:r>
              <a:rPr lang="en-US" altLang="zh-CN" sz="2400" b="1" dirty="0">
                <a:solidFill>
                  <a:srgbClr val="0070C0"/>
                </a:solidFill>
                <a:latin typeface="+mn-ea"/>
              </a:rPr>
              <a:t>      &lt;process input&gt;</a:t>
            </a:r>
          </a:p>
          <a:p>
            <a:pPr>
              <a:lnSpc>
                <a:spcPct val="150000"/>
              </a:lnSpc>
            </a:pPr>
            <a:r>
              <a:rPr lang="en-US" altLang="zh-CN" sz="2400" b="1" dirty="0">
                <a:solidFill>
                  <a:srgbClr val="0070C0"/>
                </a:solidFill>
                <a:latin typeface="+mn-ea"/>
              </a:rPr>
              <a:t>    end loop</a:t>
            </a:r>
          </a:p>
          <a:p>
            <a:pPr>
              <a:lnSpc>
                <a:spcPct val="150000"/>
              </a:lnSpc>
            </a:pPr>
            <a:r>
              <a:rPr lang="en-US" altLang="zh-CN" sz="2400" b="1" dirty="0">
                <a:solidFill>
                  <a:srgbClr val="11576A"/>
                </a:solidFill>
                <a:latin typeface="+mn-ea"/>
              </a:rPr>
              <a:t>end P</a:t>
            </a:r>
            <a:endParaRPr lang="zh-CN" altLang="en-US" sz="2400" b="1" dirty="0">
              <a:solidFill>
                <a:srgbClr val="11576A"/>
              </a:solidFill>
              <a:latin typeface="+mn-ea"/>
            </a:endParaRPr>
          </a:p>
        </p:txBody>
      </p:sp>
      <p:sp>
        <p:nvSpPr>
          <p:cNvPr id="57" name="TextBox 29">
            <a:extLst>
              <a:ext uri="{FF2B5EF4-FFF2-40B4-BE49-F238E27FC236}">
                <a16:creationId xmlns:a16="http://schemas.microsoft.com/office/drawing/2014/main" id="{13C08613-8F37-4BE6-B1C9-FBEF6B256343}"/>
              </a:ext>
            </a:extLst>
          </p:cNvPr>
          <p:cNvSpPr txBox="1"/>
          <p:nvPr/>
        </p:nvSpPr>
        <p:spPr>
          <a:xfrm>
            <a:off x="6212406" y="3783219"/>
            <a:ext cx="4475905" cy="461665"/>
          </a:xfrm>
          <a:prstGeom prst="rect">
            <a:avLst/>
          </a:prstGeom>
          <a:noFill/>
        </p:spPr>
        <p:txBody>
          <a:bodyPr wrap="none" rtlCol="0">
            <a:spAutoFit/>
          </a:bodyPr>
          <a:lstStyle/>
          <a:p>
            <a:r>
              <a:rPr lang="en-US" altLang="zh-CN" sz="2400" b="1" dirty="0">
                <a:solidFill>
                  <a:srgbClr val="11576A"/>
                </a:solidFill>
                <a:latin typeface="+mn-ea"/>
              </a:rPr>
              <a:t>    </a:t>
            </a:r>
            <a:r>
              <a:rPr lang="en-US" altLang="zh-CN" sz="2400" b="1" dirty="0" err="1">
                <a:solidFill>
                  <a:srgbClr val="11576A"/>
                </a:solidFill>
                <a:latin typeface="+mn-ea"/>
              </a:rPr>
              <a:t>t</a:t>
            </a:r>
            <a:r>
              <a:rPr lang="en-US" altLang="zh-CN" sz="2400" b="1" baseline="-25000" dirty="0" err="1">
                <a:solidFill>
                  <a:srgbClr val="11576A"/>
                </a:solidFill>
                <a:latin typeface="+mn-ea"/>
              </a:rPr>
              <a:t>n</a:t>
            </a:r>
            <a:r>
              <a:rPr lang="en-US" altLang="zh-CN" sz="2400" b="1" dirty="0">
                <a:solidFill>
                  <a:srgbClr val="11576A"/>
                </a:solidFill>
                <a:latin typeface="+mn-ea"/>
              </a:rPr>
              <a:t>——</a:t>
            </a:r>
            <a:r>
              <a:rPr lang="zh-CN" altLang="en-US" sz="2400" b="1" dirty="0">
                <a:solidFill>
                  <a:srgbClr val="11576A"/>
                </a:solidFill>
                <a:latin typeface="+mn-ea"/>
              </a:rPr>
              <a:t>第</a:t>
            </a:r>
            <a:r>
              <a:rPr lang="en-US" altLang="zh-CN" sz="2400" b="1" dirty="0">
                <a:solidFill>
                  <a:srgbClr val="11576A"/>
                </a:solidFill>
                <a:latin typeface="+mn-ea"/>
              </a:rPr>
              <a:t>n</a:t>
            </a:r>
            <a:r>
              <a:rPr lang="zh-CN" altLang="en-US" sz="2400" b="1" dirty="0">
                <a:solidFill>
                  <a:srgbClr val="11576A"/>
                </a:solidFill>
                <a:latin typeface="+mn-ea"/>
              </a:rPr>
              <a:t>次的</a:t>
            </a:r>
            <a:r>
              <a:rPr lang="en-US" altLang="zh-CN" sz="2400" b="1" dirty="0">
                <a:solidFill>
                  <a:srgbClr val="11576A"/>
                </a:solidFill>
                <a:latin typeface="+mn-ea"/>
              </a:rPr>
              <a:t>CPU</a:t>
            </a:r>
            <a:r>
              <a:rPr lang="zh-CN" altLang="en-US" sz="2400" b="1" dirty="0">
                <a:solidFill>
                  <a:srgbClr val="11576A"/>
                </a:solidFill>
                <a:latin typeface="+mn-ea"/>
              </a:rPr>
              <a:t>计算时间</a:t>
            </a:r>
          </a:p>
        </p:txBody>
      </p:sp>
      <p:sp>
        <p:nvSpPr>
          <p:cNvPr id="58" name="TextBox 30">
            <a:extLst>
              <a:ext uri="{FF2B5EF4-FFF2-40B4-BE49-F238E27FC236}">
                <a16:creationId xmlns:a16="http://schemas.microsoft.com/office/drawing/2014/main" id="{CF97EF0E-ADE9-4519-A598-B95199A54FC2}"/>
              </a:ext>
            </a:extLst>
          </p:cNvPr>
          <p:cNvSpPr txBox="1"/>
          <p:nvPr/>
        </p:nvSpPr>
        <p:spPr>
          <a:xfrm>
            <a:off x="5709063" y="4669978"/>
            <a:ext cx="5482591" cy="461665"/>
          </a:xfrm>
          <a:prstGeom prst="rect">
            <a:avLst/>
          </a:prstGeom>
          <a:noFill/>
        </p:spPr>
        <p:txBody>
          <a:bodyPr wrap="none" rtlCol="0">
            <a:spAutoFit/>
          </a:bodyPr>
          <a:lstStyle/>
          <a:p>
            <a:r>
              <a:rPr lang="el-GR" altLang="zh-CN" sz="2400" b="1" dirty="0">
                <a:solidFill>
                  <a:srgbClr val="11576A"/>
                </a:solidFill>
                <a:latin typeface="+mn-ea"/>
              </a:rPr>
              <a:t>τ</a:t>
            </a:r>
            <a:r>
              <a:rPr lang="en-US" altLang="zh-CN" sz="2400" b="1" baseline="-25000" dirty="0">
                <a:solidFill>
                  <a:srgbClr val="11576A"/>
                </a:solidFill>
                <a:latin typeface="+mn-ea"/>
              </a:rPr>
              <a:t>n+1</a:t>
            </a:r>
            <a:r>
              <a:rPr lang="en-US" altLang="zh-CN" sz="2400" b="1" dirty="0">
                <a:solidFill>
                  <a:srgbClr val="11576A"/>
                </a:solidFill>
                <a:latin typeface="+mn-ea"/>
              </a:rPr>
              <a:t>——</a:t>
            </a:r>
            <a:r>
              <a:rPr lang="zh-CN" altLang="en-US" sz="2400" b="1" dirty="0">
                <a:solidFill>
                  <a:srgbClr val="11576A"/>
                </a:solidFill>
                <a:latin typeface="+mn-ea"/>
              </a:rPr>
              <a:t>第</a:t>
            </a:r>
            <a:r>
              <a:rPr lang="en-US" altLang="zh-CN" sz="2400" b="1" dirty="0">
                <a:solidFill>
                  <a:srgbClr val="11576A"/>
                </a:solidFill>
                <a:latin typeface="+mn-ea"/>
              </a:rPr>
              <a:t>n+1</a:t>
            </a:r>
            <a:r>
              <a:rPr lang="zh-CN" altLang="en-US" sz="2400" b="1" dirty="0">
                <a:solidFill>
                  <a:srgbClr val="11576A"/>
                </a:solidFill>
                <a:latin typeface="+mn-ea"/>
              </a:rPr>
              <a:t>次的</a:t>
            </a:r>
            <a:r>
              <a:rPr lang="en-US" altLang="zh-CN" sz="2400" b="1" dirty="0">
                <a:solidFill>
                  <a:srgbClr val="11576A"/>
                </a:solidFill>
                <a:latin typeface="+mn-ea"/>
              </a:rPr>
              <a:t>CPU</a:t>
            </a:r>
            <a:r>
              <a:rPr lang="zh-CN" altLang="en-US" sz="2400" b="1" dirty="0">
                <a:solidFill>
                  <a:srgbClr val="11576A"/>
                </a:solidFill>
                <a:latin typeface="+mn-ea"/>
              </a:rPr>
              <a:t>计算时间预估</a:t>
            </a:r>
          </a:p>
        </p:txBody>
      </p:sp>
      <p:sp>
        <p:nvSpPr>
          <p:cNvPr id="59" name="TextBox 31">
            <a:extLst>
              <a:ext uri="{FF2B5EF4-FFF2-40B4-BE49-F238E27FC236}">
                <a16:creationId xmlns:a16="http://schemas.microsoft.com/office/drawing/2014/main" id="{8984AE78-FAAE-404C-B319-C7E8CA0C7305}"/>
              </a:ext>
            </a:extLst>
          </p:cNvPr>
          <p:cNvSpPr txBox="1"/>
          <p:nvPr/>
        </p:nvSpPr>
        <p:spPr>
          <a:xfrm>
            <a:off x="4751269" y="5556738"/>
            <a:ext cx="7398179" cy="523220"/>
          </a:xfrm>
          <a:prstGeom prst="rect">
            <a:avLst/>
          </a:prstGeom>
          <a:noFill/>
        </p:spPr>
        <p:txBody>
          <a:bodyPr wrap="none" rtlCol="0">
            <a:spAutoFit/>
          </a:bodyPr>
          <a:lstStyle/>
          <a:p>
            <a:r>
              <a:rPr lang="el-GR" altLang="zh-CN" sz="2800" b="1" dirty="0">
                <a:solidFill>
                  <a:srgbClr val="11576A"/>
                </a:solidFill>
                <a:latin typeface="+mn-ea"/>
              </a:rPr>
              <a:t>τ</a:t>
            </a:r>
            <a:r>
              <a:rPr lang="en-US" altLang="zh-CN" sz="2800" b="1" baseline="-25000" dirty="0">
                <a:solidFill>
                  <a:srgbClr val="11576A"/>
                </a:solidFill>
                <a:latin typeface="+mn-ea"/>
              </a:rPr>
              <a:t>n+1</a:t>
            </a:r>
            <a:r>
              <a:rPr lang="en-US" altLang="zh-CN" sz="2800" b="1" dirty="0">
                <a:solidFill>
                  <a:srgbClr val="11576A"/>
                </a:solidFill>
                <a:latin typeface="+mn-ea"/>
              </a:rPr>
              <a:t>=α</a:t>
            </a:r>
            <a:r>
              <a:rPr lang="en-US" altLang="zh-CN" sz="2800" b="1" dirty="0" err="1">
                <a:solidFill>
                  <a:srgbClr val="11576A"/>
                </a:solidFill>
                <a:latin typeface="+mn-ea"/>
              </a:rPr>
              <a:t>t</a:t>
            </a:r>
            <a:r>
              <a:rPr lang="en-US" altLang="zh-CN" sz="2800" b="1" baseline="-25000" dirty="0" err="1">
                <a:solidFill>
                  <a:srgbClr val="11576A"/>
                </a:solidFill>
                <a:latin typeface="+mn-ea"/>
              </a:rPr>
              <a:t>n</a:t>
            </a:r>
            <a:r>
              <a:rPr lang="en-US" altLang="zh-CN" sz="2800" b="1" dirty="0">
                <a:solidFill>
                  <a:srgbClr val="11576A"/>
                </a:solidFill>
                <a:latin typeface="+mn-ea"/>
              </a:rPr>
              <a:t>+(1-α) αt</a:t>
            </a:r>
            <a:r>
              <a:rPr lang="en-US" altLang="zh-CN" sz="2800" b="1" baseline="-25000" dirty="0">
                <a:solidFill>
                  <a:srgbClr val="11576A"/>
                </a:solidFill>
                <a:latin typeface="+mn-ea"/>
              </a:rPr>
              <a:t>n-1</a:t>
            </a:r>
            <a:r>
              <a:rPr lang="en-US" altLang="zh-CN" sz="2800" b="1" dirty="0">
                <a:solidFill>
                  <a:srgbClr val="11576A"/>
                </a:solidFill>
                <a:latin typeface="+mn-ea"/>
              </a:rPr>
              <a:t>+(1-α)(1-α) αt</a:t>
            </a:r>
            <a:r>
              <a:rPr lang="en-US" altLang="zh-CN" sz="2800" b="1" baseline="-25000" dirty="0">
                <a:solidFill>
                  <a:srgbClr val="11576A"/>
                </a:solidFill>
                <a:latin typeface="+mn-ea"/>
              </a:rPr>
              <a:t>n-2</a:t>
            </a:r>
            <a:r>
              <a:rPr lang="en-US" altLang="zh-CN" sz="2800" b="1" dirty="0">
                <a:solidFill>
                  <a:srgbClr val="11576A"/>
                </a:solidFill>
                <a:latin typeface="+mn-ea"/>
              </a:rPr>
              <a:t>+…</a:t>
            </a:r>
            <a:endParaRPr lang="zh-CN" altLang="en-US" sz="2800" b="1" dirty="0">
              <a:solidFill>
                <a:srgbClr val="11576A"/>
              </a:solidFill>
              <a:latin typeface="+mn-ea"/>
            </a:endParaRPr>
          </a:p>
        </p:txBody>
      </p:sp>
      <p:sp>
        <p:nvSpPr>
          <p:cNvPr id="60" name="TextBox 32">
            <a:extLst>
              <a:ext uri="{FF2B5EF4-FFF2-40B4-BE49-F238E27FC236}">
                <a16:creationId xmlns:a16="http://schemas.microsoft.com/office/drawing/2014/main" id="{4EE706F6-51DD-4E4E-B9A5-C74C8E746CE3}"/>
              </a:ext>
            </a:extLst>
          </p:cNvPr>
          <p:cNvSpPr txBox="1"/>
          <p:nvPr/>
        </p:nvSpPr>
        <p:spPr>
          <a:xfrm>
            <a:off x="5890202" y="2896460"/>
            <a:ext cx="5120312" cy="461665"/>
          </a:xfrm>
          <a:prstGeom prst="rect">
            <a:avLst/>
          </a:prstGeom>
          <a:noFill/>
        </p:spPr>
        <p:txBody>
          <a:bodyPr wrap="none" rtlCol="0">
            <a:spAutoFit/>
          </a:bodyPr>
          <a:lstStyle/>
          <a:p>
            <a:r>
              <a:rPr lang="el-GR" altLang="zh-CN" sz="2400" b="1" dirty="0">
                <a:solidFill>
                  <a:srgbClr val="11576A"/>
                </a:solidFill>
                <a:latin typeface="+mn-ea"/>
              </a:rPr>
              <a:t>τ</a:t>
            </a:r>
            <a:r>
              <a:rPr lang="en-US" altLang="zh-CN" sz="2400" b="1" baseline="-25000" dirty="0">
                <a:solidFill>
                  <a:srgbClr val="11576A"/>
                </a:solidFill>
                <a:latin typeface="+mn-ea"/>
              </a:rPr>
              <a:t>n+1 </a:t>
            </a:r>
            <a:r>
              <a:rPr lang="en-US" altLang="zh-CN" sz="2400" b="1" dirty="0">
                <a:solidFill>
                  <a:srgbClr val="11576A"/>
                </a:solidFill>
                <a:latin typeface="+mn-ea"/>
              </a:rPr>
              <a:t>= α</a:t>
            </a:r>
            <a:r>
              <a:rPr lang="en-US" altLang="zh-CN" sz="2400" b="1" dirty="0" err="1">
                <a:solidFill>
                  <a:srgbClr val="11576A"/>
                </a:solidFill>
                <a:latin typeface="+mn-ea"/>
              </a:rPr>
              <a:t>t</a:t>
            </a:r>
            <a:r>
              <a:rPr lang="en-US" altLang="zh-CN" sz="2400" b="1" baseline="-25000" dirty="0" err="1">
                <a:solidFill>
                  <a:srgbClr val="11576A"/>
                </a:solidFill>
                <a:latin typeface="+mn-ea"/>
              </a:rPr>
              <a:t>n</a:t>
            </a:r>
            <a:r>
              <a:rPr lang="en-US" altLang="zh-CN" sz="2400" b="1" dirty="0">
                <a:solidFill>
                  <a:srgbClr val="11576A"/>
                </a:solidFill>
                <a:latin typeface="+mn-ea"/>
              </a:rPr>
              <a:t>+(1-α)</a:t>
            </a:r>
            <a:r>
              <a:rPr lang="el-GR" altLang="zh-CN" sz="2400" b="1" dirty="0">
                <a:solidFill>
                  <a:srgbClr val="11576A"/>
                </a:solidFill>
                <a:latin typeface="+mn-ea"/>
              </a:rPr>
              <a:t> τ</a:t>
            </a:r>
            <a:r>
              <a:rPr lang="en-US" altLang="zh-CN" sz="2400" b="1" baseline="-25000" dirty="0">
                <a:solidFill>
                  <a:srgbClr val="11576A"/>
                </a:solidFill>
                <a:latin typeface="+mn-ea"/>
              </a:rPr>
              <a:t>n</a:t>
            </a:r>
            <a:r>
              <a:rPr lang="zh-CN" altLang="en-US" sz="2400" b="1" dirty="0">
                <a:solidFill>
                  <a:srgbClr val="11576A"/>
                </a:solidFill>
                <a:latin typeface="+mn-ea"/>
              </a:rPr>
              <a:t>，其中</a:t>
            </a:r>
            <a:r>
              <a:rPr lang="en-US" altLang="zh-CN" sz="2400" b="1" dirty="0">
                <a:solidFill>
                  <a:srgbClr val="11576A"/>
                </a:solidFill>
                <a:latin typeface="+mn-ea"/>
              </a:rPr>
              <a:t> 0</a:t>
            </a:r>
            <a:r>
              <a:rPr lang="zh-CN" altLang="en-US" sz="2400" b="1" dirty="0">
                <a:solidFill>
                  <a:srgbClr val="11576A"/>
                </a:solidFill>
                <a:latin typeface="+mn-ea"/>
              </a:rPr>
              <a:t>≤</a:t>
            </a:r>
            <a:r>
              <a:rPr lang="en-US" altLang="zh-CN" sz="2400" b="1" dirty="0">
                <a:solidFill>
                  <a:srgbClr val="11576A"/>
                </a:solidFill>
                <a:latin typeface="+mn-ea"/>
              </a:rPr>
              <a:t>α</a:t>
            </a:r>
            <a:r>
              <a:rPr lang="zh-CN" altLang="en-US" sz="2400" b="1" dirty="0">
                <a:solidFill>
                  <a:srgbClr val="11576A"/>
                </a:solidFill>
                <a:latin typeface="+mn-ea"/>
              </a:rPr>
              <a:t>≤</a:t>
            </a:r>
            <a:r>
              <a:rPr lang="en-US" altLang="zh-CN" sz="2400" b="1" dirty="0">
                <a:solidFill>
                  <a:srgbClr val="11576A"/>
                </a:solidFill>
                <a:latin typeface="+mn-ea"/>
              </a:rPr>
              <a:t>1</a:t>
            </a:r>
            <a:endParaRPr lang="zh-CN" altLang="en-US" sz="2400" b="1" dirty="0">
              <a:solidFill>
                <a:srgbClr val="11576A"/>
              </a:solidFill>
              <a:latin typeface="+mn-ea"/>
            </a:endParaRPr>
          </a:p>
        </p:txBody>
      </p:sp>
    </p:spTree>
    <p:extLst>
      <p:ext uri="{BB962C8B-B14F-4D97-AF65-F5344CB8AC3E}">
        <p14:creationId xmlns:p14="http://schemas.microsoft.com/office/powerpoint/2010/main" val="407837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6" grpId="0" animBg="1"/>
      <p:bldP spid="57" grpId="0"/>
      <p:bldP spid="58" grpId="0"/>
      <p:bldP spid="59" grpId="0"/>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执行时间预估</a:t>
            </a:r>
          </a:p>
        </p:txBody>
      </p:sp>
      <p:grpSp>
        <p:nvGrpSpPr>
          <p:cNvPr id="16" name="组合 15">
            <a:extLst>
              <a:ext uri="{FF2B5EF4-FFF2-40B4-BE49-F238E27FC236}">
                <a16:creationId xmlns:a16="http://schemas.microsoft.com/office/drawing/2014/main" id="{0A1377DB-04AA-46BE-9613-88980F441C43}"/>
              </a:ext>
            </a:extLst>
          </p:cNvPr>
          <p:cNvGrpSpPr/>
          <p:nvPr/>
        </p:nvGrpSpPr>
        <p:grpSpPr>
          <a:xfrm>
            <a:off x="2150708" y="1978606"/>
            <a:ext cx="7184150" cy="2900692"/>
            <a:chOff x="959750" y="1120510"/>
            <a:chExt cx="7184150" cy="2900692"/>
          </a:xfrm>
        </p:grpSpPr>
        <p:sp>
          <p:nvSpPr>
            <p:cNvPr id="17" name="矩形 16">
              <a:extLst>
                <a:ext uri="{FF2B5EF4-FFF2-40B4-BE49-F238E27FC236}">
                  <a16:creationId xmlns:a16="http://schemas.microsoft.com/office/drawing/2014/main" id="{65FE1C2C-6C9F-4182-B061-0B899BF1DE75}"/>
                </a:ext>
              </a:extLst>
            </p:cNvPr>
            <p:cNvSpPr/>
            <p:nvPr/>
          </p:nvSpPr>
          <p:spPr>
            <a:xfrm>
              <a:off x="1663900" y="1120510"/>
              <a:ext cx="6480000" cy="2520000"/>
            </a:xfrm>
            <a:prstGeom prst="rect">
              <a:avLst/>
            </a:prstGeom>
            <a:gradFill>
              <a:gsLst>
                <a:gs pos="100000">
                  <a:srgbClr val="666666"/>
                </a:gs>
                <a:gs pos="0">
                  <a:srgbClr val="CCCCCC"/>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FCF7C83B-1FD7-486B-8A9E-862DA4CC845F}"/>
                </a:ext>
              </a:extLst>
            </p:cNvPr>
            <p:cNvCxnSpPr/>
            <p:nvPr/>
          </p:nvCxnSpPr>
          <p:spPr>
            <a:xfrm rot="16200000" flipH="1">
              <a:off x="4014015"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236B30-CCF6-4291-A6E3-74E6AFA82DA2}"/>
                </a:ext>
              </a:extLst>
            </p:cNvPr>
            <p:cNvCxnSpPr/>
            <p:nvPr/>
          </p:nvCxnSpPr>
          <p:spPr>
            <a:xfrm rot="10800000" flipH="1">
              <a:off x="1663900" y="2571293"/>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714C59B-B132-4A48-8D5B-7FE9DEC39E20}"/>
                </a:ext>
              </a:extLst>
            </p:cNvPr>
            <p:cNvCxnSpPr/>
            <p:nvPr/>
          </p:nvCxnSpPr>
          <p:spPr>
            <a:xfrm rot="10800000" flipH="1">
              <a:off x="1663900" y="1843082"/>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D0D87F1-FF78-4825-A225-02D2226F4F3B}"/>
                </a:ext>
              </a:extLst>
            </p:cNvPr>
            <p:cNvCxnSpPr/>
            <p:nvPr/>
          </p:nvCxnSpPr>
          <p:spPr>
            <a:xfrm rot="10800000" flipH="1">
              <a:off x="1663900" y="3286130"/>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D7AC2EF-C87F-4018-ACCD-191C01B6B29D}"/>
                </a:ext>
              </a:extLst>
            </p:cNvPr>
            <p:cNvCxnSpPr/>
            <p:nvPr/>
          </p:nvCxnSpPr>
          <p:spPr>
            <a:xfrm rot="10800000" flipH="1">
              <a:off x="1663900" y="2206940"/>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A7EF8E5-2FC6-45A4-9E94-DAD711A7C6D4}"/>
                </a:ext>
              </a:extLst>
            </p:cNvPr>
            <p:cNvCxnSpPr/>
            <p:nvPr/>
          </p:nvCxnSpPr>
          <p:spPr>
            <a:xfrm rot="10800000" flipH="1">
              <a:off x="1663900" y="1497132"/>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3430E3E-7EC9-4705-9B8C-7FB61EC82C5A}"/>
                </a:ext>
              </a:extLst>
            </p:cNvPr>
            <p:cNvCxnSpPr/>
            <p:nvPr/>
          </p:nvCxnSpPr>
          <p:spPr>
            <a:xfrm rot="10800000" flipH="1">
              <a:off x="1663900" y="2932560"/>
              <a:ext cx="648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C300EA6-692F-4DD2-B694-2D3C98F8F040}"/>
                </a:ext>
              </a:extLst>
            </p:cNvPr>
            <p:cNvCxnSpPr/>
            <p:nvPr/>
          </p:nvCxnSpPr>
          <p:spPr>
            <a:xfrm rot="16200000" flipH="1">
              <a:off x="4739965"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2A80BE-821F-4F15-9070-CFE690DB8C1B}"/>
                </a:ext>
              </a:extLst>
            </p:cNvPr>
            <p:cNvCxnSpPr/>
            <p:nvPr/>
          </p:nvCxnSpPr>
          <p:spPr>
            <a:xfrm rot="16200000" flipH="1">
              <a:off x="5442775"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EAB258D-F9B3-4338-8D04-7C6A25791F39}"/>
                </a:ext>
              </a:extLst>
            </p:cNvPr>
            <p:cNvCxnSpPr/>
            <p:nvPr/>
          </p:nvCxnSpPr>
          <p:spPr>
            <a:xfrm rot="16200000" flipH="1">
              <a:off x="6168725"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ECA90B9-65EC-4827-809C-DD633D4A4467}"/>
                </a:ext>
              </a:extLst>
            </p:cNvPr>
            <p:cNvCxnSpPr/>
            <p:nvPr/>
          </p:nvCxnSpPr>
          <p:spPr>
            <a:xfrm rot="16200000" flipH="1">
              <a:off x="1141758"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D8872AE-4559-4D12-BF5D-25838662F17C}"/>
                </a:ext>
              </a:extLst>
            </p:cNvPr>
            <p:cNvCxnSpPr/>
            <p:nvPr/>
          </p:nvCxnSpPr>
          <p:spPr>
            <a:xfrm rot="16200000" flipH="1">
              <a:off x="1882222"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6A22CE0-1D20-4A76-BBF7-EFE0EF273979}"/>
                </a:ext>
              </a:extLst>
            </p:cNvPr>
            <p:cNvCxnSpPr/>
            <p:nvPr/>
          </p:nvCxnSpPr>
          <p:spPr>
            <a:xfrm rot="16200000" flipH="1">
              <a:off x="2570518"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B8E2269-207B-4A08-8A54-89095C63A922}"/>
                </a:ext>
              </a:extLst>
            </p:cNvPr>
            <p:cNvCxnSpPr/>
            <p:nvPr/>
          </p:nvCxnSpPr>
          <p:spPr>
            <a:xfrm rot="16200000" flipH="1">
              <a:off x="3310982" y="2402197"/>
              <a:ext cx="2520000" cy="1588"/>
            </a:xfrm>
            <a:prstGeom prst="line">
              <a:avLst/>
            </a:prstGeom>
            <a:ln w="19050">
              <a:solidFill>
                <a:srgbClr val="11576A"/>
              </a:solidFill>
            </a:ln>
          </p:spPr>
          <p:style>
            <a:lnRef idx="1">
              <a:schemeClr val="accent1"/>
            </a:lnRef>
            <a:fillRef idx="0">
              <a:schemeClr val="accent1"/>
            </a:fillRef>
            <a:effectRef idx="0">
              <a:schemeClr val="accent1"/>
            </a:effectRef>
            <a:fontRef idx="minor">
              <a:schemeClr val="tx1"/>
            </a:fontRef>
          </p:style>
        </p:cxnSp>
        <p:sp>
          <p:nvSpPr>
            <p:cNvPr id="32" name="TextBox 20">
              <a:extLst>
                <a:ext uri="{FF2B5EF4-FFF2-40B4-BE49-F238E27FC236}">
                  <a16:creationId xmlns:a16="http://schemas.microsoft.com/office/drawing/2014/main" id="{B5A4AA07-AC76-4BD8-97AD-F26ACF62CBF4}"/>
                </a:ext>
              </a:extLst>
            </p:cNvPr>
            <p:cNvSpPr txBox="1"/>
            <p:nvPr/>
          </p:nvSpPr>
          <p:spPr>
            <a:xfrm>
              <a:off x="1227796" y="1357304"/>
              <a:ext cx="437940" cy="338554"/>
            </a:xfrm>
            <a:prstGeom prst="rect">
              <a:avLst/>
            </a:prstGeom>
            <a:noFill/>
          </p:spPr>
          <p:txBody>
            <a:bodyPr wrap="none" rtlCol="0">
              <a:spAutoFit/>
            </a:bodyPr>
            <a:lstStyle/>
            <a:p>
              <a:r>
                <a:rPr lang="en-US" altLang="zh-CN" sz="1600" b="1">
                  <a:solidFill>
                    <a:srgbClr val="11576A"/>
                  </a:solidFill>
                  <a:latin typeface="+mn-ea"/>
                </a:rPr>
                <a:t>12</a:t>
              </a:r>
              <a:endParaRPr lang="zh-CN" altLang="en-US" sz="1600" b="1">
                <a:solidFill>
                  <a:srgbClr val="11576A"/>
                </a:solidFill>
                <a:latin typeface="+mn-ea"/>
              </a:endParaRPr>
            </a:p>
          </p:txBody>
        </p:sp>
        <p:sp>
          <p:nvSpPr>
            <p:cNvPr id="33" name="TextBox 25">
              <a:extLst>
                <a:ext uri="{FF2B5EF4-FFF2-40B4-BE49-F238E27FC236}">
                  <a16:creationId xmlns:a16="http://schemas.microsoft.com/office/drawing/2014/main" id="{CFBDB357-66D6-45FC-BB86-819723C98781}"/>
                </a:ext>
              </a:extLst>
            </p:cNvPr>
            <p:cNvSpPr txBox="1"/>
            <p:nvPr/>
          </p:nvSpPr>
          <p:spPr>
            <a:xfrm>
              <a:off x="1227796" y="1701112"/>
              <a:ext cx="437940" cy="338554"/>
            </a:xfrm>
            <a:prstGeom prst="rect">
              <a:avLst/>
            </a:prstGeom>
            <a:noFill/>
          </p:spPr>
          <p:txBody>
            <a:bodyPr wrap="none" rtlCol="0">
              <a:spAutoFit/>
            </a:bodyPr>
            <a:lstStyle/>
            <a:p>
              <a:r>
                <a:rPr lang="en-US" altLang="zh-CN" sz="1600" b="1">
                  <a:solidFill>
                    <a:srgbClr val="11576A"/>
                  </a:solidFill>
                  <a:latin typeface="+mn-ea"/>
                </a:rPr>
                <a:t>10</a:t>
              </a:r>
              <a:endParaRPr lang="zh-CN" altLang="en-US" sz="1600" b="1">
                <a:solidFill>
                  <a:srgbClr val="11576A"/>
                </a:solidFill>
                <a:latin typeface="+mn-ea"/>
              </a:endParaRPr>
            </a:p>
          </p:txBody>
        </p:sp>
        <p:sp>
          <p:nvSpPr>
            <p:cNvPr id="34" name="TextBox 26">
              <a:extLst>
                <a:ext uri="{FF2B5EF4-FFF2-40B4-BE49-F238E27FC236}">
                  <a16:creationId xmlns:a16="http://schemas.microsoft.com/office/drawing/2014/main" id="{58B7659B-C444-454F-A371-79CA88E687E4}"/>
                </a:ext>
              </a:extLst>
            </p:cNvPr>
            <p:cNvSpPr txBox="1"/>
            <p:nvPr/>
          </p:nvSpPr>
          <p:spPr>
            <a:xfrm>
              <a:off x="1332870" y="2057170"/>
              <a:ext cx="311304" cy="338554"/>
            </a:xfrm>
            <a:prstGeom prst="rect">
              <a:avLst/>
            </a:prstGeom>
            <a:noFill/>
          </p:spPr>
          <p:txBody>
            <a:bodyPr wrap="none" rtlCol="0">
              <a:spAutoFit/>
            </a:bodyPr>
            <a:lstStyle/>
            <a:p>
              <a:r>
                <a:rPr lang="en-US" altLang="zh-CN" sz="1600" b="1">
                  <a:solidFill>
                    <a:srgbClr val="11576A"/>
                  </a:solidFill>
                  <a:latin typeface="+mn-ea"/>
                </a:rPr>
                <a:t>8</a:t>
              </a:r>
              <a:endParaRPr lang="zh-CN" altLang="en-US" sz="1600" b="1">
                <a:solidFill>
                  <a:srgbClr val="11576A"/>
                </a:solidFill>
                <a:latin typeface="+mn-ea"/>
              </a:endParaRPr>
            </a:p>
          </p:txBody>
        </p:sp>
        <p:sp>
          <p:nvSpPr>
            <p:cNvPr id="35" name="TextBox 28">
              <a:extLst>
                <a:ext uri="{FF2B5EF4-FFF2-40B4-BE49-F238E27FC236}">
                  <a16:creationId xmlns:a16="http://schemas.microsoft.com/office/drawing/2014/main" id="{C35FB758-6AAC-4FF1-A3D6-4504DD789BCB}"/>
                </a:ext>
              </a:extLst>
            </p:cNvPr>
            <p:cNvSpPr txBox="1"/>
            <p:nvPr/>
          </p:nvSpPr>
          <p:spPr>
            <a:xfrm>
              <a:off x="1332870" y="2415492"/>
              <a:ext cx="311304" cy="338554"/>
            </a:xfrm>
            <a:prstGeom prst="rect">
              <a:avLst/>
            </a:prstGeom>
            <a:noFill/>
          </p:spPr>
          <p:txBody>
            <a:bodyPr wrap="none" rtlCol="0">
              <a:spAutoFit/>
            </a:bodyPr>
            <a:lstStyle/>
            <a:p>
              <a:r>
                <a:rPr lang="en-US" altLang="zh-CN" sz="1600" b="1">
                  <a:solidFill>
                    <a:srgbClr val="11576A"/>
                  </a:solidFill>
                  <a:latin typeface="+mn-ea"/>
                </a:rPr>
                <a:t>6</a:t>
              </a:r>
              <a:endParaRPr lang="zh-CN" altLang="en-US" sz="1600" b="1">
                <a:solidFill>
                  <a:srgbClr val="11576A"/>
                </a:solidFill>
                <a:latin typeface="+mn-ea"/>
              </a:endParaRPr>
            </a:p>
          </p:txBody>
        </p:sp>
        <p:sp>
          <p:nvSpPr>
            <p:cNvPr id="36" name="TextBox 29">
              <a:extLst>
                <a:ext uri="{FF2B5EF4-FFF2-40B4-BE49-F238E27FC236}">
                  <a16:creationId xmlns:a16="http://schemas.microsoft.com/office/drawing/2014/main" id="{C3D0965D-CC1F-4DED-9D7E-7E45BD1F1411}"/>
                </a:ext>
              </a:extLst>
            </p:cNvPr>
            <p:cNvSpPr txBox="1"/>
            <p:nvPr/>
          </p:nvSpPr>
          <p:spPr>
            <a:xfrm>
              <a:off x="1332870" y="2784932"/>
              <a:ext cx="311304" cy="338554"/>
            </a:xfrm>
            <a:prstGeom prst="rect">
              <a:avLst/>
            </a:prstGeom>
            <a:noFill/>
          </p:spPr>
          <p:txBody>
            <a:bodyPr wrap="none" rtlCol="0">
              <a:spAutoFit/>
            </a:bodyPr>
            <a:lstStyle/>
            <a:p>
              <a:r>
                <a:rPr lang="en-US" altLang="zh-CN" sz="1600" b="1">
                  <a:solidFill>
                    <a:srgbClr val="11576A"/>
                  </a:solidFill>
                  <a:latin typeface="+mn-ea"/>
                </a:rPr>
                <a:t>4</a:t>
              </a:r>
              <a:endParaRPr lang="zh-CN" altLang="en-US" sz="1600" b="1">
                <a:solidFill>
                  <a:srgbClr val="11576A"/>
                </a:solidFill>
                <a:latin typeface="+mn-ea"/>
              </a:endParaRPr>
            </a:p>
          </p:txBody>
        </p:sp>
        <p:sp>
          <p:nvSpPr>
            <p:cNvPr id="37" name="TextBox 30">
              <a:extLst>
                <a:ext uri="{FF2B5EF4-FFF2-40B4-BE49-F238E27FC236}">
                  <a16:creationId xmlns:a16="http://schemas.microsoft.com/office/drawing/2014/main" id="{1F7DA0D9-17D9-4283-996D-87D3743D1C0A}"/>
                </a:ext>
              </a:extLst>
            </p:cNvPr>
            <p:cNvSpPr txBox="1"/>
            <p:nvPr/>
          </p:nvSpPr>
          <p:spPr>
            <a:xfrm>
              <a:off x="1332870" y="3143254"/>
              <a:ext cx="311304" cy="338554"/>
            </a:xfrm>
            <a:prstGeom prst="rect">
              <a:avLst/>
            </a:prstGeom>
            <a:noFill/>
          </p:spPr>
          <p:txBody>
            <a:bodyPr wrap="none" rtlCol="0">
              <a:spAutoFit/>
            </a:bodyPr>
            <a:lstStyle/>
            <a:p>
              <a:r>
                <a:rPr lang="en-US" altLang="zh-CN" sz="1600" b="1">
                  <a:solidFill>
                    <a:srgbClr val="11576A"/>
                  </a:solidFill>
                  <a:latin typeface="+mn-ea"/>
                </a:rPr>
                <a:t>2</a:t>
              </a:r>
              <a:endParaRPr lang="zh-CN" altLang="en-US" sz="1600" b="1">
                <a:solidFill>
                  <a:srgbClr val="11576A"/>
                </a:solidFill>
                <a:latin typeface="+mn-ea"/>
              </a:endParaRPr>
            </a:p>
          </p:txBody>
        </p:sp>
        <p:sp>
          <p:nvSpPr>
            <p:cNvPr id="38" name="TextBox 37">
              <a:extLst>
                <a:ext uri="{FF2B5EF4-FFF2-40B4-BE49-F238E27FC236}">
                  <a16:creationId xmlns:a16="http://schemas.microsoft.com/office/drawing/2014/main" id="{88845778-255D-4F84-A150-D092BCE39553}"/>
                </a:ext>
              </a:extLst>
            </p:cNvPr>
            <p:cNvSpPr txBox="1"/>
            <p:nvPr/>
          </p:nvSpPr>
          <p:spPr>
            <a:xfrm>
              <a:off x="960122" y="2357436"/>
              <a:ext cx="325730" cy="369332"/>
            </a:xfrm>
            <a:prstGeom prst="rect">
              <a:avLst/>
            </a:prstGeom>
            <a:noFill/>
          </p:spPr>
          <p:txBody>
            <a:bodyPr wrap="none" rtlCol="0">
              <a:spAutoFit/>
            </a:bodyPr>
            <a:lstStyle/>
            <a:p>
              <a:r>
                <a:rPr lang="en-US" altLang="zh-CN" b="1">
                  <a:solidFill>
                    <a:srgbClr val="11576A"/>
                  </a:solidFill>
                  <a:latin typeface="+mn-ea"/>
                </a:rPr>
                <a:t>t</a:t>
              </a:r>
              <a:r>
                <a:rPr lang="en-US" altLang="zh-CN" b="1" baseline="-25000">
                  <a:solidFill>
                    <a:srgbClr val="11576A"/>
                  </a:solidFill>
                  <a:latin typeface="+mn-ea"/>
                </a:rPr>
                <a:t>i</a:t>
              </a:r>
              <a:endParaRPr lang="zh-CN" altLang="en-US" b="1" baseline="-25000">
                <a:solidFill>
                  <a:srgbClr val="11576A"/>
                </a:solidFill>
                <a:latin typeface="+mn-ea"/>
              </a:endParaRPr>
            </a:p>
          </p:txBody>
        </p:sp>
        <p:grpSp>
          <p:nvGrpSpPr>
            <p:cNvPr id="39" name="组合 38">
              <a:extLst>
                <a:ext uri="{FF2B5EF4-FFF2-40B4-BE49-F238E27FC236}">
                  <a16:creationId xmlns:a16="http://schemas.microsoft.com/office/drawing/2014/main" id="{FA89B0CB-61F0-4A44-8514-29D9ACAE5E6C}"/>
                </a:ext>
              </a:extLst>
            </p:cNvPr>
            <p:cNvGrpSpPr/>
            <p:nvPr/>
          </p:nvGrpSpPr>
          <p:grpSpPr>
            <a:xfrm>
              <a:off x="4214810" y="3651870"/>
              <a:ext cx="1357322" cy="369332"/>
              <a:chOff x="4214810" y="3804270"/>
              <a:chExt cx="1357322" cy="369332"/>
            </a:xfrm>
          </p:grpSpPr>
          <p:sp>
            <p:nvSpPr>
              <p:cNvPr id="41" name="TextBox 41">
                <a:extLst>
                  <a:ext uri="{FF2B5EF4-FFF2-40B4-BE49-F238E27FC236}">
                    <a16:creationId xmlns:a16="http://schemas.microsoft.com/office/drawing/2014/main" id="{D4A10111-DFD4-4E8D-AFD5-A61B74575204}"/>
                  </a:ext>
                </a:extLst>
              </p:cNvPr>
              <p:cNvSpPr txBox="1"/>
              <p:nvPr/>
            </p:nvSpPr>
            <p:spPr>
              <a:xfrm>
                <a:off x="4214810" y="3804270"/>
                <a:ext cx="646331" cy="369332"/>
              </a:xfrm>
              <a:prstGeom prst="rect">
                <a:avLst/>
              </a:prstGeom>
              <a:noFill/>
            </p:spPr>
            <p:txBody>
              <a:bodyPr wrap="none" rtlCol="0">
                <a:spAutoFit/>
              </a:bodyPr>
              <a:lstStyle/>
              <a:p>
                <a:r>
                  <a:rPr lang="zh-CN" altLang="en-US" b="1" dirty="0">
                    <a:solidFill>
                      <a:srgbClr val="11576A"/>
                    </a:solidFill>
                    <a:latin typeface="+mn-ea"/>
                  </a:rPr>
                  <a:t>时间</a:t>
                </a:r>
              </a:p>
            </p:txBody>
          </p:sp>
          <p:cxnSp>
            <p:nvCxnSpPr>
              <p:cNvPr id="42" name="直接箭头连接符 41">
                <a:extLst>
                  <a:ext uri="{FF2B5EF4-FFF2-40B4-BE49-F238E27FC236}">
                    <a16:creationId xmlns:a16="http://schemas.microsoft.com/office/drawing/2014/main" id="{F842D106-9B30-472D-9F7E-47B0E8A27B04}"/>
                  </a:ext>
                </a:extLst>
              </p:cNvPr>
              <p:cNvCxnSpPr>
                <a:stCxn id="41" idx="3"/>
              </p:cNvCxnSpPr>
              <p:nvPr/>
            </p:nvCxnSpPr>
            <p:spPr>
              <a:xfrm>
                <a:off x="4861141" y="3988936"/>
                <a:ext cx="710991" cy="0"/>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47">
              <a:extLst>
                <a:ext uri="{FF2B5EF4-FFF2-40B4-BE49-F238E27FC236}">
                  <a16:creationId xmlns:a16="http://schemas.microsoft.com/office/drawing/2014/main" id="{E0E8016E-7B9D-4DBF-A6C1-933D3755B647}"/>
                </a:ext>
              </a:extLst>
            </p:cNvPr>
            <p:cNvSpPr txBox="1"/>
            <p:nvPr/>
          </p:nvSpPr>
          <p:spPr>
            <a:xfrm>
              <a:off x="959750" y="1643056"/>
              <a:ext cx="364202" cy="369332"/>
            </a:xfrm>
            <a:prstGeom prst="rect">
              <a:avLst/>
            </a:prstGeom>
            <a:noFill/>
          </p:spPr>
          <p:txBody>
            <a:bodyPr wrap="none" rtlCol="0">
              <a:spAutoFit/>
            </a:bodyPr>
            <a:lstStyle/>
            <a:p>
              <a:r>
                <a:rPr lang="el-GR" altLang="zh-CN" b="1">
                  <a:solidFill>
                    <a:srgbClr val="11576A"/>
                  </a:solidFill>
                  <a:latin typeface="+mn-ea"/>
                </a:rPr>
                <a:t>τ</a:t>
              </a:r>
              <a:r>
                <a:rPr lang="en-US" altLang="zh-CN" b="1" baseline="-25000">
                  <a:solidFill>
                    <a:srgbClr val="11576A"/>
                  </a:solidFill>
                  <a:latin typeface="+mn-ea"/>
                </a:rPr>
                <a:t>i</a:t>
              </a:r>
              <a:endParaRPr lang="zh-CN" altLang="en-US" b="1" baseline="-25000">
                <a:solidFill>
                  <a:srgbClr val="11576A"/>
                </a:solidFill>
                <a:latin typeface="+mn-ea"/>
              </a:endParaRPr>
            </a:p>
          </p:txBody>
        </p:sp>
      </p:grpSp>
      <p:sp>
        <p:nvSpPr>
          <p:cNvPr id="43" name="TextBox 49">
            <a:extLst>
              <a:ext uri="{FF2B5EF4-FFF2-40B4-BE49-F238E27FC236}">
                <a16:creationId xmlns:a16="http://schemas.microsoft.com/office/drawing/2014/main" id="{9866C95E-08DC-4D81-AAF2-713AAC62B908}"/>
              </a:ext>
            </a:extLst>
          </p:cNvPr>
          <p:cNvSpPr txBox="1"/>
          <p:nvPr/>
        </p:nvSpPr>
        <p:spPr>
          <a:xfrm>
            <a:off x="1378283" y="4974905"/>
            <a:ext cx="8531503" cy="400110"/>
          </a:xfrm>
          <a:prstGeom prst="rect">
            <a:avLst/>
          </a:prstGeom>
          <a:noFill/>
        </p:spPr>
        <p:txBody>
          <a:bodyPr wrap="none" rtlCol="0">
            <a:spAutoFit/>
          </a:bodyPr>
          <a:lstStyle/>
          <a:p>
            <a:r>
              <a:rPr lang="zh-CN" altLang="en-US" sz="2000" b="1" dirty="0">
                <a:solidFill>
                  <a:srgbClr val="11576A"/>
                </a:solidFill>
                <a:latin typeface="+mn-ea"/>
              </a:rPr>
              <a:t>实际</a:t>
            </a:r>
            <a:r>
              <a:rPr lang="en-US" altLang="zh-CN" sz="2000" b="1" dirty="0">
                <a:solidFill>
                  <a:srgbClr val="11576A"/>
                </a:solidFill>
                <a:latin typeface="+mn-ea"/>
              </a:rPr>
              <a:t>CPU</a:t>
            </a:r>
            <a:r>
              <a:rPr lang="zh-CN" altLang="en-US" sz="2000" b="1" dirty="0">
                <a:solidFill>
                  <a:srgbClr val="11576A"/>
                </a:solidFill>
                <a:latin typeface="+mn-ea"/>
              </a:rPr>
              <a:t>执行时间</a:t>
            </a:r>
            <a:r>
              <a:rPr lang="en-US" altLang="zh-CN" sz="2000" b="1" dirty="0">
                <a:solidFill>
                  <a:srgbClr val="11576A"/>
                </a:solidFill>
                <a:latin typeface="+mn-ea"/>
              </a:rPr>
              <a:t> (t</a:t>
            </a:r>
            <a:r>
              <a:rPr lang="en-US" altLang="zh-CN" sz="2000" b="1" baseline="-25000" dirty="0">
                <a:solidFill>
                  <a:srgbClr val="11576A"/>
                </a:solidFill>
                <a:latin typeface="+mn-ea"/>
              </a:rPr>
              <a:t>i</a:t>
            </a:r>
            <a:r>
              <a:rPr lang="en-US" altLang="zh-CN" sz="2000" b="1" dirty="0">
                <a:solidFill>
                  <a:srgbClr val="11576A"/>
                </a:solidFill>
                <a:latin typeface="+mn-ea"/>
              </a:rPr>
              <a:t>)             6       4       6      4     13     13     13     …</a:t>
            </a:r>
            <a:endParaRPr lang="zh-CN" altLang="en-US" sz="2000" b="1" dirty="0">
              <a:solidFill>
                <a:srgbClr val="11576A"/>
              </a:solidFill>
              <a:latin typeface="+mn-ea"/>
            </a:endParaRPr>
          </a:p>
        </p:txBody>
      </p:sp>
      <p:grpSp>
        <p:nvGrpSpPr>
          <p:cNvPr id="44" name="组合 43">
            <a:extLst>
              <a:ext uri="{FF2B5EF4-FFF2-40B4-BE49-F238E27FC236}">
                <a16:creationId xmlns:a16="http://schemas.microsoft.com/office/drawing/2014/main" id="{0953C362-5A57-4773-BE84-E39547A91D80}"/>
              </a:ext>
            </a:extLst>
          </p:cNvPr>
          <p:cNvGrpSpPr/>
          <p:nvPr/>
        </p:nvGrpSpPr>
        <p:grpSpPr>
          <a:xfrm>
            <a:off x="2854022" y="2143962"/>
            <a:ext cx="5909332" cy="1644662"/>
            <a:chOff x="1553526" y="1285866"/>
            <a:chExt cx="5909332" cy="1644662"/>
          </a:xfrm>
        </p:grpSpPr>
        <p:cxnSp>
          <p:nvCxnSpPr>
            <p:cNvPr id="45" name="直接连接符 44">
              <a:extLst>
                <a:ext uri="{FF2B5EF4-FFF2-40B4-BE49-F238E27FC236}">
                  <a16:creationId xmlns:a16="http://schemas.microsoft.com/office/drawing/2014/main" id="{C4D0117F-AF22-4B04-AE0D-F9F93090D479}"/>
                </a:ext>
              </a:extLst>
            </p:cNvPr>
            <p:cNvCxnSpPr/>
            <p:nvPr/>
          </p:nvCxnSpPr>
          <p:spPr>
            <a:xfrm>
              <a:off x="1553526" y="2560320"/>
              <a:ext cx="792000" cy="0"/>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B204AD61-A006-4952-A0CA-6D9A084DB7AA}"/>
                </a:ext>
              </a:extLst>
            </p:cNvPr>
            <p:cNvCxnSpPr/>
            <p:nvPr/>
          </p:nvCxnSpPr>
          <p:spPr>
            <a:xfrm rot="5400000">
              <a:off x="2140727" y="2750345"/>
              <a:ext cx="35719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142D4C3-649B-48DB-9193-62285C24BEC0}"/>
                </a:ext>
              </a:extLst>
            </p:cNvPr>
            <p:cNvCxnSpPr/>
            <p:nvPr/>
          </p:nvCxnSpPr>
          <p:spPr>
            <a:xfrm>
              <a:off x="2319322" y="2928940"/>
              <a:ext cx="71438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7FE53F1-7056-4BC9-880B-F046CF4072FE}"/>
                </a:ext>
              </a:extLst>
            </p:cNvPr>
            <p:cNvCxnSpPr/>
            <p:nvPr/>
          </p:nvCxnSpPr>
          <p:spPr>
            <a:xfrm rot="5400000" flipH="1" flipV="1">
              <a:off x="2855107" y="2750345"/>
              <a:ext cx="35719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04F126A-1C88-4EF3-892C-D9D40A7E0B13}"/>
                </a:ext>
              </a:extLst>
            </p:cNvPr>
            <p:cNvCxnSpPr/>
            <p:nvPr/>
          </p:nvCxnSpPr>
          <p:spPr>
            <a:xfrm>
              <a:off x="3033702" y="2571750"/>
              <a:ext cx="71438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1BF31CC-80F4-419E-84A5-C14EC97EDAA3}"/>
                </a:ext>
              </a:extLst>
            </p:cNvPr>
            <p:cNvCxnSpPr/>
            <p:nvPr/>
          </p:nvCxnSpPr>
          <p:spPr>
            <a:xfrm rot="5400000">
              <a:off x="3569487" y="2750345"/>
              <a:ext cx="35719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805407E-BD59-4B1C-A0F6-231C0F9EB29E}"/>
                </a:ext>
              </a:extLst>
            </p:cNvPr>
            <p:cNvCxnSpPr/>
            <p:nvPr/>
          </p:nvCxnSpPr>
          <p:spPr>
            <a:xfrm>
              <a:off x="3748082" y="2928940"/>
              <a:ext cx="714380"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F0B497B-F1F7-4D3A-89D2-E180D09D8728}"/>
                </a:ext>
              </a:extLst>
            </p:cNvPr>
            <p:cNvCxnSpPr/>
            <p:nvPr/>
          </p:nvCxnSpPr>
          <p:spPr>
            <a:xfrm rot="5400000" flipH="1" flipV="1">
              <a:off x="3640925" y="2107403"/>
              <a:ext cx="1643074"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A30C946E-26C7-49E2-AAE6-B1E7A007E50B}"/>
                </a:ext>
              </a:extLst>
            </p:cNvPr>
            <p:cNvCxnSpPr/>
            <p:nvPr/>
          </p:nvCxnSpPr>
          <p:spPr>
            <a:xfrm>
              <a:off x="4462462" y="1285866"/>
              <a:ext cx="3000396" cy="1588"/>
            </a:xfrm>
            <a:prstGeom prst="line">
              <a:avLst/>
            </a:prstGeom>
            <a:ln w="38100">
              <a:solidFill>
                <a:srgbClr val="FDD000"/>
              </a:solidFill>
            </a:ln>
          </p:spPr>
          <p:style>
            <a:lnRef idx="1">
              <a:schemeClr val="accent1"/>
            </a:lnRef>
            <a:fillRef idx="0">
              <a:schemeClr val="accent1"/>
            </a:fillRef>
            <a:effectRef idx="0">
              <a:schemeClr val="accent1"/>
            </a:effectRef>
            <a:fontRef idx="minor">
              <a:schemeClr val="tx1"/>
            </a:fontRef>
          </p:style>
        </p:cxnSp>
      </p:grpSp>
      <p:sp>
        <p:nvSpPr>
          <p:cNvPr id="62" name="任意多边形 66">
            <a:extLst>
              <a:ext uri="{FF2B5EF4-FFF2-40B4-BE49-F238E27FC236}">
                <a16:creationId xmlns:a16="http://schemas.microsoft.com/office/drawing/2014/main" id="{351E2C51-6BF0-436D-8FFA-6F81A3BC1E54}"/>
              </a:ext>
            </a:extLst>
          </p:cNvPr>
          <p:cNvSpPr/>
          <p:nvPr/>
        </p:nvSpPr>
        <p:spPr>
          <a:xfrm>
            <a:off x="2829258" y="2229696"/>
            <a:ext cx="6096000" cy="1494367"/>
          </a:xfrm>
          <a:custGeom>
            <a:avLst/>
            <a:gdLst>
              <a:gd name="connsiteX0" fmla="*/ 0 w 6096000"/>
              <a:gd name="connsiteY0" fmla="*/ 469900 h 1494367"/>
              <a:gd name="connsiteX1" fmla="*/ 2235200 w 6096000"/>
              <a:gd name="connsiteY1" fmla="*/ 1435100 h 1494367"/>
              <a:gd name="connsiteX2" fmla="*/ 3429000 w 6096000"/>
              <a:gd name="connsiteY2" fmla="*/ 825500 h 1494367"/>
              <a:gd name="connsiteX3" fmla="*/ 4356100 w 6096000"/>
              <a:gd name="connsiteY3" fmla="*/ 254000 h 1494367"/>
              <a:gd name="connsiteX4" fmla="*/ 6096000 w 6096000"/>
              <a:gd name="connsiteY4" fmla="*/ 0 h 149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494367">
                <a:moveTo>
                  <a:pt x="0" y="469900"/>
                </a:moveTo>
                <a:cubicBezTo>
                  <a:pt x="831850" y="922866"/>
                  <a:pt x="1663700" y="1375833"/>
                  <a:pt x="2235200" y="1435100"/>
                </a:cubicBezTo>
                <a:cubicBezTo>
                  <a:pt x="2806700" y="1494367"/>
                  <a:pt x="3075517" y="1022350"/>
                  <a:pt x="3429000" y="825500"/>
                </a:cubicBezTo>
                <a:cubicBezTo>
                  <a:pt x="3782483" y="628650"/>
                  <a:pt x="3911600" y="391583"/>
                  <a:pt x="4356100" y="254000"/>
                </a:cubicBezTo>
                <a:cubicBezTo>
                  <a:pt x="4800600" y="116417"/>
                  <a:pt x="5782733" y="69850"/>
                  <a:pt x="6096000" y="0"/>
                </a:cubicBezTo>
              </a:path>
            </a:pathLst>
          </a:cu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TextBox 51">
            <a:extLst>
              <a:ext uri="{FF2B5EF4-FFF2-40B4-BE49-F238E27FC236}">
                <a16:creationId xmlns:a16="http://schemas.microsoft.com/office/drawing/2014/main" id="{ABA0C940-FB48-4A4A-98BC-EDFA724C7500}"/>
              </a:ext>
            </a:extLst>
          </p:cNvPr>
          <p:cNvSpPr txBox="1"/>
          <p:nvPr/>
        </p:nvSpPr>
        <p:spPr>
          <a:xfrm>
            <a:off x="1378283" y="5535398"/>
            <a:ext cx="8581195" cy="400110"/>
          </a:xfrm>
          <a:prstGeom prst="rect">
            <a:avLst/>
          </a:prstGeom>
          <a:noFill/>
        </p:spPr>
        <p:txBody>
          <a:bodyPr wrap="none" rtlCol="0">
            <a:spAutoFit/>
          </a:bodyPr>
          <a:lstStyle/>
          <a:p>
            <a:r>
              <a:rPr lang="zh-CN" altLang="en-US" sz="2000" b="1" dirty="0">
                <a:solidFill>
                  <a:srgbClr val="11576A"/>
                </a:solidFill>
                <a:latin typeface="+mn-ea"/>
              </a:rPr>
              <a:t>预估</a:t>
            </a:r>
            <a:r>
              <a:rPr lang="en-US" altLang="zh-CN" sz="2000" b="1" dirty="0">
                <a:solidFill>
                  <a:srgbClr val="11576A"/>
                </a:solidFill>
                <a:latin typeface="+mn-ea"/>
              </a:rPr>
              <a:t>CPU</a:t>
            </a:r>
            <a:r>
              <a:rPr lang="zh-CN" altLang="en-US" sz="2000" b="1" dirty="0">
                <a:solidFill>
                  <a:srgbClr val="11576A"/>
                </a:solidFill>
                <a:latin typeface="+mn-ea"/>
              </a:rPr>
              <a:t>执行时间</a:t>
            </a:r>
            <a:r>
              <a:rPr lang="en-US" altLang="zh-CN" sz="2000" b="1" dirty="0">
                <a:solidFill>
                  <a:srgbClr val="11576A"/>
                </a:solidFill>
                <a:latin typeface="+mn-ea"/>
              </a:rPr>
              <a:t>(</a:t>
            </a:r>
            <a:r>
              <a:rPr lang="el-GR" altLang="zh-CN" sz="2000" b="1" dirty="0">
                <a:solidFill>
                  <a:srgbClr val="11576A"/>
                </a:solidFill>
                <a:latin typeface="+mn-ea"/>
              </a:rPr>
              <a:t>τ</a:t>
            </a:r>
            <a:r>
              <a:rPr lang="en-US" altLang="zh-CN" sz="2000" b="1" baseline="-25000" dirty="0" err="1">
                <a:solidFill>
                  <a:srgbClr val="11576A"/>
                </a:solidFill>
                <a:latin typeface="+mn-ea"/>
              </a:rPr>
              <a:t>i</a:t>
            </a:r>
            <a:r>
              <a:rPr lang="en-US" altLang="zh-CN" sz="2000" b="1" dirty="0">
                <a:solidFill>
                  <a:srgbClr val="11576A"/>
                </a:solidFill>
                <a:latin typeface="+mn-ea"/>
              </a:rPr>
              <a:t>)    10     8       6       6      5      9      11     12     …</a:t>
            </a:r>
            <a:endParaRPr lang="zh-CN" altLang="en-US" sz="2000" b="1" dirty="0">
              <a:solidFill>
                <a:srgbClr val="11576A"/>
              </a:solidFill>
              <a:latin typeface="+mn-ea"/>
            </a:endParaRPr>
          </a:p>
        </p:txBody>
      </p:sp>
    </p:spTree>
    <p:extLst>
      <p:ext uri="{BB962C8B-B14F-4D97-AF65-F5344CB8AC3E}">
        <p14:creationId xmlns:p14="http://schemas.microsoft.com/office/powerpoint/2010/main" val="50197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1000"/>
                                        <p:tgtEl>
                                          <p:spTgt spid="4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left)">
                                      <p:cBhvr>
                                        <p:cTn id="14" dur="10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1000"/>
                                        <p:tgtEl>
                                          <p:spTgt spid="6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2" grpId="0" animBg="1"/>
      <p:bldP spid="6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57247" cy="584775"/>
          </a:xfrm>
          <a:prstGeom prst="rect">
            <a:avLst/>
          </a:prstGeom>
          <a:noFill/>
        </p:spPr>
        <p:txBody>
          <a:bodyPr wrap="none" rtlCol="0">
            <a:spAutoFit/>
          </a:bodyPr>
          <a:lstStyle/>
          <a:p>
            <a:r>
              <a:rPr lang="zh-CN" altLang="en-US" sz="3200" b="1" dirty="0">
                <a:solidFill>
                  <a:srgbClr val="FF0000"/>
                </a:solidFill>
              </a:rPr>
              <a:t>优先级调度算法</a:t>
            </a:r>
          </a:p>
        </p:txBody>
      </p:sp>
      <p:sp>
        <p:nvSpPr>
          <p:cNvPr id="30" name="文本框 29">
            <a:extLst>
              <a:ext uri="{FF2B5EF4-FFF2-40B4-BE49-F238E27FC236}">
                <a16:creationId xmlns:a16="http://schemas.microsoft.com/office/drawing/2014/main" id="{3FFB37C3-7189-4721-B183-0ABB498D5DE5}"/>
              </a:ext>
            </a:extLst>
          </p:cNvPr>
          <p:cNvSpPr txBox="1"/>
          <p:nvPr/>
        </p:nvSpPr>
        <p:spPr>
          <a:xfrm>
            <a:off x="888023" y="1756877"/>
            <a:ext cx="10322169" cy="445808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使用优先级描述作业或进程运行的紧迫程度</a:t>
            </a:r>
            <a:endParaRPr lang="en-US" altLang="zh-CN" sz="2400" b="1" dirty="0"/>
          </a:p>
          <a:p>
            <a:pPr marL="342900" indent="-342900" algn="l">
              <a:lnSpc>
                <a:spcPct val="150000"/>
              </a:lnSpc>
              <a:buFont typeface="Wingdings" panose="05000000000000000000" pitchFamily="2" charset="2"/>
              <a:buChar char="Ø"/>
            </a:pPr>
            <a:r>
              <a:rPr lang="zh-CN" altLang="en-US" sz="2400" b="1" dirty="0"/>
              <a:t>算法的核心是确定进程或作业的优先级</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既能用于作业调度，又能用于进程调度</a:t>
            </a:r>
            <a:endParaRPr lang="en-US" altLang="zh-CN" sz="2400" b="1" dirty="0"/>
          </a:p>
          <a:p>
            <a:pPr marL="800089" lvl="1" indent="-342900">
              <a:lnSpc>
                <a:spcPct val="150000"/>
              </a:lnSpc>
              <a:buFont typeface="Wingdings" panose="05000000000000000000" pitchFamily="2" charset="2"/>
              <a:buChar char="u"/>
            </a:pPr>
            <a:r>
              <a:rPr lang="zh-CN" altLang="en-US" sz="2400" b="1" dirty="0"/>
              <a:t>作业调度，从后备作业队列中选取优先级最高的一个或几个作业，调入内存，分配资源，创建进程并放入就绪队列</a:t>
            </a:r>
            <a:endParaRPr lang="en-US" altLang="zh-CN" sz="2400" b="1" dirty="0"/>
          </a:p>
          <a:p>
            <a:pPr marL="800089" lvl="1" indent="-342900">
              <a:lnSpc>
                <a:spcPct val="150000"/>
              </a:lnSpc>
              <a:buFont typeface="Wingdings" panose="05000000000000000000" pitchFamily="2" charset="2"/>
              <a:buChar char="u"/>
            </a:pPr>
            <a:r>
              <a:rPr lang="zh-CN" altLang="en-US" sz="2400" b="1" dirty="0"/>
              <a:t>进程调度，从就绪队列中选择优先级最高的进程，分配</a:t>
            </a:r>
            <a:r>
              <a:rPr lang="en-US" altLang="zh-CN" sz="2400" b="1" dirty="0"/>
              <a:t>CPU</a:t>
            </a:r>
            <a:r>
              <a:rPr lang="zh-CN" altLang="en-US" sz="2400" b="1" dirty="0"/>
              <a:t>将处理机分配给它</a:t>
            </a:r>
            <a:endParaRPr lang="en-US" altLang="zh-CN" sz="2400" b="1" dirty="0"/>
          </a:p>
        </p:txBody>
      </p:sp>
    </p:spTree>
    <p:extLst>
      <p:ext uri="{BB962C8B-B14F-4D97-AF65-F5344CB8AC3E}">
        <p14:creationId xmlns:p14="http://schemas.microsoft.com/office/powerpoint/2010/main" val="3520274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抢占方式</a:t>
            </a:r>
          </a:p>
        </p:txBody>
      </p:sp>
      <p:sp>
        <p:nvSpPr>
          <p:cNvPr id="30" name="文本框 29">
            <a:extLst>
              <a:ext uri="{FF2B5EF4-FFF2-40B4-BE49-F238E27FC236}">
                <a16:creationId xmlns:a16="http://schemas.microsoft.com/office/drawing/2014/main" id="{3FFB37C3-7189-4721-B183-0ABB498D5DE5}"/>
              </a:ext>
            </a:extLst>
          </p:cNvPr>
          <p:cNvSpPr txBox="1"/>
          <p:nvPr/>
        </p:nvSpPr>
        <p:spPr>
          <a:xfrm>
            <a:off x="888023" y="1677746"/>
            <a:ext cx="10322169" cy="445410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400" b="1" dirty="0">
                <a:solidFill>
                  <a:srgbClr val="FF0000"/>
                </a:solidFill>
              </a:rPr>
              <a:t>非剥夺式</a:t>
            </a:r>
            <a:r>
              <a:rPr lang="zh-CN" altLang="en-US" sz="2400" b="1" dirty="0"/>
              <a:t>优先级调度算法，系统一旦将处理器分配给就绪队列中优先级最高的进程，该进程便会一致运行下去，</a:t>
            </a:r>
            <a:r>
              <a:rPr lang="zh-CN" altLang="en-US" sz="2400" b="1" dirty="0">
                <a:solidFill>
                  <a:srgbClr val="FF0000"/>
                </a:solidFill>
              </a:rPr>
              <a:t>直至当前进程主动让出</a:t>
            </a:r>
            <a:r>
              <a:rPr lang="en-US" altLang="zh-CN" sz="2400" b="1" dirty="0">
                <a:solidFill>
                  <a:srgbClr val="FF0000"/>
                </a:solidFill>
              </a:rPr>
              <a:t>CPU</a:t>
            </a:r>
            <a:r>
              <a:rPr lang="zh-CN" altLang="en-US" sz="2400" b="1" dirty="0"/>
              <a:t>，才把</a:t>
            </a:r>
            <a:r>
              <a:rPr lang="en-US" altLang="zh-CN" sz="2400" b="1" dirty="0"/>
              <a:t>CPU</a:t>
            </a:r>
            <a:r>
              <a:rPr lang="zh-CN" altLang="en-US" sz="2400" b="1" dirty="0"/>
              <a:t>分给另一个当前最紧迫的进程。</a:t>
            </a:r>
            <a:endParaRPr lang="en-US" altLang="zh-CN" sz="2400" b="1" dirty="0"/>
          </a:p>
          <a:p>
            <a:pPr marL="342900" indent="-342900">
              <a:lnSpc>
                <a:spcPct val="150000"/>
              </a:lnSpc>
              <a:buFont typeface="Wingdings" panose="05000000000000000000" pitchFamily="2" charset="2"/>
              <a:buChar char="n"/>
            </a:pPr>
            <a:endParaRPr lang="en-US" altLang="zh-CN" sz="2400" b="1" dirty="0"/>
          </a:p>
          <a:p>
            <a:pPr marL="342900" indent="-342900">
              <a:lnSpc>
                <a:spcPct val="150000"/>
              </a:lnSpc>
              <a:buFont typeface="Wingdings" panose="05000000000000000000" pitchFamily="2" charset="2"/>
              <a:buChar char="n"/>
            </a:pPr>
            <a:r>
              <a:rPr lang="zh-CN" altLang="en-US" sz="2400" b="1" dirty="0">
                <a:solidFill>
                  <a:srgbClr val="FF0000"/>
                </a:solidFill>
              </a:rPr>
              <a:t>剥夺式</a:t>
            </a:r>
            <a:r>
              <a:rPr lang="zh-CN" altLang="en-US" sz="2400" b="1" dirty="0"/>
              <a:t>优先级调度算法，系统将</a:t>
            </a:r>
            <a:r>
              <a:rPr lang="en-US" altLang="zh-CN" sz="2400" b="1" dirty="0"/>
              <a:t>CPU</a:t>
            </a:r>
            <a:r>
              <a:rPr lang="zh-CN" altLang="en-US" sz="2400" b="1" dirty="0"/>
              <a:t>分配给优先级最高的进程，并使之运行。在进程运行的过程中，</a:t>
            </a:r>
            <a:r>
              <a:rPr lang="zh-CN" altLang="en-US" sz="2400" b="1" dirty="0">
                <a:solidFill>
                  <a:srgbClr val="FF0000"/>
                </a:solidFill>
              </a:rPr>
              <a:t>一旦出现</a:t>
            </a:r>
            <a:r>
              <a:rPr lang="zh-CN" altLang="en-US" sz="2400" b="1" dirty="0"/>
              <a:t>了另一个优先级更高的进程，进程调度程序，暂停当前进程，</a:t>
            </a:r>
            <a:r>
              <a:rPr lang="zh-CN" altLang="en-US" sz="2400" b="1" dirty="0">
                <a:solidFill>
                  <a:srgbClr val="FF0000"/>
                </a:solidFill>
              </a:rPr>
              <a:t>将</a:t>
            </a:r>
            <a:r>
              <a:rPr lang="en-US" altLang="zh-CN" sz="2400" b="1" dirty="0">
                <a:solidFill>
                  <a:srgbClr val="FF0000"/>
                </a:solidFill>
              </a:rPr>
              <a:t>CPU</a:t>
            </a:r>
            <a:r>
              <a:rPr lang="zh-CN" altLang="en-US" sz="2400" b="1" dirty="0">
                <a:solidFill>
                  <a:srgbClr val="FF0000"/>
                </a:solidFill>
              </a:rPr>
              <a:t>分给新出现的高优先级进程</a:t>
            </a:r>
            <a:r>
              <a:rPr lang="zh-CN" altLang="en-US" sz="2400" b="1" dirty="0"/>
              <a:t>。</a:t>
            </a:r>
            <a:endParaRPr lang="en-US" altLang="zh-CN" sz="2400" b="1" dirty="0"/>
          </a:p>
          <a:p>
            <a:pPr marL="800089" lvl="1" indent="-342900">
              <a:lnSpc>
                <a:spcPct val="150000"/>
              </a:lnSpc>
              <a:buFont typeface="Wingdings" panose="05000000000000000000" pitchFamily="2" charset="2"/>
              <a:buChar char="n"/>
            </a:pPr>
            <a:endParaRPr lang="en-US" altLang="zh-CN" sz="2400" b="1" dirty="0"/>
          </a:p>
        </p:txBody>
      </p:sp>
    </p:spTree>
    <p:extLst>
      <p:ext uri="{BB962C8B-B14F-4D97-AF65-F5344CB8AC3E}">
        <p14:creationId xmlns:p14="http://schemas.microsoft.com/office/powerpoint/2010/main" val="415892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静态优先级</a:t>
            </a:r>
          </a:p>
        </p:txBody>
      </p:sp>
      <p:sp>
        <p:nvSpPr>
          <p:cNvPr id="30" name="文本框 29">
            <a:extLst>
              <a:ext uri="{FF2B5EF4-FFF2-40B4-BE49-F238E27FC236}">
                <a16:creationId xmlns:a16="http://schemas.microsoft.com/office/drawing/2014/main" id="{3FFB37C3-7189-4721-B183-0ABB498D5DE5}"/>
              </a:ext>
            </a:extLst>
          </p:cNvPr>
          <p:cNvSpPr txBox="1"/>
          <p:nvPr/>
        </p:nvSpPr>
        <p:spPr>
          <a:xfrm>
            <a:off x="888023" y="1756877"/>
            <a:ext cx="10322169" cy="500810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进程创建的时候确定，运行期间保持不变</a:t>
            </a:r>
            <a:endParaRPr lang="en-US" altLang="zh-CN" sz="2400" b="1" dirty="0"/>
          </a:p>
          <a:p>
            <a:pPr marL="800089" lvl="1" indent="-342900">
              <a:lnSpc>
                <a:spcPct val="150000"/>
              </a:lnSpc>
              <a:buFont typeface="Wingdings" panose="05000000000000000000" pitchFamily="2" charset="2"/>
              <a:buChar char="u"/>
            </a:pPr>
            <a:r>
              <a:rPr lang="zh-CN" altLang="en-US" sz="2400" b="1" dirty="0"/>
              <a:t>按进程类型确定</a:t>
            </a:r>
            <a:endParaRPr lang="en-US" altLang="zh-CN" sz="2400" b="1" dirty="0"/>
          </a:p>
          <a:p>
            <a:pPr marL="1257277" lvl="2" indent="-342900">
              <a:lnSpc>
                <a:spcPct val="150000"/>
              </a:lnSpc>
              <a:buFont typeface="Wingdings" panose="05000000000000000000" pitchFamily="2" charset="2"/>
              <a:buChar char="ü"/>
            </a:pPr>
            <a:r>
              <a:rPr lang="zh-CN" altLang="en-US" sz="2400" b="1" dirty="0"/>
              <a:t>系统进程的优先级高于用户进程</a:t>
            </a:r>
            <a:endParaRPr lang="en-US" altLang="zh-CN" sz="2400" b="1" dirty="0"/>
          </a:p>
          <a:p>
            <a:pPr marL="1257277" lvl="2" indent="-342900">
              <a:lnSpc>
                <a:spcPct val="150000"/>
              </a:lnSpc>
              <a:buFont typeface="Wingdings" panose="05000000000000000000" pitchFamily="2" charset="2"/>
              <a:buChar char="ü"/>
            </a:pPr>
            <a:r>
              <a:rPr lang="zh-CN" altLang="en-US" sz="2400" b="1" dirty="0"/>
              <a:t>前台进程优先级高于后台进程</a:t>
            </a:r>
            <a:endParaRPr lang="en-US" altLang="zh-CN" sz="2400" b="1" dirty="0"/>
          </a:p>
          <a:p>
            <a:pPr marL="800089" lvl="1" indent="-342900">
              <a:lnSpc>
                <a:spcPct val="150000"/>
              </a:lnSpc>
              <a:buFont typeface="Wingdings" panose="05000000000000000000" pitchFamily="2" charset="2"/>
              <a:buChar char="u"/>
            </a:pPr>
            <a:r>
              <a:rPr lang="zh-CN" altLang="en-US" sz="2400" b="1" dirty="0"/>
              <a:t>按作业资源要求确定</a:t>
            </a:r>
            <a:endParaRPr lang="en-US" altLang="zh-CN" sz="2400" b="1" dirty="0"/>
          </a:p>
          <a:p>
            <a:pPr marL="1257277" lvl="2" indent="-342900">
              <a:lnSpc>
                <a:spcPct val="150000"/>
              </a:lnSpc>
              <a:buFont typeface="Wingdings" panose="05000000000000000000" pitchFamily="2" charset="2"/>
              <a:buChar char="ü"/>
            </a:pPr>
            <a:r>
              <a:rPr lang="zh-CN" altLang="en-US" sz="2400" b="1" dirty="0"/>
              <a:t>申请资源越多，估计运行时间越长，进程优先级越低</a:t>
            </a:r>
            <a:endParaRPr lang="en-US" altLang="zh-CN" sz="2400" b="1" dirty="0"/>
          </a:p>
          <a:p>
            <a:pPr marL="800089" lvl="1" indent="-342900">
              <a:lnSpc>
                <a:spcPct val="150000"/>
              </a:lnSpc>
              <a:buFont typeface="Wingdings" panose="05000000000000000000" pitchFamily="2" charset="2"/>
              <a:buChar char="u"/>
            </a:pPr>
            <a:r>
              <a:rPr lang="zh-CN" altLang="en-US" sz="2400" b="1" dirty="0"/>
              <a:t>按用户类型和要求确定</a:t>
            </a:r>
            <a:endParaRPr lang="en-US" altLang="zh-CN" sz="2400" b="1" dirty="0"/>
          </a:p>
          <a:p>
            <a:pPr marL="1257277" lvl="2" indent="-342900">
              <a:lnSpc>
                <a:spcPct val="150000"/>
              </a:lnSpc>
              <a:buFont typeface="Wingdings" panose="05000000000000000000" pitchFamily="2" charset="2"/>
              <a:buChar char="ü"/>
            </a:pPr>
            <a:r>
              <a:rPr lang="zh-CN" altLang="en-US" sz="2400" b="1" dirty="0"/>
              <a:t>用户收费标准越高，用户作业对进程的优先级越高</a:t>
            </a:r>
            <a:endParaRPr lang="en-US" altLang="zh-CN" sz="2400" b="1" dirty="0"/>
          </a:p>
          <a:p>
            <a:pPr>
              <a:lnSpc>
                <a:spcPct val="150000"/>
              </a:lnSpc>
            </a:pPr>
            <a:endParaRPr lang="en-US" altLang="zh-CN" sz="2400" b="1" dirty="0"/>
          </a:p>
        </p:txBody>
      </p:sp>
    </p:spTree>
    <p:extLst>
      <p:ext uri="{BB962C8B-B14F-4D97-AF65-F5344CB8AC3E}">
        <p14:creationId xmlns:p14="http://schemas.microsoft.com/office/powerpoint/2010/main" val="348907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动态优先级</a:t>
            </a:r>
          </a:p>
        </p:txBody>
      </p:sp>
      <p:sp>
        <p:nvSpPr>
          <p:cNvPr id="30" name="文本框 29">
            <a:extLst>
              <a:ext uri="{FF2B5EF4-FFF2-40B4-BE49-F238E27FC236}">
                <a16:creationId xmlns:a16="http://schemas.microsoft.com/office/drawing/2014/main" id="{3FFB37C3-7189-4721-B183-0ABB498D5DE5}"/>
              </a:ext>
            </a:extLst>
          </p:cNvPr>
          <p:cNvSpPr txBox="1"/>
          <p:nvPr/>
        </p:nvSpPr>
        <p:spPr>
          <a:xfrm>
            <a:off x="888023" y="1756877"/>
            <a:ext cx="10322169" cy="445808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进程在运行的过程中，根据运行情况，动态的调整进程的优先级</a:t>
            </a:r>
            <a:endParaRPr lang="en-US" altLang="zh-CN" sz="2400" b="1" dirty="0"/>
          </a:p>
          <a:p>
            <a:pPr marL="800089" lvl="1" indent="-342900">
              <a:lnSpc>
                <a:spcPct val="150000"/>
              </a:lnSpc>
              <a:buFont typeface="Wingdings" panose="05000000000000000000" pitchFamily="2" charset="2"/>
              <a:buChar char="u"/>
            </a:pPr>
            <a:r>
              <a:rPr lang="zh-CN" altLang="en-US" sz="2400" b="1" dirty="0"/>
              <a:t>根据近进程占用</a:t>
            </a:r>
            <a:r>
              <a:rPr lang="en-US" altLang="zh-CN" sz="2400" b="1" dirty="0"/>
              <a:t>CPU</a:t>
            </a:r>
            <a:r>
              <a:rPr lang="zh-CN" altLang="en-US" sz="2400" b="1" dirty="0"/>
              <a:t>的时间长短确定优先级</a:t>
            </a:r>
            <a:endParaRPr lang="en-US" altLang="zh-CN" sz="2400" b="1" dirty="0"/>
          </a:p>
          <a:p>
            <a:pPr marL="1257277" lvl="2" indent="-342900">
              <a:lnSpc>
                <a:spcPct val="150000"/>
              </a:lnSpc>
              <a:buFont typeface="Wingdings" panose="05000000000000000000" pitchFamily="2" charset="2"/>
              <a:buChar char="ü"/>
            </a:pPr>
            <a:r>
              <a:rPr lang="zh-CN" altLang="en-US" sz="2400" b="1" dirty="0"/>
              <a:t>占用时间越长，再次获得调度的可能性就越小</a:t>
            </a:r>
            <a:endParaRPr lang="en-US" altLang="zh-CN" sz="2400" b="1" dirty="0"/>
          </a:p>
          <a:p>
            <a:pPr marL="1257277" lvl="2" indent="-342900">
              <a:lnSpc>
                <a:spcPct val="150000"/>
              </a:lnSpc>
              <a:buFont typeface="Wingdings" panose="05000000000000000000" pitchFamily="2" charset="2"/>
              <a:buChar char="ü"/>
            </a:pPr>
            <a:r>
              <a:rPr lang="zh-CN" altLang="en-US" sz="2400" b="1" dirty="0"/>
              <a:t>占用时间越短，优先级越高，再次被调度的可能性就越大</a:t>
            </a:r>
            <a:endParaRPr lang="en-US" altLang="zh-CN" sz="2400" b="1" dirty="0"/>
          </a:p>
          <a:p>
            <a:pPr marL="1257277" lvl="2" indent="-342900">
              <a:lnSpc>
                <a:spcPct val="150000"/>
              </a:lnSpc>
              <a:buFont typeface="Wingdings" panose="05000000000000000000" pitchFamily="2" charset="2"/>
              <a:buChar char="ü"/>
            </a:pPr>
            <a:endParaRPr lang="en-US" altLang="zh-CN" sz="2400" b="1" dirty="0"/>
          </a:p>
          <a:p>
            <a:pPr marL="800089" lvl="1" indent="-342900">
              <a:lnSpc>
                <a:spcPct val="150000"/>
              </a:lnSpc>
              <a:buFont typeface="Wingdings" panose="05000000000000000000" pitchFamily="2" charset="2"/>
              <a:buChar char="u"/>
            </a:pPr>
            <a:r>
              <a:rPr lang="zh-CN" altLang="en-US" sz="2400" b="1" dirty="0"/>
              <a:t>根据就绪进程等待</a:t>
            </a:r>
            <a:r>
              <a:rPr lang="en-US" altLang="zh-CN" sz="2400" b="1" dirty="0"/>
              <a:t>CPU</a:t>
            </a:r>
            <a:r>
              <a:rPr lang="zh-CN" altLang="en-US" sz="2400" b="1" dirty="0"/>
              <a:t>时间的长短来决定优先级</a:t>
            </a:r>
            <a:endParaRPr lang="en-US" altLang="zh-CN" sz="2400" b="1" dirty="0"/>
          </a:p>
          <a:p>
            <a:pPr marL="1257277" lvl="2" indent="-342900">
              <a:lnSpc>
                <a:spcPct val="150000"/>
              </a:lnSpc>
              <a:buFont typeface="Wingdings" panose="05000000000000000000" pitchFamily="2" charset="2"/>
              <a:buChar char="ü"/>
            </a:pPr>
            <a:r>
              <a:rPr lang="zh-CN" altLang="en-US" sz="2400" b="1" dirty="0"/>
              <a:t>在就绪队列中等待时间越长，优先级越高</a:t>
            </a:r>
            <a:endParaRPr lang="en-US" altLang="zh-CN" sz="2400" b="1" dirty="0"/>
          </a:p>
          <a:p>
            <a:pPr marL="1257277" lvl="2" indent="-342900">
              <a:lnSpc>
                <a:spcPct val="150000"/>
              </a:lnSpc>
              <a:buFont typeface="Wingdings" panose="05000000000000000000" pitchFamily="2" charset="2"/>
              <a:buChar char="ü"/>
            </a:pPr>
            <a:r>
              <a:rPr lang="zh-CN" altLang="en-US" sz="2400" b="1" dirty="0"/>
              <a:t>在就绪队列中等待时间越短，优先级越低</a:t>
            </a:r>
            <a:endParaRPr lang="en-US" altLang="zh-CN" sz="2400" b="1" dirty="0"/>
          </a:p>
        </p:txBody>
      </p:sp>
    </p:spTree>
    <p:extLst>
      <p:ext uri="{BB962C8B-B14F-4D97-AF65-F5344CB8AC3E}">
        <p14:creationId xmlns:p14="http://schemas.microsoft.com/office/powerpoint/2010/main" val="2784800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288353" cy="584775"/>
          </a:xfrm>
          <a:prstGeom prst="rect">
            <a:avLst/>
          </a:prstGeom>
          <a:noFill/>
        </p:spPr>
        <p:txBody>
          <a:bodyPr wrap="none" rtlCol="0">
            <a:spAutoFit/>
          </a:bodyPr>
          <a:lstStyle/>
          <a:p>
            <a:r>
              <a:rPr lang="zh-CN" altLang="en-US" sz="3200" b="1" dirty="0">
                <a:solidFill>
                  <a:srgbClr val="FF0000"/>
                </a:solidFill>
              </a:rPr>
              <a:t>高响应比优先（</a:t>
            </a:r>
            <a:r>
              <a:rPr lang="en-US" altLang="zh-CN" sz="3200" b="1" dirty="0">
                <a:solidFill>
                  <a:srgbClr val="FF0000"/>
                </a:solidFill>
              </a:rPr>
              <a:t>HRN</a:t>
            </a:r>
            <a:r>
              <a:rPr lang="zh-CN" altLang="en-US" sz="3200" b="1" dirty="0">
                <a:solidFill>
                  <a:srgbClr val="FF0000"/>
                </a:solidFill>
              </a:rPr>
              <a:t>）</a:t>
            </a:r>
          </a:p>
        </p:txBody>
      </p:sp>
      <p:sp>
        <p:nvSpPr>
          <p:cNvPr id="8" name="文本框 7">
            <a:extLst>
              <a:ext uri="{FF2B5EF4-FFF2-40B4-BE49-F238E27FC236}">
                <a16:creationId xmlns:a16="http://schemas.microsoft.com/office/drawing/2014/main" id="{2DA84C58-B464-4E5C-96A7-C079E413683C}"/>
              </a:ext>
            </a:extLst>
          </p:cNvPr>
          <p:cNvSpPr txBox="1"/>
          <p:nvPr/>
        </p:nvSpPr>
        <p:spPr>
          <a:xfrm>
            <a:off x="923192" y="1732085"/>
            <a:ext cx="6003567" cy="168809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平衡</a:t>
            </a:r>
            <a:r>
              <a:rPr lang="en-US" altLang="zh-CN" sz="2400" b="1" dirty="0"/>
              <a:t>FCFS</a:t>
            </a:r>
            <a:r>
              <a:rPr lang="zh-CN" altLang="en-US" sz="2400" b="1" dirty="0"/>
              <a:t>和</a:t>
            </a:r>
            <a:r>
              <a:rPr lang="en-US" altLang="zh-CN" sz="2400" b="1" dirty="0"/>
              <a:t>SPN</a:t>
            </a:r>
            <a:r>
              <a:rPr lang="zh-CN" altLang="en-US" sz="2400" b="1" dirty="0"/>
              <a:t>两种算法的特点</a:t>
            </a:r>
            <a:endParaRPr lang="en-US" altLang="zh-CN" sz="2400" b="1" dirty="0"/>
          </a:p>
          <a:p>
            <a:pPr marL="800089" lvl="1" indent="-342900">
              <a:lnSpc>
                <a:spcPct val="150000"/>
              </a:lnSpc>
              <a:buFont typeface="Wingdings" panose="05000000000000000000" pitchFamily="2" charset="2"/>
              <a:buChar char="u"/>
            </a:pPr>
            <a:r>
              <a:rPr lang="en-US" altLang="zh-CN" sz="2400" b="1" dirty="0"/>
              <a:t>FCFS</a:t>
            </a:r>
            <a:r>
              <a:rPr lang="zh-CN" altLang="en-US" sz="2400" b="1" dirty="0"/>
              <a:t>只考虑等待时间未考虑执行时间</a:t>
            </a:r>
            <a:endParaRPr lang="en-US" altLang="zh-CN" sz="2400" b="1" dirty="0"/>
          </a:p>
          <a:p>
            <a:pPr marL="800089" lvl="1" indent="-342900">
              <a:lnSpc>
                <a:spcPct val="150000"/>
              </a:lnSpc>
              <a:buFont typeface="Wingdings" panose="05000000000000000000" pitchFamily="2" charset="2"/>
              <a:buChar char="u"/>
            </a:pPr>
            <a:r>
              <a:rPr lang="en-US" altLang="zh-CN" sz="2400" b="1" dirty="0"/>
              <a:t>SPN</a:t>
            </a:r>
            <a:r>
              <a:rPr lang="zh-CN" altLang="en-US" sz="2400" b="1" dirty="0"/>
              <a:t>只考虑执行时间未考虑等待时间</a:t>
            </a:r>
            <a:endParaRPr lang="en-US" altLang="zh-CN" sz="2400" b="1" dirty="0"/>
          </a:p>
        </p:txBody>
      </p:sp>
      <p:sp>
        <p:nvSpPr>
          <p:cNvPr id="9" name="文本框 8">
            <a:extLst>
              <a:ext uri="{FF2B5EF4-FFF2-40B4-BE49-F238E27FC236}">
                <a16:creationId xmlns:a16="http://schemas.microsoft.com/office/drawing/2014/main" id="{DBAF172D-C908-4348-8CE3-D5919ACED90E}"/>
              </a:ext>
            </a:extLst>
          </p:cNvPr>
          <p:cNvSpPr txBox="1"/>
          <p:nvPr/>
        </p:nvSpPr>
        <p:spPr>
          <a:xfrm>
            <a:off x="923192" y="3866473"/>
            <a:ext cx="7882286" cy="1688091"/>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定义响应比：</a:t>
            </a:r>
            <a:endParaRPr lang="en-US" altLang="zh-CN" sz="2400" b="1" dirty="0"/>
          </a:p>
          <a:p>
            <a:pPr marL="800089" lvl="1" indent="-342900">
              <a:lnSpc>
                <a:spcPct val="150000"/>
              </a:lnSpc>
              <a:buFont typeface="Wingdings" panose="05000000000000000000" pitchFamily="2" charset="2"/>
              <a:buChar char="Ø"/>
            </a:pPr>
            <a:r>
              <a:rPr lang="en-US" altLang="zh-CN" sz="2400" b="1" dirty="0"/>
              <a:t>R = (W+T)/ T  = 1+ W/ T</a:t>
            </a:r>
          </a:p>
          <a:p>
            <a:pPr marL="800089" lvl="1" indent="-342900">
              <a:lnSpc>
                <a:spcPct val="150000"/>
              </a:lnSpc>
              <a:buFont typeface="Wingdings" panose="05000000000000000000" pitchFamily="2" charset="2"/>
              <a:buChar char="Ø"/>
            </a:pPr>
            <a:r>
              <a:rPr lang="en-US" altLang="zh-CN" sz="2400" b="1" dirty="0"/>
              <a:t>T</a:t>
            </a:r>
            <a:r>
              <a:rPr lang="zh-CN" altLang="en-US" sz="2400" b="1" dirty="0"/>
              <a:t>为估计的执行时间，</a:t>
            </a:r>
            <a:r>
              <a:rPr lang="en-US" altLang="zh-CN" sz="2400" b="1" dirty="0"/>
              <a:t>W</a:t>
            </a:r>
            <a:r>
              <a:rPr lang="zh-CN" altLang="en-US" sz="2400" b="1" dirty="0"/>
              <a:t>为作业或者进程的等待时间</a:t>
            </a:r>
            <a:endParaRPr lang="en-US" altLang="zh-CN" sz="2400" b="1" dirty="0"/>
          </a:p>
        </p:txBody>
      </p:sp>
    </p:spTree>
    <p:extLst>
      <p:ext uri="{BB962C8B-B14F-4D97-AF65-F5344CB8AC3E}">
        <p14:creationId xmlns:p14="http://schemas.microsoft.com/office/powerpoint/2010/main" val="108906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p>
            <a:r>
              <a:rPr lang="zh-CN" altLang="en-US" sz="2400" b="1" dirty="0">
                <a:solidFill>
                  <a:schemeClr val="accent1">
                    <a:lumMod val="50000"/>
                  </a:schemeClr>
                </a:solidFill>
              </a:rPr>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p>
            <a:r>
              <a:rPr lang="zh-CN" altLang="en-US" sz="2400" b="1" dirty="0">
                <a:solidFill>
                  <a:schemeClr val="accent1">
                    <a:lumMod val="50000"/>
                  </a:schemeClr>
                </a:solidFill>
              </a:rPr>
              <a:t>调度的时机</a:t>
            </a:r>
            <a:endParaRPr lang="en-US" altLang="zh-CN" sz="2400" b="1" dirty="0">
              <a:solidFill>
                <a:schemeClr val="accent1">
                  <a:lumMod val="50000"/>
                </a:schemeClr>
              </a:solidFill>
            </a:endParaRPr>
          </a:p>
          <a:p>
            <a:r>
              <a:rPr lang="zh-CN" altLang="en-US" sz="2400" b="1" dirty="0">
                <a:solidFill>
                  <a:schemeClr val="accent1">
                    <a:lumMod val="50000"/>
                  </a:schemeClr>
                </a:solidFill>
              </a:rPr>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p>
            <a:r>
              <a:rPr lang="zh-CN" altLang="en-US" sz="2400" b="1" dirty="0">
                <a:solidFill>
                  <a:schemeClr val="accent1">
                    <a:lumMod val="50000"/>
                  </a:schemeClr>
                </a:solidFill>
              </a:rPr>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p>
            <a:r>
              <a:rPr lang="zh-CN" altLang="en-US" sz="2400" b="1" dirty="0">
                <a:solidFill>
                  <a:schemeClr val="accent1">
                    <a:lumMod val="50000"/>
                  </a:schemeClr>
                </a:solidFill>
              </a:rPr>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p>
            <a:r>
              <a:rPr lang="zh-CN" altLang="en-US" sz="2400" b="1" dirty="0">
                <a:solidFill>
                  <a:schemeClr val="accent1">
                    <a:lumMod val="50000"/>
                  </a:schemeClr>
                </a:solidFill>
              </a:rPr>
              <a:t>调度算法</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处理机调度</a:t>
            </a:r>
          </a:p>
        </p:txBody>
      </p:sp>
      <p:cxnSp>
        <p:nvCxnSpPr>
          <p:cNvPr id="32" name="直接连接符 31"/>
          <p:cNvCxnSpPr>
            <a:cxnSpLocks/>
          </p:cNvCxnSpPr>
          <p:nvPr/>
        </p:nvCxnSpPr>
        <p:spPr>
          <a:xfrm>
            <a:off x="4092606" y="1244272"/>
            <a:ext cx="4039340"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02104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941557" cy="584775"/>
          </a:xfrm>
          <a:prstGeom prst="rect">
            <a:avLst/>
          </a:prstGeom>
          <a:noFill/>
        </p:spPr>
        <p:txBody>
          <a:bodyPr wrap="none" rtlCol="0">
            <a:spAutoFit/>
          </a:bodyPr>
          <a:lstStyle/>
          <a:p>
            <a:r>
              <a:rPr lang="en-US" altLang="zh-CN" sz="3200" b="1" dirty="0">
                <a:solidFill>
                  <a:srgbClr val="FF0000"/>
                </a:solidFill>
              </a:rPr>
              <a:t>HRN </a:t>
            </a:r>
            <a:r>
              <a:rPr lang="zh-CN" altLang="en-US" sz="3200" b="1" dirty="0">
                <a:solidFill>
                  <a:srgbClr val="FF0000"/>
                </a:solidFill>
              </a:rPr>
              <a:t>特点</a:t>
            </a:r>
          </a:p>
        </p:txBody>
      </p:sp>
      <p:sp>
        <p:nvSpPr>
          <p:cNvPr id="8" name="文本框 7">
            <a:extLst>
              <a:ext uri="{FF2B5EF4-FFF2-40B4-BE49-F238E27FC236}">
                <a16:creationId xmlns:a16="http://schemas.microsoft.com/office/drawing/2014/main" id="{2DA84C58-B464-4E5C-96A7-C079E413683C}"/>
              </a:ext>
            </a:extLst>
          </p:cNvPr>
          <p:cNvSpPr txBox="1"/>
          <p:nvPr/>
        </p:nvSpPr>
        <p:spPr>
          <a:xfrm>
            <a:off x="1088780" y="1879987"/>
            <a:ext cx="10014439" cy="3669274"/>
          </a:xfrm>
          <a:prstGeom prst="rect">
            <a:avLst/>
          </a:prstGeom>
          <a:noFill/>
        </p:spPr>
        <p:txBody>
          <a:bodyPr wrap="square" rtlCol="0">
            <a:spAutoFit/>
          </a:bodyPr>
          <a:lstStyle/>
          <a:p>
            <a:pPr marL="342900" indent="-342900" algn="l">
              <a:lnSpc>
                <a:spcPct val="200000"/>
              </a:lnSpc>
              <a:buFont typeface="Wingdings" panose="05000000000000000000" pitchFamily="2" charset="2"/>
              <a:buChar char="Ø"/>
            </a:pPr>
            <a:r>
              <a:rPr lang="zh-CN" altLang="en-US" sz="2400" b="1" dirty="0"/>
              <a:t>相同的等待时间，要求服务时间越短，优先级越高，有利于短作业</a:t>
            </a:r>
            <a:endParaRPr lang="en-US" altLang="zh-CN" sz="2400" b="1" dirty="0"/>
          </a:p>
          <a:p>
            <a:pPr marL="342900" indent="-342900" algn="l">
              <a:lnSpc>
                <a:spcPct val="200000"/>
              </a:lnSpc>
              <a:buFont typeface="Wingdings" panose="05000000000000000000" pitchFamily="2" charset="2"/>
              <a:buChar char="Ø"/>
            </a:pPr>
            <a:r>
              <a:rPr lang="zh-CN" altLang="en-US" sz="2400" b="1" dirty="0"/>
              <a:t>要求服务时间相同，等待时间越长，优先级越高，即先来先服务</a:t>
            </a:r>
            <a:endParaRPr lang="en-US" altLang="zh-CN" sz="2400" b="1" dirty="0"/>
          </a:p>
          <a:p>
            <a:pPr marL="342900" indent="-342900" algn="l">
              <a:lnSpc>
                <a:spcPct val="200000"/>
              </a:lnSpc>
              <a:buFont typeface="Wingdings" panose="05000000000000000000" pitchFamily="2" charset="2"/>
              <a:buChar char="Ø"/>
            </a:pPr>
            <a:r>
              <a:rPr lang="zh-CN" altLang="en-US" sz="2400" b="1" dirty="0"/>
              <a:t>对于长作业，等待时间的增加会提高其优先级，最终得到</a:t>
            </a:r>
            <a:r>
              <a:rPr lang="en-US" altLang="zh-CN" sz="2400" b="1" dirty="0"/>
              <a:t>CPU</a:t>
            </a:r>
            <a:r>
              <a:rPr lang="zh-CN" altLang="en-US" sz="2400" b="1" dirty="0"/>
              <a:t>使用权，杜绝饥饿状态。</a:t>
            </a:r>
            <a:endParaRPr lang="en-US" altLang="zh-CN" sz="2400" b="1" dirty="0"/>
          </a:p>
          <a:p>
            <a:pPr marL="342900" indent="-342900" algn="l">
              <a:lnSpc>
                <a:spcPct val="200000"/>
              </a:lnSpc>
              <a:buFont typeface="Wingdings" panose="05000000000000000000" pitchFamily="2" charset="2"/>
              <a:buChar char="Ø"/>
            </a:pPr>
            <a:r>
              <a:rPr lang="zh-CN" altLang="en-US" sz="2400" b="1" dirty="0"/>
              <a:t>每次调用都会重新计算优先级，影响系统效率</a:t>
            </a:r>
            <a:endParaRPr lang="en-US" altLang="zh-CN" sz="2400" b="1" dirty="0"/>
          </a:p>
        </p:txBody>
      </p:sp>
      <p:sp>
        <p:nvSpPr>
          <p:cNvPr id="9" name="文本框 8">
            <a:extLst>
              <a:ext uri="{FF2B5EF4-FFF2-40B4-BE49-F238E27FC236}">
                <a16:creationId xmlns:a16="http://schemas.microsoft.com/office/drawing/2014/main" id="{DBAF172D-C908-4348-8CE3-D5919ACED90E}"/>
              </a:ext>
            </a:extLst>
          </p:cNvPr>
          <p:cNvSpPr txBox="1"/>
          <p:nvPr/>
        </p:nvSpPr>
        <p:spPr>
          <a:xfrm>
            <a:off x="4141779" y="5624918"/>
            <a:ext cx="3908442" cy="576120"/>
          </a:xfrm>
          <a:prstGeom prst="rect">
            <a:avLst/>
          </a:prstGeom>
          <a:noFill/>
        </p:spPr>
        <p:txBody>
          <a:bodyPr wrap="none" rtlCol="0">
            <a:spAutoFit/>
          </a:bodyPr>
          <a:lstStyle/>
          <a:p>
            <a:pPr lvl="1">
              <a:lnSpc>
                <a:spcPct val="150000"/>
              </a:lnSpc>
            </a:pPr>
            <a:r>
              <a:rPr lang="en-US" altLang="zh-CN" sz="2400" b="1" dirty="0">
                <a:solidFill>
                  <a:srgbClr val="FF0000"/>
                </a:solidFill>
              </a:rPr>
              <a:t>R = (W+T)/ T  = 1+ W/ T</a:t>
            </a:r>
          </a:p>
        </p:txBody>
      </p:sp>
    </p:spTree>
    <p:extLst>
      <p:ext uri="{BB962C8B-B14F-4D97-AF65-F5344CB8AC3E}">
        <p14:creationId xmlns:p14="http://schemas.microsoft.com/office/powerpoint/2010/main" val="2080045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34942" cy="584775"/>
          </a:xfrm>
          <a:prstGeom prst="rect">
            <a:avLst/>
          </a:prstGeom>
          <a:noFill/>
        </p:spPr>
        <p:txBody>
          <a:bodyPr wrap="none" rtlCol="0">
            <a:spAutoFit/>
          </a:bodyPr>
          <a:lstStyle/>
          <a:p>
            <a:r>
              <a:rPr lang="zh-CN" altLang="en-US" sz="3200" b="1" dirty="0">
                <a:solidFill>
                  <a:srgbClr val="FF0000"/>
                </a:solidFill>
              </a:rPr>
              <a:t>时间片轮转（</a:t>
            </a:r>
            <a:r>
              <a:rPr lang="en-US" altLang="zh-CN" sz="3200" b="1" dirty="0">
                <a:solidFill>
                  <a:srgbClr val="FF0000"/>
                </a:solidFill>
              </a:rPr>
              <a:t>RR</a:t>
            </a:r>
            <a:r>
              <a:rPr lang="zh-CN" altLang="en-US" sz="3200" b="1" dirty="0">
                <a:solidFill>
                  <a:srgbClr val="FF0000"/>
                </a:solidFill>
              </a:rPr>
              <a:t>）</a:t>
            </a:r>
          </a:p>
        </p:txBody>
      </p:sp>
      <p:grpSp>
        <p:nvGrpSpPr>
          <p:cNvPr id="8" name="组合 7">
            <a:extLst>
              <a:ext uri="{FF2B5EF4-FFF2-40B4-BE49-F238E27FC236}">
                <a16:creationId xmlns:a16="http://schemas.microsoft.com/office/drawing/2014/main" id="{4603D30F-6A85-4AAF-82BD-A7526D4B5670}"/>
              </a:ext>
            </a:extLst>
          </p:cNvPr>
          <p:cNvGrpSpPr/>
          <p:nvPr/>
        </p:nvGrpSpPr>
        <p:grpSpPr>
          <a:xfrm>
            <a:off x="1853696" y="2706749"/>
            <a:ext cx="7042424" cy="1631529"/>
            <a:chOff x="598598" y="2303663"/>
            <a:chExt cx="7042424" cy="1631529"/>
          </a:xfrm>
        </p:grpSpPr>
        <p:cxnSp>
          <p:nvCxnSpPr>
            <p:cNvPr id="9" name="直接连接符 8">
              <a:extLst>
                <a:ext uri="{FF2B5EF4-FFF2-40B4-BE49-F238E27FC236}">
                  <a16:creationId xmlns:a16="http://schemas.microsoft.com/office/drawing/2014/main" id="{2C9EC0E9-5C5E-46CC-A280-5D19F0549419}"/>
                </a:ext>
              </a:extLst>
            </p:cNvPr>
            <p:cNvCxnSpPr/>
            <p:nvPr/>
          </p:nvCxnSpPr>
          <p:spPr>
            <a:xfrm>
              <a:off x="1670168" y="250031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042C9D1-3AB9-48AD-B404-84CFA711C646}"/>
                </a:ext>
              </a:extLst>
            </p:cNvPr>
            <p:cNvCxnSpPr/>
            <p:nvPr/>
          </p:nvCxnSpPr>
          <p:spPr>
            <a:xfrm>
              <a:off x="1670168" y="3214692"/>
              <a:ext cx="2071702"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37371C2-994A-4ED1-BDA6-528CFA63401E}"/>
                </a:ext>
              </a:extLst>
            </p:cNvPr>
            <p:cNvCxnSpPr/>
            <p:nvPr/>
          </p:nvCxnSpPr>
          <p:spPr>
            <a:xfrm rot="5400000" flipH="1" flipV="1">
              <a:off x="3364055" y="2857502"/>
              <a:ext cx="714380" cy="1588"/>
            </a:xfrm>
            <a:prstGeom prst="line">
              <a:avLst/>
            </a:prstGeom>
            <a:ln w="38100">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2C380DB-39CF-46A8-AF6D-08B7D5782445}"/>
                </a:ext>
              </a:extLst>
            </p:cNvPr>
            <p:cNvCxnSpPr/>
            <p:nvPr/>
          </p:nvCxnSpPr>
          <p:spPr>
            <a:xfrm>
              <a:off x="598598" y="2857502"/>
              <a:ext cx="1071570"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2C70177-7FF0-466D-9629-E97D65CAA18A}"/>
                </a:ext>
              </a:extLst>
            </p:cNvPr>
            <p:cNvCxnSpPr/>
            <p:nvPr/>
          </p:nvCxnSpPr>
          <p:spPr>
            <a:xfrm>
              <a:off x="4813440" y="2857502"/>
              <a:ext cx="1643074" cy="1588"/>
            </a:xfrm>
            <a:prstGeom prst="straightConnector1">
              <a:avLst/>
            </a:prstGeom>
            <a:ln w="38100">
              <a:solidFill>
                <a:srgbClr val="11576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CC0FA25-716C-4D96-BAC6-5EB253A96075}"/>
                </a:ext>
              </a:extLst>
            </p:cNvPr>
            <p:cNvCxnSpPr/>
            <p:nvPr/>
          </p:nvCxnSpPr>
          <p:spPr>
            <a:xfrm rot="5400000">
              <a:off x="4706283"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01B54A5-D933-44FD-B186-FDCBBE224F96}"/>
                </a:ext>
              </a:extLst>
            </p:cNvPr>
            <p:cNvCxnSpPr/>
            <p:nvPr/>
          </p:nvCxnSpPr>
          <p:spPr>
            <a:xfrm rot="5400000">
              <a:off x="492235" y="3393287"/>
              <a:ext cx="107157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C6B1BBF-2723-4DD3-8E27-84B4F8686EBF}"/>
                </a:ext>
              </a:extLst>
            </p:cNvPr>
            <p:cNvCxnSpPr/>
            <p:nvPr/>
          </p:nvCxnSpPr>
          <p:spPr>
            <a:xfrm>
              <a:off x="1027226" y="3933604"/>
              <a:ext cx="4214842"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BFD745F-F94A-41CA-9AB5-ED01945AF06A}"/>
                </a:ext>
              </a:extLst>
            </p:cNvPr>
            <p:cNvCxnSpPr/>
            <p:nvPr/>
          </p:nvCxnSpPr>
          <p:spPr>
            <a:xfrm rot="5400000" flipH="1" flipV="1">
              <a:off x="288540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DD30DC8-D662-407A-96C5-5CB7C4293B1E}"/>
                </a:ext>
              </a:extLst>
            </p:cNvPr>
            <p:cNvCxnSpPr/>
            <p:nvPr/>
          </p:nvCxnSpPr>
          <p:spPr>
            <a:xfrm rot="5400000" flipH="1" flipV="1">
              <a:off x="2429946"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543FDE4-2EAA-40F0-94AB-31484B9B2801}"/>
                </a:ext>
              </a:extLst>
            </p:cNvPr>
            <p:cNvCxnSpPr/>
            <p:nvPr/>
          </p:nvCxnSpPr>
          <p:spPr>
            <a:xfrm rot="5400000" flipH="1" flipV="1">
              <a:off x="1956714"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F9DA121-5928-451D-8BB8-09169CE7AD09}"/>
                </a:ext>
              </a:extLst>
            </p:cNvPr>
            <p:cNvCxnSpPr/>
            <p:nvPr/>
          </p:nvCxnSpPr>
          <p:spPr>
            <a:xfrm rot="5400000" flipH="1" flipV="1">
              <a:off x="1479798" y="2857502"/>
              <a:ext cx="714380" cy="1588"/>
            </a:xfrm>
            <a:prstGeom prst="line">
              <a:avLst/>
            </a:prstGeom>
            <a:ln w="28575">
              <a:solidFill>
                <a:srgbClr val="11576A"/>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FCC1DD8A-1F28-4A92-9A4E-86B5EEC25EDA}"/>
                </a:ext>
              </a:extLst>
            </p:cNvPr>
            <p:cNvSpPr/>
            <p:nvPr/>
          </p:nvSpPr>
          <p:spPr>
            <a:xfrm>
              <a:off x="3840142" y="2417723"/>
              <a:ext cx="928694" cy="928694"/>
            </a:xfrm>
            <a:prstGeom prst="ellipse">
              <a:avLst/>
            </a:prstGeom>
            <a:gradFill>
              <a:gsLst>
                <a:gs pos="100000">
                  <a:srgbClr val="11576A"/>
                </a:gs>
                <a:gs pos="0">
                  <a:srgbClr val="0EB1C8"/>
                </a:gs>
                <a:gs pos="100000">
                  <a:schemeClr val="accent1">
                    <a:tint val="23500"/>
                    <a:satMod val="160000"/>
                  </a:schemeClr>
                </a:gs>
              </a:gsLst>
              <a:lin ang="5400000" scaled="0"/>
            </a:gradFill>
            <a:ln w="28575">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TextBox 33">
              <a:extLst>
                <a:ext uri="{FF2B5EF4-FFF2-40B4-BE49-F238E27FC236}">
                  <a16:creationId xmlns:a16="http://schemas.microsoft.com/office/drawing/2014/main" id="{922335BE-2629-4B94-B014-9C18142A825A}"/>
                </a:ext>
              </a:extLst>
            </p:cNvPr>
            <p:cNvSpPr txBox="1"/>
            <p:nvPr/>
          </p:nvSpPr>
          <p:spPr>
            <a:xfrm>
              <a:off x="3933034" y="2691476"/>
              <a:ext cx="724878" cy="400110"/>
            </a:xfrm>
            <a:prstGeom prst="rect">
              <a:avLst/>
            </a:prstGeom>
            <a:noFill/>
          </p:spPr>
          <p:txBody>
            <a:bodyPr wrap="none" rtlCol="0">
              <a:spAutoFit/>
            </a:bodyPr>
            <a:lstStyle/>
            <a:p>
              <a:r>
                <a:rPr lang="en-US" altLang="zh-CN" sz="2000" b="1">
                  <a:solidFill>
                    <a:schemeClr val="bg1"/>
                  </a:solidFill>
                  <a:latin typeface="+mn-ea"/>
                </a:rPr>
                <a:t>CPU</a:t>
              </a:r>
              <a:endParaRPr lang="zh-CN" altLang="en-US" sz="2000" b="1">
                <a:solidFill>
                  <a:schemeClr val="bg1"/>
                </a:solidFill>
                <a:latin typeface="+mn-ea"/>
              </a:endParaRPr>
            </a:p>
          </p:txBody>
        </p:sp>
        <p:sp>
          <p:nvSpPr>
            <p:cNvPr id="23" name="TextBox 34">
              <a:extLst>
                <a:ext uri="{FF2B5EF4-FFF2-40B4-BE49-F238E27FC236}">
                  <a16:creationId xmlns:a16="http://schemas.microsoft.com/office/drawing/2014/main" id="{E7B6329C-A7C2-4A1C-A100-C1FC15DCEE8D}"/>
                </a:ext>
              </a:extLst>
            </p:cNvPr>
            <p:cNvSpPr txBox="1"/>
            <p:nvPr/>
          </p:nvSpPr>
          <p:spPr>
            <a:xfrm>
              <a:off x="6265325" y="2303663"/>
              <a:ext cx="1375697" cy="523220"/>
            </a:xfrm>
            <a:prstGeom prst="rect">
              <a:avLst/>
            </a:prstGeom>
            <a:noFill/>
          </p:spPr>
          <p:txBody>
            <a:bodyPr wrap="none" rtlCol="0">
              <a:spAutoFit/>
            </a:bodyPr>
            <a:lstStyle/>
            <a:p>
              <a:pPr algn="ctr"/>
              <a:r>
                <a:rPr lang="zh-CN" altLang="en-US" sz="1400" b="1" dirty="0">
                  <a:solidFill>
                    <a:srgbClr val="11576A"/>
                  </a:solidFill>
                  <a:latin typeface="+mn-ea"/>
                </a:rPr>
                <a:t>进程执行结束</a:t>
              </a:r>
              <a:endParaRPr lang="en-US" altLang="zh-CN" sz="1400" b="1" dirty="0">
                <a:solidFill>
                  <a:srgbClr val="11576A"/>
                </a:solidFill>
                <a:latin typeface="+mn-ea"/>
              </a:endParaRPr>
            </a:p>
            <a:p>
              <a:pPr algn="ctr"/>
              <a:r>
                <a:rPr lang="zh-CN" altLang="en-US" sz="1400" b="1" dirty="0">
                  <a:solidFill>
                    <a:srgbClr val="11576A"/>
                  </a:solidFill>
                  <a:latin typeface="+mn-ea"/>
                </a:rPr>
                <a:t>或请求</a:t>
              </a:r>
              <a:r>
                <a:rPr lang="en-US" altLang="zh-CN" sz="1400" b="1" dirty="0">
                  <a:solidFill>
                    <a:srgbClr val="11576A"/>
                  </a:solidFill>
                  <a:latin typeface="+mn-ea"/>
                </a:rPr>
                <a:t>I/O</a:t>
              </a:r>
              <a:r>
                <a:rPr lang="zh-CN" altLang="en-US" sz="1400" b="1" dirty="0">
                  <a:solidFill>
                    <a:srgbClr val="11576A"/>
                  </a:solidFill>
                  <a:latin typeface="+mn-ea"/>
                </a:rPr>
                <a:t>操作</a:t>
              </a:r>
            </a:p>
          </p:txBody>
        </p:sp>
        <p:sp>
          <p:nvSpPr>
            <p:cNvPr id="24" name="TextBox 35">
              <a:extLst>
                <a:ext uri="{FF2B5EF4-FFF2-40B4-BE49-F238E27FC236}">
                  <a16:creationId xmlns:a16="http://schemas.microsoft.com/office/drawing/2014/main" id="{89E94EFA-E0A3-4802-950A-D2B58303559D}"/>
                </a:ext>
              </a:extLst>
            </p:cNvPr>
            <p:cNvSpPr txBox="1"/>
            <p:nvPr/>
          </p:nvSpPr>
          <p:spPr>
            <a:xfrm>
              <a:off x="5313506" y="2428874"/>
              <a:ext cx="611065" cy="400110"/>
            </a:xfrm>
            <a:prstGeom prst="rect">
              <a:avLst/>
            </a:prstGeom>
            <a:noFill/>
          </p:spPr>
          <p:txBody>
            <a:bodyPr wrap="none" rtlCol="0">
              <a:spAutoFit/>
            </a:bodyPr>
            <a:lstStyle/>
            <a:p>
              <a:r>
                <a:rPr lang="zh-CN" altLang="en-US" sz="2000" b="1">
                  <a:solidFill>
                    <a:srgbClr val="11576A"/>
                  </a:solidFill>
                  <a:latin typeface="+mn-ea"/>
                </a:rPr>
                <a:t>＜</a:t>
              </a:r>
              <a:r>
                <a:rPr lang="en-US" altLang="zh-CN" sz="2000" b="1">
                  <a:solidFill>
                    <a:srgbClr val="11576A"/>
                  </a:solidFill>
                  <a:latin typeface="+mn-ea"/>
                </a:rPr>
                <a:t>q</a:t>
              </a:r>
              <a:endParaRPr lang="zh-CN" altLang="en-US" sz="2000" b="1">
                <a:solidFill>
                  <a:srgbClr val="11576A"/>
                </a:solidFill>
                <a:latin typeface="+mn-ea"/>
              </a:endParaRPr>
            </a:p>
          </p:txBody>
        </p:sp>
        <p:sp>
          <p:nvSpPr>
            <p:cNvPr id="25" name="TextBox 36">
              <a:extLst>
                <a:ext uri="{FF2B5EF4-FFF2-40B4-BE49-F238E27FC236}">
                  <a16:creationId xmlns:a16="http://schemas.microsoft.com/office/drawing/2014/main" id="{6A48F0BB-67BD-4CE2-B12D-B1AB1D70E669}"/>
                </a:ext>
              </a:extLst>
            </p:cNvPr>
            <p:cNvSpPr txBox="1"/>
            <p:nvPr/>
          </p:nvSpPr>
          <p:spPr>
            <a:xfrm>
              <a:off x="4599126" y="3429006"/>
              <a:ext cx="550151" cy="400110"/>
            </a:xfrm>
            <a:prstGeom prst="rect">
              <a:avLst/>
            </a:prstGeom>
            <a:noFill/>
          </p:spPr>
          <p:txBody>
            <a:bodyPr wrap="none" rtlCol="0">
              <a:spAutoFit/>
            </a:bodyPr>
            <a:lstStyle/>
            <a:p>
              <a:r>
                <a:rPr lang="en-US" altLang="zh-CN" sz="2000" b="1">
                  <a:solidFill>
                    <a:srgbClr val="11576A"/>
                  </a:solidFill>
                  <a:latin typeface="+mn-ea"/>
                </a:rPr>
                <a:t>=q</a:t>
              </a:r>
              <a:endParaRPr lang="zh-CN" altLang="en-US" sz="2000" b="1">
                <a:solidFill>
                  <a:srgbClr val="11576A"/>
                </a:solidFill>
                <a:latin typeface="+mn-ea"/>
              </a:endParaRPr>
            </a:p>
          </p:txBody>
        </p:sp>
        <p:sp>
          <p:nvSpPr>
            <p:cNvPr id="26" name="TextBox 37">
              <a:extLst>
                <a:ext uri="{FF2B5EF4-FFF2-40B4-BE49-F238E27FC236}">
                  <a16:creationId xmlns:a16="http://schemas.microsoft.com/office/drawing/2014/main" id="{A1721CF4-601E-4ED0-8CE5-65BBE765BBC0}"/>
                </a:ext>
              </a:extLst>
            </p:cNvPr>
            <p:cNvSpPr txBox="1"/>
            <p:nvPr/>
          </p:nvSpPr>
          <p:spPr>
            <a:xfrm>
              <a:off x="2158713" y="3554919"/>
              <a:ext cx="2100771" cy="369332"/>
            </a:xfrm>
            <a:prstGeom prst="rect">
              <a:avLst/>
            </a:prstGeom>
            <a:noFill/>
          </p:spPr>
          <p:txBody>
            <a:bodyPr wrap="square" rtlCol="0">
              <a:spAutoFit/>
            </a:bodyPr>
            <a:lstStyle/>
            <a:p>
              <a:r>
                <a:rPr lang="zh-CN" altLang="en-US" b="1" dirty="0">
                  <a:solidFill>
                    <a:srgbClr val="11576A"/>
                  </a:solidFill>
                  <a:latin typeface="+mn-ea"/>
                </a:rPr>
                <a:t>时钟中断</a:t>
              </a:r>
            </a:p>
          </p:txBody>
        </p:sp>
        <p:sp>
          <p:nvSpPr>
            <p:cNvPr id="27" name="TextBox 38">
              <a:extLst>
                <a:ext uri="{FF2B5EF4-FFF2-40B4-BE49-F238E27FC236}">
                  <a16:creationId xmlns:a16="http://schemas.microsoft.com/office/drawing/2014/main" id="{75151BC6-E044-4AD1-929F-2036F44DEA99}"/>
                </a:ext>
              </a:extLst>
            </p:cNvPr>
            <p:cNvSpPr txBox="1"/>
            <p:nvPr/>
          </p:nvSpPr>
          <p:spPr>
            <a:xfrm>
              <a:off x="1849757" y="2679901"/>
              <a:ext cx="452368"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x</a:t>
              </a:r>
              <a:endParaRPr lang="zh-CN" altLang="en-US" sz="2000" b="1" baseline="-25000">
                <a:solidFill>
                  <a:srgbClr val="11576A"/>
                </a:solidFill>
                <a:latin typeface="+mn-ea"/>
              </a:endParaRPr>
            </a:p>
          </p:txBody>
        </p:sp>
        <p:sp>
          <p:nvSpPr>
            <p:cNvPr id="28" name="TextBox 39">
              <a:extLst>
                <a:ext uri="{FF2B5EF4-FFF2-40B4-BE49-F238E27FC236}">
                  <a16:creationId xmlns:a16="http://schemas.microsoft.com/office/drawing/2014/main" id="{A09E3BA9-A9CD-4804-9C02-72C87E52E454}"/>
                </a:ext>
              </a:extLst>
            </p:cNvPr>
            <p:cNvSpPr txBox="1"/>
            <p:nvPr/>
          </p:nvSpPr>
          <p:spPr>
            <a:xfrm>
              <a:off x="2313110" y="2679901"/>
              <a:ext cx="432619"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c</a:t>
              </a:r>
              <a:endParaRPr lang="zh-CN" altLang="en-US" sz="2000" b="1" baseline="-25000">
                <a:solidFill>
                  <a:srgbClr val="11576A"/>
                </a:solidFill>
                <a:latin typeface="+mn-ea"/>
              </a:endParaRPr>
            </a:p>
          </p:txBody>
        </p:sp>
        <p:sp>
          <p:nvSpPr>
            <p:cNvPr id="29" name="TextBox 40">
              <a:extLst>
                <a:ext uri="{FF2B5EF4-FFF2-40B4-BE49-F238E27FC236}">
                  <a16:creationId xmlns:a16="http://schemas.microsoft.com/office/drawing/2014/main" id="{7B025261-42D7-4DF7-A143-774F1972AB12}"/>
                </a:ext>
              </a:extLst>
            </p:cNvPr>
            <p:cNvSpPr txBox="1"/>
            <p:nvPr/>
          </p:nvSpPr>
          <p:spPr>
            <a:xfrm>
              <a:off x="2778451" y="2679901"/>
              <a:ext cx="466794"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b</a:t>
              </a:r>
              <a:endParaRPr lang="zh-CN" altLang="en-US" sz="2000" b="1" baseline="-25000">
                <a:solidFill>
                  <a:srgbClr val="11576A"/>
                </a:solidFill>
                <a:latin typeface="+mn-ea"/>
              </a:endParaRPr>
            </a:p>
          </p:txBody>
        </p:sp>
        <p:sp>
          <p:nvSpPr>
            <p:cNvPr id="30" name="TextBox 41">
              <a:extLst>
                <a:ext uri="{FF2B5EF4-FFF2-40B4-BE49-F238E27FC236}">
                  <a16:creationId xmlns:a16="http://schemas.microsoft.com/office/drawing/2014/main" id="{B1706D5A-03EF-45E4-8B56-C35836312665}"/>
                </a:ext>
              </a:extLst>
            </p:cNvPr>
            <p:cNvSpPr txBox="1"/>
            <p:nvPr/>
          </p:nvSpPr>
          <p:spPr>
            <a:xfrm>
              <a:off x="3241804" y="2679901"/>
              <a:ext cx="452368" cy="400110"/>
            </a:xfrm>
            <a:prstGeom prst="rect">
              <a:avLst/>
            </a:prstGeom>
            <a:noFill/>
          </p:spPr>
          <p:txBody>
            <a:bodyPr wrap="none" rtlCol="0">
              <a:spAutoFit/>
            </a:bodyPr>
            <a:lstStyle/>
            <a:p>
              <a:r>
                <a:rPr lang="en-US" altLang="zh-CN" sz="2000" b="1">
                  <a:solidFill>
                    <a:srgbClr val="11576A"/>
                  </a:solidFill>
                  <a:latin typeface="+mn-ea"/>
                </a:rPr>
                <a:t>P</a:t>
              </a:r>
              <a:r>
                <a:rPr lang="en-US" altLang="zh-CN" sz="2000" b="1" baseline="-25000">
                  <a:solidFill>
                    <a:srgbClr val="11576A"/>
                  </a:solidFill>
                  <a:latin typeface="+mn-ea"/>
                </a:rPr>
                <a:t>a</a:t>
              </a:r>
              <a:endParaRPr lang="zh-CN" altLang="en-US" sz="2000" b="1" baseline="-25000">
                <a:solidFill>
                  <a:srgbClr val="11576A"/>
                </a:solidFill>
                <a:latin typeface="+mn-ea"/>
              </a:endParaRPr>
            </a:p>
          </p:txBody>
        </p:sp>
      </p:grpSp>
      <p:grpSp>
        <p:nvGrpSpPr>
          <p:cNvPr id="31" name="组合 30">
            <a:extLst>
              <a:ext uri="{FF2B5EF4-FFF2-40B4-BE49-F238E27FC236}">
                <a16:creationId xmlns:a16="http://schemas.microsoft.com/office/drawing/2014/main" id="{EDFB04EE-F918-42F7-A2F7-49B51DD34C53}"/>
              </a:ext>
            </a:extLst>
          </p:cNvPr>
          <p:cNvGrpSpPr/>
          <p:nvPr/>
        </p:nvGrpSpPr>
        <p:grpSpPr>
          <a:xfrm>
            <a:off x="1637001" y="1460306"/>
            <a:ext cx="6604582" cy="969064"/>
            <a:chOff x="824938" y="487299"/>
            <a:chExt cx="6604582" cy="969064"/>
          </a:xfrm>
        </p:grpSpPr>
        <p:sp>
          <p:nvSpPr>
            <p:cNvPr id="32" name="内容占位符 2">
              <a:extLst>
                <a:ext uri="{FF2B5EF4-FFF2-40B4-BE49-F238E27FC236}">
                  <a16:creationId xmlns:a16="http://schemas.microsoft.com/office/drawing/2014/main" id="{9202AE1A-CA5A-4643-BC5E-B5F0829F8770}"/>
                </a:ext>
              </a:extLst>
            </p:cNvPr>
            <p:cNvSpPr txBox="1">
              <a:spLocks/>
            </p:cNvSpPr>
            <p:nvPr/>
          </p:nvSpPr>
          <p:spPr>
            <a:xfrm>
              <a:off x="1142976" y="487299"/>
              <a:ext cx="628654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150000"/>
                </a:lnSpc>
              </a:pPr>
              <a:r>
                <a:rPr lang="zh-CN" altLang="en-US" sz="2400" dirty="0">
                  <a:solidFill>
                    <a:schemeClr val="tx1"/>
                  </a:solidFill>
                </a:rPr>
                <a:t>时间片</a:t>
              </a:r>
              <a:endParaRPr lang="en-US" altLang="zh-CN" sz="2400" dirty="0">
                <a:solidFill>
                  <a:schemeClr val="tx1"/>
                </a:solidFill>
              </a:endParaRPr>
            </a:p>
            <a:p>
              <a:pPr>
                <a:lnSpc>
                  <a:spcPct val="150000"/>
                </a:lnSpc>
              </a:pPr>
              <a:r>
                <a:rPr lang="zh-CN" altLang="en-US" sz="2400" dirty="0">
                  <a:solidFill>
                    <a:schemeClr val="tx1"/>
                  </a:solidFill>
                </a:rPr>
                <a:t>   分配处理机资源的基本时间单元</a:t>
              </a:r>
            </a:p>
          </p:txBody>
        </p:sp>
        <p:sp>
          <p:nvSpPr>
            <p:cNvPr id="33" name="TextBox 11">
              <a:extLst>
                <a:ext uri="{FF2B5EF4-FFF2-40B4-BE49-F238E27FC236}">
                  <a16:creationId xmlns:a16="http://schemas.microsoft.com/office/drawing/2014/main" id="{DAC9A592-1C44-4361-99CB-9D95F5F3CFBF}"/>
                </a:ext>
              </a:extLst>
            </p:cNvPr>
            <p:cNvSpPr txBox="1"/>
            <p:nvPr/>
          </p:nvSpPr>
          <p:spPr>
            <a:xfrm>
              <a:off x="824938" y="576223"/>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pic>
          <p:nvPicPr>
            <p:cNvPr id="34" name="图片 33" descr="小点1.png">
              <a:extLst>
                <a:ext uri="{FF2B5EF4-FFF2-40B4-BE49-F238E27FC236}">
                  <a16:creationId xmlns:a16="http://schemas.microsoft.com/office/drawing/2014/main" id="{AA489F1B-4898-439A-9397-76F1DC2A68FA}"/>
                </a:ext>
              </a:extLst>
            </p:cNvPr>
            <p:cNvPicPr>
              <a:picLocks noChangeAspect="1"/>
            </p:cNvPicPr>
            <p:nvPr/>
          </p:nvPicPr>
          <p:blipFill>
            <a:blip r:embed="rId3" cstate="print"/>
            <a:stretch>
              <a:fillRect/>
            </a:stretch>
          </p:blipFill>
          <p:spPr>
            <a:xfrm>
              <a:off x="1253241" y="1307366"/>
              <a:ext cx="151066" cy="148997"/>
            </a:xfrm>
            <a:prstGeom prst="rect">
              <a:avLst/>
            </a:prstGeom>
            <a:effectLst/>
          </p:spPr>
        </p:pic>
      </p:grpSp>
      <p:grpSp>
        <p:nvGrpSpPr>
          <p:cNvPr id="35" name="组合 34">
            <a:extLst>
              <a:ext uri="{FF2B5EF4-FFF2-40B4-BE49-F238E27FC236}">
                <a16:creationId xmlns:a16="http://schemas.microsoft.com/office/drawing/2014/main" id="{CCE0306F-DBE8-4B52-83C3-0A89878BD456}"/>
              </a:ext>
            </a:extLst>
          </p:cNvPr>
          <p:cNvGrpSpPr/>
          <p:nvPr/>
        </p:nvGrpSpPr>
        <p:grpSpPr>
          <a:xfrm>
            <a:off x="1711801" y="4770868"/>
            <a:ext cx="8141991" cy="981112"/>
            <a:chOff x="848077" y="3533966"/>
            <a:chExt cx="8141991" cy="981112"/>
          </a:xfrm>
        </p:grpSpPr>
        <p:sp>
          <p:nvSpPr>
            <p:cNvPr id="36" name="内容占位符 2">
              <a:extLst>
                <a:ext uri="{FF2B5EF4-FFF2-40B4-BE49-F238E27FC236}">
                  <a16:creationId xmlns:a16="http://schemas.microsoft.com/office/drawing/2014/main" id="{7564025B-E9C1-4566-B5BD-B08E5AB1065A}"/>
                </a:ext>
              </a:extLst>
            </p:cNvPr>
            <p:cNvSpPr txBox="1">
              <a:spLocks/>
            </p:cNvSpPr>
            <p:nvPr/>
          </p:nvSpPr>
          <p:spPr>
            <a:xfrm>
              <a:off x="1146160" y="3533966"/>
              <a:ext cx="784390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a:lnSpc>
                  <a:spcPct val="150000"/>
                </a:lnSpc>
              </a:pPr>
              <a:r>
                <a:rPr lang="zh-CN" altLang="en-US" sz="2400" dirty="0">
                  <a:solidFill>
                    <a:schemeClr val="tx1"/>
                  </a:solidFill>
                </a:rPr>
                <a:t>算法思路</a:t>
              </a:r>
              <a:endParaRPr lang="en-US" altLang="zh-CN" sz="2400" dirty="0">
                <a:solidFill>
                  <a:schemeClr val="tx1"/>
                </a:solidFill>
              </a:endParaRPr>
            </a:p>
            <a:p>
              <a:pPr>
                <a:lnSpc>
                  <a:spcPct val="150000"/>
                </a:lnSpc>
              </a:pPr>
              <a:r>
                <a:rPr lang="zh-CN" altLang="en-US" sz="2400" dirty="0">
                  <a:solidFill>
                    <a:schemeClr val="tx1"/>
                  </a:solidFill>
                </a:rPr>
                <a:t>   时间片结束时，按</a:t>
              </a:r>
              <a:r>
                <a:rPr lang="en-US" altLang="zh-CN" sz="2400" dirty="0">
                  <a:solidFill>
                    <a:schemeClr val="tx1"/>
                  </a:solidFill>
                </a:rPr>
                <a:t>FCFS</a:t>
              </a:r>
              <a:r>
                <a:rPr lang="zh-CN" altLang="en-US" sz="2400" dirty="0">
                  <a:solidFill>
                    <a:schemeClr val="tx1"/>
                  </a:solidFill>
                </a:rPr>
                <a:t>算法切换到下一个就绪进程</a:t>
              </a:r>
              <a:endParaRPr lang="en-US" altLang="zh-CN" sz="2400" dirty="0">
                <a:solidFill>
                  <a:schemeClr val="tx1"/>
                </a:solidFill>
              </a:endParaRPr>
            </a:p>
            <a:p>
              <a:pPr>
                <a:lnSpc>
                  <a:spcPct val="150000"/>
                </a:lnSpc>
              </a:pPr>
              <a:r>
                <a:rPr lang="zh-CN" altLang="en-US" sz="2400" dirty="0">
                  <a:solidFill>
                    <a:schemeClr val="tx1"/>
                  </a:solidFill>
                </a:rPr>
                <a:t>   每隔</a:t>
              </a:r>
              <a:r>
                <a:rPr lang="en-US" altLang="en-US" sz="2400" dirty="0">
                  <a:solidFill>
                    <a:schemeClr val="tx1"/>
                  </a:solidFill>
                </a:rPr>
                <a:t>(n – 1)</a:t>
              </a:r>
              <a:r>
                <a:rPr lang="zh-CN" altLang="en-US" sz="2400" dirty="0">
                  <a:solidFill>
                    <a:schemeClr val="tx1"/>
                  </a:solidFill>
                </a:rPr>
                <a:t>个时间片进程执行一个时间片</a:t>
              </a:r>
              <a:r>
                <a:rPr lang="en-US" altLang="zh-CN" sz="2400" dirty="0">
                  <a:solidFill>
                    <a:schemeClr val="tx1"/>
                  </a:solidFill>
                </a:rPr>
                <a:t>q</a:t>
              </a:r>
              <a:endParaRPr lang="zh-CN" altLang="en-US" sz="2400" dirty="0">
                <a:solidFill>
                  <a:schemeClr val="tx1"/>
                </a:solidFill>
              </a:endParaRPr>
            </a:p>
          </p:txBody>
        </p:sp>
        <p:sp>
          <p:nvSpPr>
            <p:cNvPr id="37" name="TextBox 15">
              <a:extLst>
                <a:ext uri="{FF2B5EF4-FFF2-40B4-BE49-F238E27FC236}">
                  <a16:creationId xmlns:a16="http://schemas.microsoft.com/office/drawing/2014/main" id="{86761CE3-4A2C-4943-AD97-800B43BD864F}"/>
                </a:ext>
              </a:extLst>
            </p:cNvPr>
            <p:cNvSpPr txBox="1"/>
            <p:nvPr/>
          </p:nvSpPr>
          <p:spPr>
            <a:xfrm>
              <a:off x="848077" y="3533966"/>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pic>
          <p:nvPicPr>
            <p:cNvPr id="38" name="图片 37" descr="小点1.png">
              <a:extLst>
                <a:ext uri="{FF2B5EF4-FFF2-40B4-BE49-F238E27FC236}">
                  <a16:creationId xmlns:a16="http://schemas.microsoft.com/office/drawing/2014/main" id="{9FA9F3F1-D610-493C-8856-BED4D5B835FD}"/>
                </a:ext>
              </a:extLst>
            </p:cNvPr>
            <p:cNvPicPr>
              <a:picLocks noChangeAspect="1"/>
            </p:cNvPicPr>
            <p:nvPr/>
          </p:nvPicPr>
          <p:blipFill>
            <a:blip r:embed="rId3" cstate="print"/>
            <a:stretch>
              <a:fillRect/>
            </a:stretch>
          </p:blipFill>
          <p:spPr>
            <a:xfrm>
              <a:off x="1275175" y="4366081"/>
              <a:ext cx="151066" cy="148997"/>
            </a:xfrm>
            <a:prstGeom prst="rect">
              <a:avLst/>
            </a:prstGeom>
            <a:effectLst/>
          </p:spPr>
        </p:pic>
      </p:grpSp>
      <p:grpSp>
        <p:nvGrpSpPr>
          <p:cNvPr id="39" name="组合 38">
            <a:extLst>
              <a:ext uri="{FF2B5EF4-FFF2-40B4-BE49-F238E27FC236}">
                <a16:creationId xmlns:a16="http://schemas.microsoft.com/office/drawing/2014/main" id="{4DCADAFD-1ED4-46DA-9555-0C470F35172D}"/>
              </a:ext>
            </a:extLst>
          </p:cNvPr>
          <p:cNvGrpSpPr/>
          <p:nvPr/>
        </p:nvGrpSpPr>
        <p:grpSpPr>
          <a:xfrm>
            <a:off x="1853696" y="5773101"/>
            <a:ext cx="6805394" cy="506422"/>
            <a:chOff x="971541" y="4159346"/>
            <a:chExt cx="6805394" cy="506422"/>
          </a:xfrm>
        </p:grpSpPr>
        <p:sp>
          <p:nvSpPr>
            <p:cNvPr id="40" name="内容占位符 2">
              <a:extLst>
                <a:ext uri="{FF2B5EF4-FFF2-40B4-BE49-F238E27FC236}">
                  <a16:creationId xmlns:a16="http://schemas.microsoft.com/office/drawing/2014/main" id="{DC99F261-7C0F-462A-B0B8-58C38A5EC390}"/>
                </a:ext>
              </a:extLst>
            </p:cNvPr>
            <p:cNvSpPr txBox="1">
              <a:spLocks/>
            </p:cNvSpPr>
            <p:nvPr/>
          </p:nvSpPr>
          <p:spPr>
            <a:xfrm>
              <a:off x="971541" y="4159346"/>
              <a:ext cx="680539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1"/>
              <a:r>
                <a:rPr lang="zh-CN" altLang="en-US" sz="2400" dirty="0"/>
                <a:t>   </a:t>
              </a:r>
              <a:endParaRPr lang="en-US" altLang="en-US" sz="2400" dirty="0"/>
            </a:p>
          </p:txBody>
        </p:sp>
        <p:pic>
          <p:nvPicPr>
            <p:cNvPr id="41" name="图片 40" descr="小点1.png">
              <a:extLst>
                <a:ext uri="{FF2B5EF4-FFF2-40B4-BE49-F238E27FC236}">
                  <a16:creationId xmlns:a16="http://schemas.microsoft.com/office/drawing/2014/main" id="{30B9A5F6-A59B-4ED5-8234-F22E13E0A189}"/>
                </a:ext>
              </a:extLst>
            </p:cNvPr>
            <p:cNvPicPr>
              <a:picLocks noChangeAspect="1"/>
            </p:cNvPicPr>
            <p:nvPr/>
          </p:nvPicPr>
          <p:blipFill>
            <a:blip r:embed="rId3" cstate="print"/>
            <a:stretch>
              <a:fillRect/>
            </a:stretch>
          </p:blipFill>
          <p:spPr>
            <a:xfrm>
              <a:off x="1254723" y="4516771"/>
              <a:ext cx="151066" cy="148997"/>
            </a:xfrm>
            <a:prstGeom prst="rect">
              <a:avLst/>
            </a:prstGeom>
            <a:effectLst/>
          </p:spPr>
        </p:pic>
      </p:grpSp>
    </p:spTree>
    <p:extLst>
      <p:ext uri="{BB962C8B-B14F-4D97-AF65-F5344CB8AC3E}">
        <p14:creationId xmlns:p14="http://schemas.microsoft.com/office/powerpoint/2010/main" val="365440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34942" cy="584775"/>
          </a:xfrm>
          <a:prstGeom prst="rect">
            <a:avLst/>
          </a:prstGeom>
          <a:noFill/>
        </p:spPr>
        <p:txBody>
          <a:bodyPr wrap="none" rtlCol="0">
            <a:spAutoFit/>
          </a:bodyPr>
          <a:lstStyle/>
          <a:p>
            <a:r>
              <a:rPr lang="zh-CN" altLang="en-US" sz="3200" b="1" dirty="0">
                <a:solidFill>
                  <a:srgbClr val="FF0000"/>
                </a:solidFill>
              </a:rPr>
              <a:t>时间片轮转（</a:t>
            </a:r>
            <a:r>
              <a:rPr lang="en-US" altLang="zh-CN" sz="3200" b="1" dirty="0">
                <a:solidFill>
                  <a:srgbClr val="FF0000"/>
                </a:solidFill>
              </a:rPr>
              <a:t>RR</a:t>
            </a:r>
            <a:r>
              <a:rPr lang="zh-CN" altLang="en-US" sz="3200" b="1" dirty="0">
                <a:solidFill>
                  <a:srgbClr val="FF0000"/>
                </a:solidFill>
              </a:rPr>
              <a:t>）</a:t>
            </a:r>
          </a:p>
        </p:txBody>
      </p:sp>
      <p:sp>
        <p:nvSpPr>
          <p:cNvPr id="42" name="文本框 41">
            <a:extLst>
              <a:ext uri="{FF2B5EF4-FFF2-40B4-BE49-F238E27FC236}">
                <a16:creationId xmlns:a16="http://schemas.microsoft.com/office/drawing/2014/main" id="{49A43EB2-D2DD-461C-B8CE-8222DB706568}"/>
              </a:ext>
            </a:extLst>
          </p:cNvPr>
          <p:cNvSpPr txBox="1"/>
          <p:nvPr/>
        </p:nvSpPr>
        <p:spPr>
          <a:xfrm>
            <a:off x="844061" y="1679330"/>
            <a:ext cx="4545277" cy="3344890"/>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示例：</a:t>
            </a:r>
            <a:r>
              <a:rPr lang="en-US" altLang="zh-CN" sz="2400" b="1" dirty="0"/>
              <a:t>4</a:t>
            </a:r>
            <a:r>
              <a:rPr lang="zh-CN" altLang="en-US" sz="2400" b="1" dirty="0"/>
              <a:t>个进程执行时间如下</a:t>
            </a:r>
            <a:endParaRPr lang="en-US" altLang="zh-CN" sz="2400" b="1" dirty="0"/>
          </a:p>
          <a:p>
            <a:pPr marL="800089" lvl="1" indent="-342900">
              <a:lnSpc>
                <a:spcPct val="150000"/>
              </a:lnSpc>
              <a:buFont typeface="Wingdings" panose="05000000000000000000" pitchFamily="2" charset="2"/>
              <a:buChar char="Ø"/>
            </a:pPr>
            <a:r>
              <a:rPr lang="en-US" altLang="zh-CN" sz="2400" b="1" dirty="0"/>
              <a:t>P1	53</a:t>
            </a:r>
          </a:p>
          <a:p>
            <a:pPr marL="800089" lvl="1" indent="-342900">
              <a:lnSpc>
                <a:spcPct val="150000"/>
              </a:lnSpc>
              <a:buFont typeface="Wingdings" panose="05000000000000000000" pitchFamily="2" charset="2"/>
              <a:buChar char="Ø"/>
            </a:pPr>
            <a:r>
              <a:rPr lang="en-US" altLang="zh-CN" sz="2400" b="1" dirty="0"/>
              <a:t>P2	8</a:t>
            </a:r>
          </a:p>
          <a:p>
            <a:pPr marL="800089" lvl="1" indent="-342900">
              <a:lnSpc>
                <a:spcPct val="150000"/>
              </a:lnSpc>
              <a:buFont typeface="Wingdings" panose="05000000000000000000" pitchFamily="2" charset="2"/>
              <a:buChar char="Ø"/>
            </a:pPr>
            <a:r>
              <a:rPr lang="en-US" altLang="zh-CN" sz="2400" b="1" dirty="0"/>
              <a:t>P3	68</a:t>
            </a:r>
          </a:p>
          <a:p>
            <a:pPr marL="800089" lvl="1" indent="-342900">
              <a:lnSpc>
                <a:spcPct val="150000"/>
              </a:lnSpc>
              <a:buFont typeface="Wingdings" panose="05000000000000000000" pitchFamily="2" charset="2"/>
              <a:buChar char="Ø"/>
            </a:pPr>
            <a:r>
              <a:rPr lang="en-US" altLang="zh-CN" sz="2400" b="1" dirty="0"/>
              <a:t>P4	24</a:t>
            </a:r>
          </a:p>
          <a:p>
            <a:pPr marL="342900" indent="-342900">
              <a:lnSpc>
                <a:spcPct val="150000"/>
              </a:lnSpc>
              <a:buFont typeface="Wingdings" panose="05000000000000000000" pitchFamily="2" charset="2"/>
              <a:buChar char="Ø"/>
            </a:pPr>
            <a:r>
              <a:rPr lang="zh-CN" altLang="en-US" sz="2400" b="1" dirty="0"/>
              <a:t>设时间片为</a:t>
            </a:r>
            <a:r>
              <a:rPr lang="en-US" altLang="zh-CN" sz="2400" b="1" dirty="0"/>
              <a:t>20</a:t>
            </a:r>
          </a:p>
        </p:txBody>
      </p:sp>
      <p:grpSp>
        <p:nvGrpSpPr>
          <p:cNvPr id="9" name="组合 8">
            <a:extLst>
              <a:ext uri="{FF2B5EF4-FFF2-40B4-BE49-F238E27FC236}">
                <a16:creationId xmlns:a16="http://schemas.microsoft.com/office/drawing/2014/main" id="{9E1FD1BF-B9F4-4A23-8958-EE33F441031B}"/>
              </a:ext>
            </a:extLst>
          </p:cNvPr>
          <p:cNvGrpSpPr/>
          <p:nvPr/>
        </p:nvGrpSpPr>
        <p:grpSpPr>
          <a:xfrm>
            <a:off x="5998502" y="2356869"/>
            <a:ext cx="939280" cy="917377"/>
            <a:chOff x="1142976" y="2576723"/>
            <a:chExt cx="939280" cy="917377"/>
          </a:xfrm>
        </p:grpSpPr>
        <p:sp>
          <p:nvSpPr>
            <p:cNvPr id="10" name="Rectangle 6">
              <a:extLst>
                <a:ext uri="{FF2B5EF4-FFF2-40B4-BE49-F238E27FC236}">
                  <a16:creationId xmlns:a16="http://schemas.microsoft.com/office/drawing/2014/main" id="{69E4BF70-B13D-4FE9-9221-75F77E800E30}"/>
                </a:ext>
              </a:extLst>
            </p:cNvPr>
            <p:cNvSpPr>
              <a:spLocks noChangeArrowheads="1"/>
            </p:cNvSpPr>
            <p:nvPr/>
          </p:nvSpPr>
          <p:spPr bwMode="auto">
            <a:xfrm>
              <a:off x="1295376" y="2576723"/>
              <a:ext cx="605827"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dirty="0">
                  <a:solidFill>
                    <a:schemeClr val="bg1"/>
                  </a:solidFill>
                  <a:latin typeface="+mn-ea"/>
                  <a:cs typeface="宋体" charset="0"/>
                </a:rPr>
                <a:t>P</a:t>
              </a:r>
              <a:r>
                <a:rPr lang="en-US" altLang="zh-CN" b="1" baseline="-25000" dirty="0">
                  <a:solidFill>
                    <a:schemeClr val="bg1"/>
                  </a:solidFill>
                  <a:latin typeface="+mn-ea"/>
                  <a:cs typeface="宋体" charset="0"/>
                </a:rPr>
                <a:t>1</a:t>
              </a:r>
              <a:endParaRPr lang="en-US" altLang="zh-CN" b="1" dirty="0">
                <a:solidFill>
                  <a:schemeClr val="bg1"/>
                </a:solidFill>
                <a:latin typeface="+mn-ea"/>
                <a:cs typeface="宋体" charset="0"/>
              </a:endParaRPr>
            </a:p>
          </p:txBody>
        </p:sp>
        <p:sp>
          <p:nvSpPr>
            <p:cNvPr id="11" name="Text Box 16">
              <a:extLst>
                <a:ext uri="{FF2B5EF4-FFF2-40B4-BE49-F238E27FC236}">
                  <a16:creationId xmlns:a16="http://schemas.microsoft.com/office/drawing/2014/main" id="{5B642164-1519-4C61-B4EA-C4A495BB7EAC}"/>
                </a:ext>
              </a:extLst>
            </p:cNvPr>
            <p:cNvSpPr txBox="1">
              <a:spLocks noChangeArrowheads="1"/>
            </p:cNvSpPr>
            <p:nvPr/>
          </p:nvSpPr>
          <p:spPr bwMode="auto">
            <a:xfrm>
              <a:off x="1142976" y="3186323"/>
              <a:ext cx="29527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0</a:t>
              </a:r>
            </a:p>
          </p:txBody>
        </p:sp>
        <p:sp>
          <p:nvSpPr>
            <p:cNvPr id="12" name="Text Box 17">
              <a:extLst>
                <a:ext uri="{FF2B5EF4-FFF2-40B4-BE49-F238E27FC236}">
                  <a16:creationId xmlns:a16="http://schemas.microsoft.com/office/drawing/2014/main" id="{17B2B8E5-D993-43C4-BDC6-69BABF73F5D1}"/>
                </a:ext>
              </a:extLst>
            </p:cNvPr>
            <p:cNvSpPr txBox="1">
              <a:spLocks noChangeArrowheads="1"/>
            </p:cNvSpPr>
            <p:nvPr/>
          </p:nvSpPr>
          <p:spPr bwMode="auto">
            <a:xfrm>
              <a:off x="1676376" y="3186323"/>
              <a:ext cx="4058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dirty="0">
                  <a:solidFill>
                    <a:srgbClr val="11576A"/>
                  </a:solidFill>
                  <a:latin typeface="+mn-ea"/>
                  <a:cs typeface="宋体" charset="0"/>
                </a:rPr>
                <a:t>20</a:t>
              </a:r>
            </a:p>
          </p:txBody>
        </p:sp>
      </p:grpSp>
      <p:grpSp>
        <p:nvGrpSpPr>
          <p:cNvPr id="13" name="组合 12">
            <a:extLst>
              <a:ext uri="{FF2B5EF4-FFF2-40B4-BE49-F238E27FC236}">
                <a16:creationId xmlns:a16="http://schemas.microsoft.com/office/drawing/2014/main" id="{945E1359-0420-4A5D-844F-398267D686FA}"/>
              </a:ext>
            </a:extLst>
          </p:cNvPr>
          <p:cNvGrpSpPr/>
          <p:nvPr/>
        </p:nvGrpSpPr>
        <p:grpSpPr>
          <a:xfrm>
            <a:off x="6756729" y="2356869"/>
            <a:ext cx="504903" cy="917377"/>
            <a:chOff x="1901203" y="2576723"/>
            <a:chExt cx="504903" cy="917377"/>
          </a:xfrm>
        </p:grpSpPr>
        <p:sp>
          <p:nvSpPr>
            <p:cNvPr id="14" name="Rectangle 7">
              <a:extLst>
                <a:ext uri="{FF2B5EF4-FFF2-40B4-BE49-F238E27FC236}">
                  <a16:creationId xmlns:a16="http://schemas.microsoft.com/office/drawing/2014/main" id="{12C9B341-C4F9-4CB8-94F3-015E7130CE9D}"/>
                </a:ext>
              </a:extLst>
            </p:cNvPr>
            <p:cNvSpPr>
              <a:spLocks noChangeArrowheads="1"/>
            </p:cNvSpPr>
            <p:nvPr/>
          </p:nvSpPr>
          <p:spPr bwMode="auto">
            <a:xfrm>
              <a:off x="1901203" y="2576723"/>
              <a:ext cx="306822"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dirty="0">
                  <a:solidFill>
                    <a:schemeClr val="bg1"/>
                  </a:solidFill>
                  <a:latin typeface="+mn-ea"/>
                  <a:cs typeface="宋体" charset="0"/>
                </a:rPr>
                <a:t>P</a:t>
              </a:r>
              <a:r>
                <a:rPr lang="en-US" altLang="zh-CN" b="1" baseline="-25000" dirty="0">
                  <a:solidFill>
                    <a:schemeClr val="bg1"/>
                  </a:solidFill>
                  <a:latin typeface="+mn-ea"/>
                  <a:cs typeface="宋体" charset="0"/>
                </a:rPr>
                <a:t>2</a:t>
              </a:r>
            </a:p>
          </p:txBody>
        </p:sp>
        <p:sp>
          <p:nvSpPr>
            <p:cNvPr id="15" name="Text Box 18">
              <a:extLst>
                <a:ext uri="{FF2B5EF4-FFF2-40B4-BE49-F238E27FC236}">
                  <a16:creationId xmlns:a16="http://schemas.microsoft.com/office/drawing/2014/main" id="{DB6B6304-097C-4034-BC36-BE003BA581DA}"/>
                </a:ext>
              </a:extLst>
            </p:cNvPr>
            <p:cNvSpPr txBox="1">
              <a:spLocks noChangeArrowheads="1"/>
            </p:cNvSpPr>
            <p:nvPr/>
          </p:nvSpPr>
          <p:spPr bwMode="auto">
            <a:xfrm>
              <a:off x="2000226" y="3186323"/>
              <a:ext cx="4058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28</a:t>
              </a:r>
            </a:p>
          </p:txBody>
        </p:sp>
      </p:grpSp>
      <p:grpSp>
        <p:nvGrpSpPr>
          <p:cNvPr id="16" name="组合 15">
            <a:extLst>
              <a:ext uri="{FF2B5EF4-FFF2-40B4-BE49-F238E27FC236}">
                <a16:creationId xmlns:a16="http://schemas.microsoft.com/office/drawing/2014/main" id="{0D353FA3-328D-44FC-B359-10B2F1AB36A7}"/>
              </a:ext>
            </a:extLst>
          </p:cNvPr>
          <p:cNvGrpSpPr/>
          <p:nvPr/>
        </p:nvGrpSpPr>
        <p:grpSpPr>
          <a:xfrm>
            <a:off x="7063551" y="2356869"/>
            <a:ext cx="801331" cy="917377"/>
            <a:chOff x="2208025" y="2576723"/>
            <a:chExt cx="801331" cy="917377"/>
          </a:xfrm>
        </p:grpSpPr>
        <p:sp>
          <p:nvSpPr>
            <p:cNvPr id="17" name="Rectangle 8">
              <a:extLst>
                <a:ext uri="{FF2B5EF4-FFF2-40B4-BE49-F238E27FC236}">
                  <a16:creationId xmlns:a16="http://schemas.microsoft.com/office/drawing/2014/main" id="{9D11E7AA-C55E-4BE3-B5DA-C1C171E82087}"/>
                </a:ext>
              </a:extLst>
            </p:cNvPr>
            <p:cNvSpPr>
              <a:spLocks noChangeArrowheads="1"/>
            </p:cNvSpPr>
            <p:nvPr/>
          </p:nvSpPr>
          <p:spPr bwMode="auto">
            <a:xfrm>
              <a:off x="2208025"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a:solidFill>
                    <a:schemeClr val="bg1"/>
                  </a:solidFill>
                  <a:latin typeface="+mn-ea"/>
                  <a:cs typeface="宋体" charset="0"/>
                </a:rPr>
                <a:t>P</a:t>
              </a:r>
              <a:r>
                <a:rPr lang="en-US" altLang="zh-CN" b="1" baseline="-25000">
                  <a:solidFill>
                    <a:schemeClr val="bg1"/>
                  </a:solidFill>
                  <a:latin typeface="+mn-ea"/>
                  <a:cs typeface="宋体" charset="0"/>
                </a:rPr>
                <a:t>3</a:t>
              </a:r>
            </a:p>
          </p:txBody>
        </p:sp>
        <p:sp>
          <p:nvSpPr>
            <p:cNvPr id="18" name="Text Box 19">
              <a:extLst>
                <a:ext uri="{FF2B5EF4-FFF2-40B4-BE49-F238E27FC236}">
                  <a16:creationId xmlns:a16="http://schemas.microsoft.com/office/drawing/2014/main" id="{15F53D3C-8F3A-43EA-8702-C3647A2A75FC}"/>
                </a:ext>
              </a:extLst>
            </p:cNvPr>
            <p:cNvSpPr txBox="1">
              <a:spLocks noChangeArrowheads="1"/>
            </p:cNvSpPr>
            <p:nvPr/>
          </p:nvSpPr>
          <p:spPr bwMode="auto">
            <a:xfrm>
              <a:off x="2603476" y="3186323"/>
              <a:ext cx="4058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48</a:t>
              </a:r>
            </a:p>
          </p:txBody>
        </p:sp>
      </p:grpSp>
      <p:grpSp>
        <p:nvGrpSpPr>
          <p:cNvPr id="19" name="组合 18">
            <a:extLst>
              <a:ext uri="{FF2B5EF4-FFF2-40B4-BE49-F238E27FC236}">
                <a16:creationId xmlns:a16="http://schemas.microsoft.com/office/drawing/2014/main" id="{FD739C41-06F1-417E-9F47-EA0EF7D69356}"/>
              </a:ext>
            </a:extLst>
          </p:cNvPr>
          <p:cNvGrpSpPr/>
          <p:nvPr/>
        </p:nvGrpSpPr>
        <p:grpSpPr>
          <a:xfrm>
            <a:off x="7673286" y="2356869"/>
            <a:ext cx="807546" cy="917377"/>
            <a:chOff x="2817760" y="2576723"/>
            <a:chExt cx="807546" cy="917377"/>
          </a:xfrm>
        </p:grpSpPr>
        <p:sp>
          <p:nvSpPr>
            <p:cNvPr id="20" name="Rectangle 9">
              <a:extLst>
                <a:ext uri="{FF2B5EF4-FFF2-40B4-BE49-F238E27FC236}">
                  <a16:creationId xmlns:a16="http://schemas.microsoft.com/office/drawing/2014/main" id="{0EDCAD98-12F0-4FB4-AFAA-53B7BE852072}"/>
                </a:ext>
              </a:extLst>
            </p:cNvPr>
            <p:cNvSpPr>
              <a:spLocks noChangeArrowheads="1"/>
            </p:cNvSpPr>
            <p:nvPr/>
          </p:nvSpPr>
          <p:spPr bwMode="auto">
            <a:xfrm>
              <a:off x="2817760"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a:solidFill>
                    <a:schemeClr val="bg1"/>
                  </a:solidFill>
                  <a:latin typeface="+mn-ea"/>
                  <a:cs typeface="宋体" charset="0"/>
                </a:rPr>
                <a:t>P</a:t>
              </a:r>
              <a:r>
                <a:rPr lang="en-US" altLang="zh-CN" b="1" baseline="-25000">
                  <a:solidFill>
                    <a:schemeClr val="bg1"/>
                  </a:solidFill>
                  <a:latin typeface="+mn-ea"/>
                  <a:cs typeface="宋体" charset="0"/>
                </a:rPr>
                <a:t>4</a:t>
              </a:r>
            </a:p>
          </p:txBody>
        </p:sp>
        <p:sp>
          <p:nvSpPr>
            <p:cNvPr id="21" name="Text Box 20">
              <a:extLst>
                <a:ext uri="{FF2B5EF4-FFF2-40B4-BE49-F238E27FC236}">
                  <a16:creationId xmlns:a16="http://schemas.microsoft.com/office/drawing/2014/main" id="{3BF1B252-F8A2-4378-95EB-79BC53E44328}"/>
                </a:ext>
              </a:extLst>
            </p:cNvPr>
            <p:cNvSpPr txBox="1">
              <a:spLocks noChangeArrowheads="1"/>
            </p:cNvSpPr>
            <p:nvPr/>
          </p:nvSpPr>
          <p:spPr bwMode="auto">
            <a:xfrm>
              <a:off x="3219426" y="3186323"/>
              <a:ext cx="4058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68</a:t>
              </a:r>
            </a:p>
          </p:txBody>
        </p:sp>
      </p:grpSp>
      <p:grpSp>
        <p:nvGrpSpPr>
          <p:cNvPr id="22" name="组合 21">
            <a:extLst>
              <a:ext uri="{FF2B5EF4-FFF2-40B4-BE49-F238E27FC236}">
                <a16:creationId xmlns:a16="http://schemas.microsoft.com/office/drawing/2014/main" id="{ED98EBF2-2C2E-4CD3-A150-3C4290A73759}"/>
              </a:ext>
            </a:extLst>
          </p:cNvPr>
          <p:cNvGrpSpPr/>
          <p:nvPr/>
        </p:nvGrpSpPr>
        <p:grpSpPr>
          <a:xfrm>
            <a:off x="8281068" y="2356869"/>
            <a:ext cx="809364" cy="917377"/>
            <a:chOff x="3425542" y="2576723"/>
            <a:chExt cx="809364" cy="917377"/>
          </a:xfrm>
        </p:grpSpPr>
        <p:sp>
          <p:nvSpPr>
            <p:cNvPr id="23" name="Rectangle 10">
              <a:extLst>
                <a:ext uri="{FF2B5EF4-FFF2-40B4-BE49-F238E27FC236}">
                  <a16:creationId xmlns:a16="http://schemas.microsoft.com/office/drawing/2014/main" id="{64D210D1-E22D-4737-9005-298793374EBB}"/>
                </a:ext>
              </a:extLst>
            </p:cNvPr>
            <p:cNvSpPr>
              <a:spLocks noChangeArrowheads="1"/>
            </p:cNvSpPr>
            <p:nvPr/>
          </p:nvSpPr>
          <p:spPr bwMode="auto">
            <a:xfrm>
              <a:off x="3425542"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dirty="0">
                  <a:solidFill>
                    <a:schemeClr val="bg1"/>
                  </a:solidFill>
                  <a:latin typeface="+mn-ea"/>
                  <a:cs typeface="宋体" charset="0"/>
                </a:rPr>
                <a:t>P</a:t>
              </a:r>
              <a:r>
                <a:rPr lang="en-US" altLang="zh-CN" b="1" baseline="-25000" dirty="0">
                  <a:solidFill>
                    <a:schemeClr val="bg1"/>
                  </a:solidFill>
                  <a:latin typeface="+mn-ea"/>
                  <a:cs typeface="宋体" charset="0"/>
                </a:rPr>
                <a:t>1</a:t>
              </a:r>
            </a:p>
          </p:txBody>
        </p:sp>
        <p:sp>
          <p:nvSpPr>
            <p:cNvPr id="24" name="Text Box 21">
              <a:extLst>
                <a:ext uri="{FF2B5EF4-FFF2-40B4-BE49-F238E27FC236}">
                  <a16:creationId xmlns:a16="http://schemas.microsoft.com/office/drawing/2014/main" id="{DE7AC0D3-6077-4CE7-8ECE-1890177B291A}"/>
                </a:ext>
              </a:extLst>
            </p:cNvPr>
            <p:cNvSpPr txBox="1">
              <a:spLocks noChangeArrowheads="1"/>
            </p:cNvSpPr>
            <p:nvPr/>
          </p:nvSpPr>
          <p:spPr bwMode="auto">
            <a:xfrm>
              <a:off x="3829026" y="3186323"/>
              <a:ext cx="40588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dirty="0">
                  <a:solidFill>
                    <a:srgbClr val="11576A"/>
                  </a:solidFill>
                  <a:latin typeface="+mn-ea"/>
                  <a:cs typeface="宋体" charset="0"/>
                </a:rPr>
                <a:t>88</a:t>
              </a:r>
            </a:p>
          </p:txBody>
        </p:sp>
      </p:grpSp>
      <p:grpSp>
        <p:nvGrpSpPr>
          <p:cNvPr id="25" name="组合 24">
            <a:extLst>
              <a:ext uri="{FF2B5EF4-FFF2-40B4-BE49-F238E27FC236}">
                <a16:creationId xmlns:a16="http://schemas.microsoft.com/office/drawing/2014/main" id="{7BA974F9-374A-4F49-AC3D-0FC3EAAA5A2C}"/>
              </a:ext>
            </a:extLst>
          </p:cNvPr>
          <p:cNvGrpSpPr/>
          <p:nvPr/>
        </p:nvGrpSpPr>
        <p:grpSpPr>
          <a:xfrm>
            <a:off x="8890803" y="2356869"/>
            <a:ext cx="748387" cy="917377"/>
            <a:chOff x="4035277" y="2576723"/>
            <a:chExt cx="748387" cy="917377"/>
          </a:xfrm>
        </p:grpSpPr>
        <p:sp>
          <p:nvSpPr>
            <p:cNvPr id="26" name="Rectangle 11">
              <a:extLst>
                <a:ext uri="{FF2B5EF4-FFF2-40B4-BE49-F238E27FC236}">
                  <a16:creationId xmlns:a16="http://schemas.microsoft.com/office/drawing/2014/main" id="{722D6824-E6C1-4B05-9F11-1FC9CDB6D667}"/>
                </a:ext>
              </a:extLst>
            </p:cNvPr>
            <p:cNvSpPr>
              <a:spLocks noChangeArrowheads="1"/>
            </p:cNvSpPr>
            <p:nvPr/>
          </p:nvSpPr>
          <p:spPr bwMode="auto">
            <a:xfrm>
              <a:off x="4035277" y="2576723"/>
              <a:ext cx="609735"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a:solidFill>
                    <a:schemeClr val="bg1"/>
                  </a:solidFill>
                  <a:latin typeface="+mn-ea"/>
                  <a:cs typeface="宋体" charset="0"/>
                </a:rPr>
                <a:t>P</a:t>
              </a:r>
              <a:r>
                <a:rPr lang="en-US" altLang="zh-CN" b="1" baseline="-25000">
                  <a:solidFill>
                    <a:schemeClr val="bg1"/>
                  </a:solidFill>
                  <a:latin typeface="+mn-ea"/>
                  <a:cs typeface="宋体" charset="0"/>
                </a:rPr>
                <a:t>3</a:t>
              </a:r>
            </a:p>
          </p:txBody>
        </p:sp>
        <p:sp>
          <p:nvSpPr>
            <p:cNvPr id="27" name="Text Box 22">
              <a:extLst>
                <a:ext uri="{FF2B5EF4-FFF2-40B4-BE49-F238E27FC236}">
                  <a16:creationId xmlns:a16="http://schemas.microsoft.com/office/drawing/2014/main" id="{31E15B55-D6FB-4117-89C0-7F8948672EEF}"/>
                </a:ext>
              </a:extLst>
            </p:cNvPr>
            <p:cNvSpPr txBox="1">
              <a:spLocks noChangeArrowheads="1"/>
            </p:cNvSpPr>
            <p:nvPr/>
          </p:nvSpPr>
          <p:spPr bwMode="auto">
            <a:xfrm>
              <a:off x="4267176" y="3186323"/>
              <a:ext cx="5164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108</a:t>
              </a:r>
            </a:p>
          </p:txBody>
        </p:sp>
      </p:grpSp>
      <p:grpSp>
        <p:nvGrpSpPr>
          <p:cNvPr id="28" name="组合 27">
            <a:extLst>
              <a:ext uri="{FF2B5EF4-FFF2-40B4-BE49-F238E27FC236}">
                <a16:creationId xmlns:a16="http://schemas.microsoft.com/office/drawing/2014/main" id="{CFF0A5B0-737A-47DA-8593-A2CAE40420DA}"/>
              </a:ext>
            </a:extLst>
          </p:cNvPr>
          <p:cNvGrpSpPr/>
          <p:nvPr/>
        </p:nvGrpSpPr>
        <p:grpSpPr>
          <a:xfrm>
            <a:off x="9495409" y="2356869"/>
            <a:ext cx="535372" cy="917377"/>
            <a:chOff x="4639883" y="2576723"/>
            <a:chExt cx="535372" cy="917377"/>
          </a:xfrm>
        </p:grpSpPr>
        <p:sp>
          <p:nvSpPr>
            <p:cNvPr id="29" name="Rectangle 12">
              <a:extLst>
                <a:ext uri="{FF2B5EF4-FFF2-40B4-BE49-F238E27FC236}">
                  <a16:creationId xmlns:a16="http://schemas.microsoft.com/office/drawing/2014/main" id="{C46865DF-C9BD-45F6-B375-99B083158E1E}"/>
                </a:ext>
              </a:extLst>
            </p:cNvPr>
            <p:cNvSpPr>
              <a:spLocks noChangeArrowheads="1"/>
            </p:cNvSpPr>
            <p:nvPr/>
          </p:nvSpPr>
          <p:spPr bwMode="auto">
            <a:xfrm>
              <a:off x="4639883" y="2576723"/>
              <a:ext cx="228651"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sz="1600" b="1" spc="-100" dirty="0">
                  <a:solidFill>
                    <a:schemeClr val="bg1"/>
                  </a:solidFill>
                  <a:latin typeface="+mn-ea"/>
                  <a:cs typeface="宋体" charset="0"/>
                </a:rPr>
                <a:t>P</a:t>
              </a:r>
              <a:r>
                <a:rPr lang="en-US" altLang="zh-CN" sz="1600" b="1" spc="-100" baseline="-25000" dirty="0">
                  <a:solidFill>
                    <a:schemeClr val="bg1"/>
                  </a:solidFill>
                  <a:latin typeface="+mn-ea"/>
                  <a:cs typeface="宋体" charset="0"/>
                </a:rPr>
                <a:t>4</a:t>
              </a:r>
            </a:p>
          </p:txBody>
        </p:sp>
        <p:sp>
          <p:nvSpPr>
            <p:cNvPr id="30" name="Text Box 23">
              <a:extLst>
                <a:ext uri="{FF2B5EF4-FFF2-40B4-BE49-F238E27FC236}">
                  <a16:creationId xmlns:a16="http://schemas.microsoft.com/office/drawing/2014/main" id="{73FCE9BF-E482-4088-B4A6-EB9CA147921D}"/>
                </a:ext>
              </a:extLst>
            </p:cNvPr>
            <p:cNvSpPr txBox="1">
              <a:spLocks noChangeArrowheads="1"/>
            </p:cNvSpPr>
            <p:nvPr/>
          </p:nvSpPr>
          <p:spPr bwMode="auto">
            <a:xfrm>
              <a:off x="4658767" y="3186323"/>
              <a:ext cx="5164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dirty="0">
                  <a:solidFill>
                    <a:srgbClr val="11576A"/>
                  </a:solidFill>
                  <a:latin typeface="+mn-ea"/>
                  <a:cs typeface="宋体" charset="0"/>
                </a:rPr>
                <a:t>112</a:t>
              </a:r>
            </a:p>
          </p:txBody>
        </p:sp>
      </p:grpSp>
      <p:grpSp>
        <p:nvGrpSpPr>
          <p:cNvPr id="31" name="组合 30">
            <a:extLst>
              <a:ext uri="{FF2B5EF4-FFF2-40B4-BE49-F238E27FC236}">
                <a16:creationId xmlns:a16="http://schemas.microsoft.com/office/drawing/2014/main" id="{9FDFD43B-BCBC-4BB2-A125-B34F9FBFF0D7}"/>
              </a:ext>
            </a:extLst>
          </p:cNvPr>
          <p:cNvGrpSpPr/>
          <p:nvPr/>
        </p:nvGrpSpPr>
        <p:grpSpPr>
          <a:xfrm>
            <a:off x="9722012" y="2356869"/>
            <a:ext cx="740010" cy="917377"/>
            <a:chOff x="4866486" y="2576723"/>
            <a:chExt cx="740010" cy="917377"/>
          </a:xfrm>
        </p:grpSpPr>
        <p:sp>
          <p:nvSpPr>
            <p:cNvPr id="32" name="Rectangle 13">
              <a:extLst>
                <a:ext uri="{FF2B5EF4-FFF2-40B4-BE49-F238E27FC236}">
                  <a16:creationId xmlns:a16="http://schemas.microsoft.com/office/drawing/2014/main" id="{3619B54B-184B-47F6-B328-FF2DCA44A783}"/>
                </a:ext>
              </a:extLst>
            </p:cNvPr>
            <p:cNvSpPr>
              <a:spLocks noChangeArrowheads="1"/>
            </p:cNvSpPr>
            <p:nvPr/>
          </p:nvSpPr>
          <p:spPr bwMode="auto">
            <a:xfrm>
              <a:off x="4866486" y="2576723"/>
              <a:ext cx="457302"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dirty="0">
                  <a:solidFill>
                    <a:schemeClr val="bg1"/>
                  </a:solidFill>
                  <a:latin typeface="+mn-ea"/>
                  <a:cs typeface="宋体" charset="0"/>
                </a:rPr>
                <a:t>P</a:t>
              </a:r>
              <a:r>
                <a:rPr lang="en-US" altLang="zh-CN" b="1" baseline="-25000" dirty="0">
                  <a:solidFill>
                    <a:schemeClr val="bg1"/>
                  </a:solidFill>
                  <a:latin typeface="+mn-ea"/>
                  <a:cs typeface="宋体" charset="0"/>
                </a:rPr>
                <a:t>1</a:t>
              </a:r>
            </a:p>
          </p:txBody>
        </p:sp>
        <p:sp>
          <p:nvSpPr>
            <p:cNvPr id="33" name="Text Box 24">
              <a:extLst>
                <a:ext uri="{FF2B5EF4-FFF2-40B4-BE49-F238E27FC236}">
                  <a16:creationId xmlns:a16="http://schemas.microsoft.com/office/drawing/2014/main" id="{8341D6B5-2B57-462F-9EF1-D7B877782CC8}"/>
                </a:ext>
              </a:extLst>
            </p:cNvPr>
            <p:cNvSpPr txBox="1">
              <a:spLocks noChangeArrowheads="1"/>
            </p:cNvSpPr>
            <p:nvPr/>
          </p:nvSpPr>
          <p:spPr bwMode="auto">
            <a:xfrm>
              <a:off x="5090008" y="3186323"/>
              <a:ext cx="5164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dirty="0">
                  <a:solidFill>
                    <a:srgbClr val="11576A"/>
                  </a:solidFill>
                  <a:latin typeface="+mn-ea"/>
                  <a:cs typeface="宋体" charset="0"/>
                </a:rPr>
                <a:t>125</a:t>
              </a:r>
            </a:p>
          </p:txBody>
        </p:sp>
      </p:grpSp>
      <p:grpSp>
        <p:nvGrpSpPr>
          <p:cNvPr id="34" name="组合 33">
            <a:extLst>
              <a:ext uri="{FF2B5EF4-FFF2-40B4-BE49-F238E27FC236}">
                <a16:creationId xmlns:a16="http://schemas.microsoft.com/office/drawing/2014/main" id="{B502F71A-A94B-4B47-BB52-4079B1FFC0B3}"/>
              </a:ext>
            </a:extLst>
          </p:cNvPr>
          <p:cNvGrpSpPr/>
          <p:nvPr/>
        </p:nvGrpSpPr>
        <p:grpSpPr>
          <a:xfrm>
            <a:off x="10179314" y="2356869"/>
            <a:ext cx="863058" cy="917377"/>
            <a:chOff x="5323788" y="2576723"/>
            <a:chExt cx="863058" cy="917377"/>
          </a:xfrm>
        </p:grpSpPr>
        <p:sp>
          <p:nvSpPr>
            <p:cNvPr id="35" name="Rectangle 14">
              <a:extLst>
                <a:ext uri="{FF2B5EF4-FFF2-40B4-BE49-F238E27FC236}">
                  <a16:creationId xmlns:a16="http://schemas.microsoft.com/office/drawing/2014/main" id="{D559FC37-49F8-4E6F-8A16-9EDF36692F15}"/>
                </a:ext>
              </a:extLst>
            </p:cNvPr>
            <p:cNvSpPr>
              <a:spLocks noChangeArrowheads="1"/>
            </p:cNvSpPr>
            <p:nvPr/>
          </p:nvSpPr>
          <p:spPr bwMode="auto">
            <a:xfrm>
              <a:off x="5323788" y="2576723"/>
              <a:ext cx="629278"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dirty="0">
                  <a:solidFill>
                    <a:schemeClr val="bg1"/>
                  </a:solidFill>
                  <a:latin typeface="+mn-ea"/>
                  <a:cs typeface="宋体" charset="0"/>
                </a:rPr>
                <a:t>P</a:t>
              </a:r>
              <a:r>
                <a:rPr lang="en-US" altLang="zh-CN" b="1" baseline="-25000" dirty="0">
                  <a:solidFill>
                    <a:schemeClr val="bg1"/>
                  </a:solidFill>
                  <a:latin typeface="+mn-ea"/>
                  <a:cs typeface="宋体" charset="0"/>
                </a:rPr>
                <a:t>3</a:t>
              </a:r>
            </a:p>
          </p:txBody>
        </p:sp>
        <p:sp>
          <p:nvSpPr>
            <p:cNvPr id="36" name="Text Box 25">
              <a:extLst>
                <a:ext uri="{FF2B5EF4-FFF2-40B4-BE49-F238E27FC236}">
                  <a16:creationId xmlns:a16="http://schemas.microsoft.com/office/drawing/2014/main" id="{6106A8C6-8C63-4238-B7F9-6629DC48DF38}"/>
                </a:ext>
              </a:extLst>
            </p:cNvPr>
            <p:cNvSpPr txBox="1">
              <a:spLocks noChangeArrowheads="1"/>
            </p:cNvSpPr>
            <p:nvPr/>
          </p:nvSpPr>
          <p:spPr bwMode="auto">
            <a:xfrm>
              <a:off x="5670358" y="3186323"/>
              <a:ext cx="5164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dirty="0">
                  <a:solidFill>
                    <a:srgbClr val="11576A"/>
                  </a:solidFill>
                  <a:latin typeface="+mn-ea"/>
                  <a:cs typeface="宋体" charset="0"/>
                </a:rPr>
                <a:t>145</a:t>
              </a:r>
            </a:p>
          </p:txBody>
        </p:sp>
      </p:grpSp>
      <p:grpSp>
        <p:nvGrpSpPr>
          <p:cNvPr id="37" name="组合 36">
            <a:extLst>
              <a:ext uri="{FF2B5EF4-FFF2-40B4-BE49-F238E27FC236}">
                <a16:creationId xmlns:a16="http://schemas.microsoft.com/office/drawing/2014/main" id="{2581EC49-D5A9-455C-87CF-978A38EAF597}"/>
              </a:ext>
            </a:extLst>
          </p:cNvPr>
          <p:cNvGrpSpPr/>
          <p:nvPr/>
        </p:nvGrpSpPr>
        <p:grpSpPr>
          <a:xfrm>
            <a:off x="10802876" y="2356869"/>
            <a:ext cx="633364" cy="917377"/>
            <a:chOff x="5947350" y="2576723"/>
            <a:chExt cx="633364" cy="917377"/>
          </a:xfrm>
        </p:grpSpPr>
        <p:sp>
          <p:nvSpPr>
            <p:cNvPr id="38" name="Rectangle 15">
              <a:extLst>
                <a:ext uri="{FF2B5EF4-FFF2-40B4-BE49-F238E27FC236}">
                  <a16:creationId xmlns:a16="http://schemas.microsoft.com/office/drawing/2014/main" id="{A71B9D4E-9753-498D-9C7A-478A1F50F3F1}"/>
                </a:ext>
              </a:extLst>
            </p:cNvPr>
            <p:cNvSpPr>
              <a:spLocks noChangeArrowheads="1"/>
            </p:cNvSpPr>
            <p:nvPr/>
          </p:nvSpPr>
          <p:spPr bwMode="auto">
            <a:xfrm>
              <a:off x="5947350" y="2576723"/>
              <a:ext cx="304868" cy="609600"/>
            </a:xfrm>
            <a:prstGeom prst="rect">
              <a:avLst/>
            </a:prstGeom>
            <a:gradFill>
              <a:gsLst>
                <a:gs pos="100000">
                  <a:srgbClr val="11576A"/>
                </a:gs>
                <a:gs pos="0">
                  <a:srgbClr val="0EB1C8"/>
                </a:gs>
                <a:gs pos="100000">
                  <a:schemeClr val="accent1">
                    <a:tint val="23500"/>
                    <a:satMod val="160000"/>
                  </a:schemeClr>
                </a:gs>
              </a:gsLst>
              <a:lin ang="5400000" scaled="0"/>
            </a:gradFill>
            <a:ln w="28575" cmpd="sng">
              <a:solidFill>
                <a:srgbClr val="002060"/>
              </a:solidFill>
              <a:miter lim="800000"/>
              <a:headEnd/>
              <a:tailEnd/>
            </a:ln>
          </p:spPr>
          <p:txBody>
            <a:bodyPr wrap="none" anchor="ctr"/>
            <a:lstStyle/>
            <a:p>
              <a:pPr algn="ctr">
                <a:buFont typeface="Monotype Sorts" charset="0"/>
                <a:buNone/>
              </a:pPr>
              <a:r>
                <a:rPr lang="en-US" altLang="zh-CN" b="1">
                  <a:solidFill>
                    <a:schemeClr val="bg1"/>
                  </a:solidFill>
                  <a:latin typeface="+mn-ea"/>
                  <a:cs typeface="宋体" charset="0"/>
                </a:rPr>
                <a:t>P</a:t>
              </a:r>
              <a:r>
                <a:rPr lang="en-US" altLang="zh-CN" b="1" baseline="-25000">
                  <a:solidFill>
                    <a:schemeClr val="bg1"/>
                  </a:solidFill>
                  <a:latin typeface="+mn-ea"/>
                  <a:cs typeface="宋体" charset="0"/>
                </a:rPr>
                <a:t>3</a:t>
              </a:r>
            </a:p>
          </p:txBody>
        </p:sp>
        <p:sp>
          <p:nvSpPr>
            <p:cNvPr id="39" name="Text Box 26">
              <a:extLst>
                <a:ext uri="{FF2B5EF4-FFF2-40B4-BE49-F238E27FC236}">
                  <a16:creationId xmlns:a16="http://schemas.microsoft.com/office/drawing/2014/main" id="{B592D643-89E4-4B41-B5C8-ABBEC0619820}"/>
                </a:ext>
              </a:extLst>
            </p:cNvPr>
            <p:cNvSpPr txBox="1">
              <a:spLocks noChangeArrowheads="1"/>
            </p:cNvSpPr>
            <p:nvPr/>
          </p:nvSpPr>
          <p:spPr bwMode="auto">
            <a:xfrm>
              <a:off x="6064226" y="3186323"/>
              <a:ext cx="51648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lvl2pPr/>
              <a:lvl3pPr/>
              <a:lvl4pPr/>
              <a:lvl5pPr/>
              <a:lvl6pPr/>
              <a:lvl7pPr/>
              <a:lvl8pPr/>
              <a:lvl9pPr/>
            </a:lstStyle>
            <a:p>
              <a:pPr>
                <a:spcBef>
                  <a:spcPct val="50000"/>
                </a:spcBef>
                <a:buFont typeface="Monotype Sorts" charset="0"/>
                <a:buNone/>
              </a:pPr>
              <a:r>
                <a:rPr lang="en-US" altLang="zh-CN" sz="1400" b="1">
                  <a:solidFill>
                    <a:srgbClr val="11576A"/>
                  </a:solidFill>
                  <a:latin typeface="+mn-ea"/>
                  <a:cs typeface="宋体" charset="0"/>
                </a:rPr>
                <a:t>153</a:t>
              </a:r>
            </a:p>
          </p:txBody>
        </p:sp>
      </p:grpSp>
      <p:sp>
        <p:nvSpPr>
          <p:cNvPr id="41" name="内容占位符 2">
            <a:extLst>
              <a:ext uri="{FF2B5EF4-FFF2-40B4-BE49-F238E27FC236}">
                <a16:creationId xmlns:a16="http://schemas.microsoft.com/office/drawing/2014/main" id="{48C794A4-2232-42E0-9D93-E86E67D0E619}"/>
              </a:ext>
            </a:extLst>
          </p:cNvPr>
          <p:cNvSpPr txBox="1">
            <a:spLocks/>
          </p:cNvSpPr>
          <p:nvPr/>
        </p:nvSpPr>
        <p:spPr>
          <a:xfrm>
            <a:off x="5406944" y="3891532"/>
            <a:ext cx="6357982" cy="1867903"/>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1">
              <a:lnSpc>
                <a:spcPct val="150000"/>
              </a:lnSpc>
              <a:tabLst>
                <a:tab pos="2630488" algn="ctr"/>
                <a:tab pos="3206750" algn="l"/>
                <a:tab pos="4459288" algn="ctr"/>
              </a:tabLst>
            </a:pPr>
            <a:r>
              <a:rPr lang="zh-CN" altLang="en-US" dirty="0"/>
              <a:t>等待时间    P</a:t>
            </a:r>
            <a:r>
              <a:rPr lang="zh-CN" altLang="en-US" baseline="-25000" dirty="0"/>
              <a:t>1</a:t>
            </a:r>
            <a:r>
              <a:rPr lang="zh-CN" altLang="en-US" dirty="0"/>
              <a:t>=(68-20)+(112-88)=72	</a:t>
            </a:r>
            <a:endParaRPr lang="en-US" altLang="zh-CN" dirty="0"/>
          </a:p>
          <a:p>
            <a:pPr lvl="1">
              <a:lnSpc>
                <a:spcPct val="150000"/>
              </a:lnSpc>
              <a:tabLst>
                <a:tab pos="2630488" algn="ctr"/>
                <a:tab pos="3206750" algn="l"/>
                <a:tab pos="4459288" algn="ctr"/>
              </a:tabLst>
            </a:pPr>
            <a:r>
              <a:rPr lang="zh-CN" altLang="en-US" dirty="0"/>
              <a:t>　　　　    P</a:t>
            </a:r>
            <a:r>
              <a:rPr lang="zh-CN" altLang="en-US" baseline="-25000" dirty="0"/>
              <a:t>2</a:t>
            </a:r>
            <a:r>
              <a:rPr lang="zh-CN" altLang="en-US" dirty="0"/>
              <a:t>=(20-0)=20</a:t>
            </a:r>
            <a:br>
              <a:rPr lang="zh-CN" altLang="en-US" dirty="0"/>
            </a:br>
            <a:r>
              <a:rPr lang="zh-CN" altLang="en-US" dirty="0"/>
              <a:t>	                P</a:t>
            </a:r>
            <a:r>
              <a:rPr lang="zh-CN" altLang="en-US" baseline="-25000" dirty="0"/>
              <a:t>3</a:t>
            </a:r>
            <a:r>
              <a:rPr lang="zh-CN" altLang="en-US" dirty="0"/>
              <a:t>=(28-0)+(88-48)+(125-108)=85</a:t>
            </a:r>
            <a:br>
              <a:rPr lang="zh-CN" altLang="en-US" dirty="0"/>
            </a:br>
            <a:r>
              <a:rPr lang="zh-CN" altLang="en-US" dirty="0"/>
              <a:t>	         P</a:t>
            </a:r>
            <a:r>
              <a:rPr lang="zh-CN" altLang="en-US" baseline="-25000" dirty="0"/>
              <a:t>4</a:t>
            </a:r>
            <a:r>
              <a:rPr lang="zh-CN" altLang="en-US" dirty="0"/>
              <a:t>=(48-0)+(108-68)=88</a:t>
            </a:r>
          </a:p>
        </p:txBody>
      </p:sp>
      <p:sp>
        <p:nvSpPr>
          <p:cNvPr id="43" name="内容占位符 2">
            <a:extLst>
              <a:ext uri="{FF2B5EF4-FFF2-40B4-BE49-F238E27FC236}">
                <a16:creationId xmlns:a16="http://schemas.microsoft.com/office/drawing/2014/main" id="{DA99F901-E154-4503-80A4-67350B8BBAC7}"/>
              </a:ext>
            </a:extLst>
          </p:cNvPr>
          <p:cNvSpPr txBox="1">
            <a:spLocks/>
          </p:cNvSpPr>
          <p:nvPr/>
        </p:nvSpPr>
        <p:spPr>
          <a:xfrm>
            <a:off x="5406944" y="6136927"/>
            <a:ext cx="6357982" cy="42898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1">
              <a:tabLst>
                <a:tab pos="2630488" algn="ctr"/>
                <a:tab pos="3206750" algn="l"/>
                <a:tab pos="4459288" algn="ctr"/>
              </a:tabLst>
            </a:pPr>
            <a:r>
              <a:rPr lang="zh-CN" altLang="en-US" dirty="0"/>
              <a:t>平均等待时间 = (72+20+85+88)/4=66</a:t>
            </a:r>
            <a:r>
              <a:rPr lang="en-US" altLang="zh-CN" dirty="0"/>
              <a:t>.25</a:t>
            </a:r>
            <a:endParaRPr lang="zh-CN" altLang="en-US" dirty="0"/>
          </a:p>
        </p:txBody>
      </p:sp>
    </p:spTree>
    <p:extLst>
      <p:ext uri="{BB962C8B-B14F-4D97-AF65-F5344CB8AC3E}">
        <p14:creationId xmlns:p14="http://schemas.microsoft.com/office/powerpoint/2010/main" val="275688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34942" cy="584775"/>
          </a:xfrm>
          <a:prstGeom prst="rect">
            <a:avLst/>
          </a:prstGeom>
          <a:noFill/>
        </p:spPr>
        <p:txBody>
          <a:bodyPr wrap="none" rtlCol="0">
            <a:spAutoFit/>
          </a:bodyPr>
          <a:lstStyle/>
          <a:p>
            <a:r>
              <a:rPr lang="zh-CN" altLang="en-US" sz="3200" b="1" dirty="0">
                <a:solidFill>
                  <a:srgbClr val="FF0000"/>
                </a:solidFill>
              </a:rPr>
              <a:t>时间片轮转（</a:t>
            </a:r>
            <a:r>
              <a:rPr lang="en-US" altLang="zh-CN" sz="3200" b="1" dirty="0">
                <a:solidFill>
                  <a:srgbClr val="FF0000"/>
                </a:solidFill>
              </a:rPr>
              <a:t>RR</a:t>
            </a:r>
            <a:r>
              <a:rPr lang="zh-CN" altLang="en-US" sz="3200" b="1" dirty="0">
                <a:solidFill>
                  <a:srgbClr val="FF0000"/>
                </a:solidFill>
              </a:rPr>
              <a:t>）</a:t>
            </a:r>
          </a:p>
        </p:txBody>
      </p:sp>
      <p:sp>
        <p:nvSpPr>
          <p:cNvPr id="72" name="文本框 71">
            <a:extLst>
              <a:ext uri="{FF2B5EF4-FFF2-40B4-BE49-F238E27FC236}">
                <a16:creationId xmlns:a16="http://schemas.microsoft.com/office/drawing/2014/main" id="{06B1219B-70DB-46E9-9AEC-B61CCD15DC6C}"/>
              </a:ext>
            </a:extLst>
          </p:cNvPr>
          <p:cNvSpPr txBox="1"/>
          <p:nvPr/>
        </p:nvSpPr>
        <p:spPr>
          <a:xfrm>
            <a:off x="553667" y="1639951"/>
            <a:ext cx="4545277"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示例：</a:t>
            </a:r>
            <a:r>
              <a:rPr lang="en-US" altLang="zh-CN" sz="2400" b="1" dirty="0"/>
              <a:t>4</a:t>
            </a:r>
            <a:r>
              <a:rPr lang="zh-CN" altLang="en-US" sz="2400" b="1" dirty="0"/>
              <a:t>个进程执行时间如下</a:t>
            </a:r>
            <a:endParaRPr lang="en-US" altLang="zh-CN" sz="2400" b="1" dirty="0"/>
          </a:p>
          <a:p>
            <a:pPr marL="800089" lvl="1" indent="-342900">
              <a:lnSpc>
                <a:spcPct val="150000"/>
              </a:lnSpc>
              <a:buFont typeface="Wingdings" panose="05000000000000000000" pitchFamily="2" charset="2"/>
              <a:buChar char="Ø"/>
            </a:pPr>
            <a:r>
              <a:rPr lang="en-US" altLang="zh-CN" sz="2400" b="1" dirty="0"/>
              <a:t>P1	53</a:t>
            </a:r>
          </a:p>
          <a:p>
            <a:pPr marL="800089" lvl="1" indent="-342900">
              <a:lnSpc>
                <a:spcPct val="150000"/>
              </a:lnSpc>
              <a:buFont typeface="Wingdings" panose="05000000000000000000" pitchFamily="2" charset="2"/>
              <a:buChar char="Ø"/>
            </a:pPr>
            <a:r>
              <a:rPr lang="en-US" altLang="zh-CN" sz="2400" b="1" dirty="0"/>
              <a:t>P2	8</a:t>
            </a:r>
          </a:p>
          <a:p>
            <a:pPr marL="800089" lvl="1" indent="-342900">
              <a:lnSpc>
                <a:spcPct val="150000"/>
              </a:lnSpc>
              <a:buFont typeface="Wingdings" panose="05000000000000000000" pitchFamily="2" charset="2"/>
              <a:buChar char="Ø"/>
            </a:pPr>
            <a:r>
              <a:rPr lang="en-US" altLang="zh-CN" sz="2400" b="1" dirty="0"/>
              <a:t>P3	68</a:t>
            </a:r>
          </a:p>
          <a:p>
            <a:pPr marL="800089" lvl="1" indent="-342900">
              <a:lnSpc>
                <a:spcPct val="150000"/>
              </a:lnSpc>
              <a:buFont typeface="Wingdings" panose="05000000000000000000" pitchFamily="2" charset="2"/>
              <a:buChar char="Ø"/>
            </a:pPr>
            <a:r>
              <a:rPr lang="en-US" altLang="zh-CN" sz="2400" b="1" dirty="0"/>
              <a:t>P4	24</a:t>
            </a:r>
          </a:p>
        </p:txBody>
      </p:sp>
      <p:pic>
        <p:nvPicPr>
          <p:cNvPr id="8" name="图片 7">
            <a:extLst>
              <a:ext uri="{FF2B5EF4-FFF2-40B4-BE49-F238E27FC236}">
                <a16:creationId xmlns:a16="http://schemas.microsoft.com/office/drawing/2014/main" id="{213D61B2-464B-40E5-8F9A-BF533B80425F}"/>
              </a:ext>
            </a:extLst>
          </p:cNvPr>
          <p:cNvPicPr>
            <a:picLocks noChangeAspect="1"/>
          </p:cNvPicPr>
          <p:nvPr/>
        </p:nvPicPr>
        <p:blipFill>
          <a:blip r:embed="rId3"/>
          <a:stretch>
            <a:fillRect/>
          </a:stretch>
        </p:blipFill>
        <p:spPr>
          <a:xfrm>
            <a:off x="3757007" y="3233198"/>
            <a:ext cx="8185432" cy="3498196"/>
          </a:xfrm>
          <a:prstGeom prst="rect">
            <a:avLst/>
          </a:prstGeom>
        </p:spPr>
      </p:pic>
    </p:spTree>
    <p:extLst>
      <p:ext uri="{BB962C8B-B14F-4D97-AF65-F5344CB8AC3E}">
        <p14:creationId xmlns:p14="http://schemas.microsoft.com/office/powerpoint/2010/main" val="4072566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34942" cy="584775"/>
          </a:xfrm>
          <a:prstGeom prst="rect">
            <a:avLst/>
          </a:prstGeom>
          <a:noFill/>
        </p:spPr>
        <p:txBody>
          <a:bodyPr wrap="none" rtlCol="0">
            <a:spAutoFit/>
          </a:bodyPr>
          <a:lstStyle/>
          <a:p>
            <a:r>
              <a:rPr lang="zh-CN" altLang="en-US" sz="3200" b="1" dirty="0">
                <a:solidFill>
                  <a:srgbClr val="FF0000"/>
                </a:solidFill>
              </a:rPr>
              <a:t>时间片轮转（</a:t>
            </a:r>
            <a:r>
              <a:rPr lang="en-US" altLang="zh-CN" sz="3200" b="1" dirty="0">
                <a:solidFill>
                  <a:srgbClr val="FF0000"/>
                </a:solidFill>
              </a:rPr>
              <a:t>RR</a:t>
            </a:r>
            <a:r>
              <a:rPr lang="zh-CN" altLang="en-US" sz="3200" b="1" dirty="0">
                <a:solidFill>
                  <a:srgbClr val="FF0000"/>
                </a:solidFill>
              </a:rPr>
              <a:t>）</a:t>
            </a:r>
          </a:p>
        </p:txBody>
      </p:sp>
      <p:sp>
        <p:nvSpPr>
          <p:cNvPr id="42" name="文本框 41">
            <a:extLst>
              <a:ext uri="{FF2B5EF4-FFF2-40B4-BE49-F238E27FC236}">
                <a16:creationId xmlns:a16="http://schemas.microsoft.com/office/drawing/2014/main" id="{49A43EB2-D2DD-461C-B8CE-8222DB706568}"/>
              </a:ext>
            </a:extLst>
          </p:cNvPr>
          <p:cNvSpPr txBox="1"/>
          <p:nvPr/>
        </p:nvSpPr>
        <p:spPr>
          <a:xfrm>
            <a:off x="844061" y="1793630"/>
            <a:ext cx="10819021"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在分时系统中，进程调度通常采用时间片轮转调度算法。</a:t>
            </a:r>
            <a:endParaRPr lang="en-US" altLang="zh-CN" sz="2400" b="1" dirty="0"/>
          </a:p>
          <a:p>
            <a:pPr marL="342900" indent="-342900" algn="l">
              <a:lnSpc>
                <a:spcPct val="150000"/>
              </a:lnSpc>
              <a:buFont typeface="Wingdings" panose="05000000000000000000" pitchFamily="2" charset="2"/>
              <a:buChar char="Ø"/>
            </a:pPr>
            <a:endParaRPr lang="en-US" altLang="zh-CN" sz="2400" b="1" dirty="0"/>
          </a:p>
          <a:p>
            <a:pPr marL="342900" indent="-342900" algn="l">
              <a:lnSpc>
                <a:spcPct val="150000"/>
              </a:lnSpc>
              <a:buFont typeface="Wingdings" panose="05000000000000000000" pitchFamily="2" charset="2"/>
              <a:buChar char="Ø"/>
            </a:pPr>
            <a:r>
              <a:rPr lang="zh-CN" altLang="en-US" sz="2400" b="1" dirty="0"/>
              <a:t>时间片的大小对系统的性能影响很大</a:t>
            </a:r>
            <a:endParaRPr lang="en-US" altLang="zh-CN" sz="2400" b="1" dirty="0"/>
          </a:p>
          <a:p>
            <a:pPr marL="800089" lvl="1" indent="-342900">
              <a:lnSpc>
                <a:spcPct val="150000"/>
              </a:lnSpc>
              <a:buFont typeface="Wingdings" panose="05000000000000000000" pitchFamily="2" charset="2"/>
              <a:buChar char="Ø"/>
            </a:pPr>
            <a:r>
              <a:rPr lang="zh-CN" altLang="en-US" sz="2400" b="1" dirty="0"/>
              <a:t>如果时间片设置的太大，所有进程都能在一个时间片内完成，那么</a:t>
            </a:r>
            <a:r>
              <a:rPr lang="en-US" altLang="zh-CN" sz="2400" b="1" dirty="0"/>
              <a:t>RR</a:t>
            </a:r>
            <a:r>
              <a:rPr lang="zh-CN" altLang="en-US" sz="2400" b="1" dirty="0"/>
              <a:t>算法就退化为</a:t>
            </a:r>
            <a:r>
              <a:rPr lang="en-US" altLang="zh-CN" sz="2400" b="1" dirty="0"/>
              <a:t>FCFS</a:t>
            </a:r>
            <a:r>
              <a:rPr lang="zh-CN" altLang="en-US" sz="2400" b="1" dirty="0"/>
              <a:t>算法。</a:t>
            </a:r>
            <a:endParaRPr lang="en-US" altLang="zh-CN" sz="2400" b="1" dirty="0"/>
          </a:p>
          <a:p>
            <a:pPr marL="800089" lvl="1" indent="-342900">
              <a:lnSpc>
                <a:spcPct val="150000"/>
              </a:lnSpc>
              <a:buFont typeface="Wingdings" panose="05000000000000000000" pitchFamily="2" charset="2"/>
              <a:buChar char="Ø"/>
            </a:pPr>
            <a:r>
              <a:rPr lang="zh-CN" altLang="en-US" sz="2400" b="1" dirty="0"/>
              <a:t>如果时间片设置的太小，那么处理器将在进程之间频繁切换，处理器真正用于运行用户进程的时间将减少。</a:t>
            </a:r>
            <a:endParaRPr lang="en-US" altLang="zh-CN" sz="2400" b="1" dirty="0"/>
          </a:p>
          <a:p>
            <a:pPr marL="342900" indent="-342900">
              <a:lnSpc>
                <a:spcPct val="150000"/>
              </a:lnSpc>
              <a:buFont typeface="Wingdings" panose="05000000000000000000" pitchFamily="2" charset="2"/>
              <a:buChar char="Ø"/>
            </a:pPr>
            <a:r>
              <a:rPr lang="zh-CN" altLang="en-US" sz="2400" b="1" dirty="0"/>
              <a:t>经验规则：维持上下文切换开销处于</a:t>
            </a:r>
            <a:r>
              <a:rPr lang="en-US" altLang="zh-CN" sz="2400" b="1" dirty="0"/>
              <a:t>1%</a:t>
            </a:r>
            <a:r>
              <a:rPr lang="zh-CN" altLang="en-US" sz="2400" b="1" dirty="0"/>
              <a:t>以内</a:t>
            </a:r>
          </a:p>
        </p:txBody>
      </p:sp>
    </p:spTree>
    <p:extLst>
      <p:ext uri="{BB962C8B-B14F-4D97-AF65-F5344CB8AC3E}">
        <p14:creationId xmlns:p14="http://schemas.microsoft.com/office/powerpoint/2010/main" val="2175404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534942" cy="584775"/>
          </a:xfrm>
          <a:prstGeom prst="rect">
            <a:avLst/>
          </a:prstGeom>
          <a:noFill/>
        </p:spPr>
        <p:txBody>
          <a:bodyPr wrap="none" rtlCol="0">
            <a:spAutoFit/>
          </a:bodyPr>
          <a:lstStyle/>
          <a:p>
            <a:r>
              <a:rPr lang="zh-CN" altLang="en-US" sz="3200" b="1" dirty="0">
                <a:solidFill>
                  <a:srgbClr val="FF0000"/>
                </a:solidFill>
              </a:rPr>
              <a:t>时间片轮转（</a:t>
            </a:r>
            <a:r>
              <a:rPr lang="en-US" altLang="zh-CN" sz="3200" b="1" dirty="0">
                <a:solidFill>
                  <a:srgbClr val="FF0000"/>
                </a:solidFill>
              </a:rPr>
              <a:t>RR</a:t>
            </a:r>
            <a:r>
              <a:rPr lang="zh-CN" altLang="en-US" sz="3200" b="1" dirty="0">
                <a:solidFill>
                  <a:srgbClr val="FF0000"/>
                </a:solidFill>
              </a:rPr>
              <a:t>）</a:t>
            </a:r>
          </a:p>
        </p:txBody>
      </p:sp>
      <p:sp>
        <p:nvSpPr>
          <p:cNvPr id="42" name="文本框 41">
            <a:extLst>
              <a:ext uri="{FF2B5EF4-FFF2-40B4-BE49-F238E27FC236}">
                <a16:creationId xmlns:a16="http://schemas.microsoft.com/office/drawing/2014/main" id="{49A43EB2-D2DD-461C-B8CE-8222DB706568}"/>
              </a:ext>
            </a:extLst>
          </p:cNvPr>
          <p:cNvSpPr txBox="1"/>
          <p:nvPr/>
        </p:nvSpPr>
        <p:spPr>
          <a:xfrm>
            <a:off x="844061" y="1679330"/>
            <a:ext cx="10819021" cy="501182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设 </a:t>
            </a:r>
            <a:r>
              <a:rPr lang="en-US" altLang="zh-CN" sz="2400" b="1" dirty="0"/>
              <a:t>T </a:t>
            </a:r>
            <a:r>
              <a:rPr lang="zh-CN" altLang="en-US" sz="2400" b="1" dirty="0"/>
              <a:t>为系统的响应时间，</a:t>
            </a:r>
            <a:r>
              <a:rPr lang="en-US" altLang="zh-CN" sz="2400" b="1" dirty="0"/>
              <a:t>q </a:t>
            </a:r>
            <a:r>
              <a:rPr lang="zh-CN" altLang="en-US" sz="2400" b="1" dirty="0"/>
              <a:t>为时间片的大小，</a:t>
            </a:r>
            <a:r>
              <a:rPr lang="en-US" altLang="zh-CN" sz="2400" b="1" dirty="0"/>
              <a:t>N </a:t>
            </a:r>
            <a:r>
              <a:rPr lang="zh-CN" altLang="en-US" sz="2400" b="1" dirty="0"/>
              <a:t>为就绪队列中的进程数</a:t>
            </a:r>
            <a:endParaRPr lang="en-US" altLang="zh-CN" sz="2400" b="1" dirty="0"/>
          </a:p>
          <a:p>
            <a:pPr algn="l">
              <a:lnSpc>
                <a:spcPct val="150000"/>
              </a:lnSpc>
            </a:pPr>
            <a:r>
              <a:rPr lang="en-US" altLang="zh-CN" sz="2400" b="1" dirty="0"/>
              <a:t>		T = N × q</a:t>
            </a:r>
          </a:p>
          <a:p>
            <a:pPr marL="342900" indent="-342900" algn="l">
              <a:lnSpc>
                <a:spcPct val="150000"/>
              </a:lnSpc>
              <a:buFont typeface="Wingdings" panose="05000000000000000000" pitchFamily="2" charset="2"/>
              <a:buChar char="Ø"/>
            </a:pPr>
            <a:r>
              <a:rPr lang="zh-CN" altLang="en-US" sz="2400" b="1" dirty="0"/>
              <a:t>系统时间片的大小设定应考虑以下因素</a:t>
            </a:r>
            <a:endParaRPr lang="en-US" altLang="zh-CN" sz="2400" b="1" dirty="0"/>
          </a:p>
          <a:p>
            <a:pPr marL="342900" indent="-342900" algn="l">
              <a:lnSpc>
                <a:spcPct val="150000"/>
              </a:lnSpc>
              <a:buFont typeface="Wingdings" panose="05000000000000000000" pitchFamily="2" charset="2"/>
              <a:buChar char="Ø"/>
            </a:pPr>
            <a:r>
              <a:rPr lang="zh-CN" altLang="en-US" sz="2400" b="1" dirty="0"/>
              <a:t>系统响应时间：</a:t>
            </a:r>
            <a:endParaRPr lang="en-US" altLang="zh-CN" sz="2400" b="1" dirty="0"/>
          </a:p>
          <a:p>
            <a:pPr marL="800089" lvl="1" indent="-342900">
              <a:lnSpc>
                <a:spcPct val="150000"/>
              </a:lnSpc>
              <a:buFont typeface="Wingdings" panose="05000000000000000000" pitchFamily="2" charset="2"/>
              <a:buChar char="Ø"/>
            </a:pPr>
            <a:r>
              <a:rPr lang="zh-CN" altLang="en-US" sz="2400" b="1" dirty="0"/>
              <a:t>进程数一定，用户可接受响应时间越长，时间片可以相对长一些</a:t>
            </a:r>
            <a:endParaRPr lang="en-US" altLang="zh-CN" sz="2400" b="1" dirty="0"/>
          </a:p>
          <a:p>
            <a:pPr marL="342900" indent="-342900" algn="l">
              <a:lnSpc>
                <a:spcPct val="150000"/>
              </a:lnSpc>
              <a:buFont typeface="Wingdings" panose="05000000000000000000" pitchFamily="2" charset="2"/>
              <a:buChar char="Ø"/>
            </a:pPr>
            <a:r>
              <a:rPr lang="zh-CN" altLang="en-US" sz="2400" b="1" dirty="0"/>
              <a:t>就绪队列中进程的数量</a:t>
            </a:r>
            <a:endParaRPr lang="en-US" altLang="zh-CN" sz="2400" b="1" dirty="0"/>
          </a:p>
          <a:p>
            <a:pPr marL="800089" lvl="1" indent="-342900">
              <a:lnSpc>
                <a:spcPct val="150000"/>
              </a:lnSpc>
              <a:buFont typeface="Wingdings" panose="05000000000000000000" pitchFamily="2" charset="2"/>
              <a:buChar char="Ø"/>
            </a:pPr>
            <a:r>
              <a:rPr lang="zh-CN" altLang="en-US" sz="2400" b="1" dirty="0"/>
              <a:t>响应是时间一定，就绪的进程数与时间片长短成反比</a:t>
            </a:r>
            <a:endParaRPr lang="en-US" altLang="zh-CN" sz="2400" b="1" dirty="0"/>
          </a:p>
          <a:p>
            <a:pPr marL="342900" indent="-342900" algn="l">
              <a:lnSpc>
                <a:spcPct val="150000"/>
              </a:lnSpc>
              <a:buFont typeface="Wingdings" panose="05000000000000000000" pitchFamily="2" charset="2"/>
              <a:buChar char="Ø"/>
            </a:pPr>
            <a:r>
              <a:rPr lang="zh-CN" altLang="en-US" sz="2400" b="1" dirty="0"/>
              <a:t>系统的处理能力，</a:t>
            </a:r>
            <a:endParaRPr lang="en-US" altLang="zh-CN" sz="2400" b="1" dirty="0"/>
          </a:p>
          <a:p>
            <a:pPr marL="800089" lvl="1" indent="-342900">
              <a:lnSpc>
                <a:spcPct val="150000"/>
              </a:lnSpc>
              <a:buFont typeface="Wingdings" panose="05000000000000000000" pitchFamily="2" charset="2"/>
              <a:buChar char="Ø"/>
            </a:pPr>
            <a:r>
              <a:rPr lang="zh-CN" altLang="en-US" sz="2400" b="1" dirty="0"/>
              <a:t>计算机速度越快，单位时间内可处理的命令就越多，时间片就越小</a:t>
            </a:r>
            <a:endParaRPr lang="en-US" altLang="zh-CN" sz="2400" b="1" dirty="0"/>
          </a:p>
        </p:txBody>
      </p:sp>
    </p:spTree>
    <p:extLst>
      <p:ext uri="{BB962C8B-B14F-4D97-AF65-F5344CB8AC3E}">
        <p14:creationId xmlns:p14="http://schemas.microsoft.com/office/powerpoint/2010/main" val="261527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1723549" cy="579839"/>
          </a:xfrm>
          <a:prstGeom prst="rect">
            <a:avLst/>
          </a:prstGeom>
          <a:noFill/>
        </p:spPr>
        <p:txBody>
          <a:bodyPr wrap="none" rtlCol="0">
            <a:spAutoFit/>
          </a:bodyPr>
          <a:lstStyle/>
          <a:p>
            <a:pPr algn="l">
              <a:lnSpc>
                <a:spcPct val="150000"/>
              </a:lnSpc>
            </a:pPr>
            <a:r>
              <a:rPr lang="zh-CN" altLang="en-US" sz="2400" b="1" dirty="0"/>
              <a:t>先来先服务</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nvGraphicFramePr>
        <p:xfrm>
          <a:off x="638466" y="2319893"/>
          <a:ext cx="10915068" cy="3114040"/>
        </p:xfrm>
        <a:graphic>
          <a:graphicData uri="http://schemas.openxmlformats.org/drawingml/2006/table">
            <a:tbl>
              <a:tblPr firstRow="1" bandRow="1">
                <a:tableStyleId>{5FD0F851-EC5A-4D38-B0AD-8093EC10F338}</a:tableStyleId>
              </a:tblPr>
              <a:tblGrid>
                <a:gridCol w="1160780">
                  <a:extLst>
                    <a:ext uri="{9D8B030D-6E8A-4147-A177-3AD203B41FA5}">
                      <a16:colId xmlns:a16="http://schemas.microsoft.com/office/drawing/2014/main" val="2667198182"/>
                    </a:ext>
                  </a:extLst>
                </a:gridCol>
                <a:gridCol w="1160780">
                  <a:extLst>
                    <a:ext uri="{9D8B030D-6E8A-4147-A177-3AD203B41FA5}">
                      <a16:colId xmlns:a16="http://schemas.microsoft.com/office/drawing/2014/main" val="2259038339"/>
                    </a:ext>
                  </a:extLst>
                </a:gridCol>
                <a:gridCol w="1160780">
                  <a:extLst>
                    <a:ext uri="{9D8B030D-6E8A-4147-A177-3AD203B41FA5}">
                      <a16:colId xmlns:a16="http://schemas.microsoft.com/office/drawing/2014/main" val="1101478458"/>
                    </a:ext>
                  </a:extLst>
                </a:gridCol>
                <a:gridCol w="1160780">
                  <a:extLst>
                    <a:ext uri="{9D8B030D-6E8A-4147-A177-3AD203B41FA5}">
                      <a16:colId xmlns:a16="http://schemas.microsoft.com/office/drawing/2014/main" val="2555185491"/>
                    </a:ext>
                  </a:extLst>
                </a:gridCol>
                <a:gridCol w="1160780">
                  <a:extLst>
                    <a:ext uri="{9D8B030D-6E8A-4147-A177-3AD203B41FA5}">
                      <a16:colId xmlns:a16="http://schemas.microsoft.com/office/drawing/2014/main" val="1541357854"/>
                    </a:ext>
                  </a:extLst>
                </a:gridCol>
                <a:gridCol w="1160780">
                  <a:extLst>
                    <a:ext uri="{9D8B030D-6E8A-4147-A177-3AD203B41FA5}">
                      <a16:colId xmlns:a16="http://schemas.microsoft.com/office/drawing/2014/main" val="3663767306"/>
                    </a:ext>
                  </a:extLst>
                </a:gridCol>
                <a:gridCol w="1617980">
                  <a:extLst>
                    <a:ext uri="{9D8B030D-6E8A-4147-A177-3AD203B41FA5}">
                      <a16:colId xmlns:a16="http://schemas.microsoft.com/office/drawing/2014/main" val="2264330230"/>
                    </a:ext>
                  </a:extLst>
                </a:gridCol>
                <a:gridCol w="1160780">
                  <a:extLst>
                    <a:ext uri="{9D8B030D-6E8A-4147-A177-3AD203B41FA5}">
                      <a16:colId xmlns:a16="http://schemas.microsoft.com/office/drawing/2014/main" val="1067009850"/>
                    </a:ext>
                  </a:extLst>
                </a:gridCol>
                <a:gridCol w="1171628">
                  <a:extLst>
                    <a:ext uri="{9D8B030D-6E8A-4147-A177-3AD203B41FA5}">
                      <a16:colId xmlns:a16="http://schemas.microsoft.com/office/drawing/2014/main" val="2867684784"/>
                    </a:ext>
                  </a:extLst>
                </a:gridCol>
              </a:tblGrid>
              <a:tr h="370840">
                <a:tc>
                  <a:txBody>
                    <a:bodyPr/>
                    <a:lstStyle/>
                    <a:p>
                      <a:pPr algn="ctr"/>
                      <a:r>
                        <a:rPr lang="zh-CN" altLang="en-US" dirty="0"/>
                        <a:t>进程名称</a:t>
                      </a:r>
                    </a:p>
                  </a:txBody>
                  <a:tcPr/>
                </a:tc>
                <a:tc>
                  <a:txBody>
                    <a:bodyPr/>
                    <a:lstStyle/>
                    <a:p>
                      <a:pPr algn="ctr"/>
                      <a:r>
                        <a:rPr lang="zh-CN" altLang="en-US" dirty="0"/>
                        <a:t>到达时刻</a:t>
                      </a:r>
                    </a:p>
                  </a:txBody>
                  <a:tcPr/>
                </a:tc>
                <a:tc>
                  <a:txBody>
                    <a:bodyPr/>
                    <a:lstStyle/>
                    <a:p>
                      <a:pPr algn="ctr"/>
                      <a:r>
                        <a:rPr lang="zh-CN" altLang="en-US" dirty="0"/>
                        <a:t>服务时间</a:t>
                      </a:r>
                    </a:p>
                  </a:txBody>
                  <a:tcPr/>
                </a:tc>
                <a:tc>
                  <a:txBody>
                    <a:bodyPr/>
                    <a:lstStyle/>
                    <a:p>
                      <a:pPr algn="ctr"/>
                      <a:r>
                        <a:rPr lang="zh-CN" altLang="en-US" dirty="0"/>
                        <a:t>开始时刻</a:t>
                      </a:r>
                    </a:p>
                  </a:txBody>
                  <a:tcPr/>
                </a:tc>
                <a:tc>
                  <a:txBody>
                    <a:bodyPr/>
                    <a:lstStyle/>
                    <a:p>
                      <a:pPr algn="ctr"/>
                      <a:r>
                        <a:rPr lang="zh-CN" altLang="en-US" dirty="0"/>
                        <a:t>完成时刻</a:t>
                      </a:r>
                    </a:p>
                  </a:txBody>
                  <a:tcPr/>
                </a:tc>
                <a:tc>
                  <a:txBody>
                    <a:bodyPr/>
                    <a:lstStyle/>
                    <a:p>
                      <a:pPr algn="ctr"/>
                      <a:r>
                        <a:rPr lang="zh-CN" altLang="en-US" dirty="0"/>
                        <a:t>周转时间</a:t>
                      </a:r>
                    </a:p>
                  </a:txBody>
                  <a:tcPr/>
                </a:tc>
                <a:tc>
                  <a:txBody>
                    <a:bodyPr/>
                    <a:lstStyle/>
                    <a:p>
                      <a:pPr algn="ctr"/>
                      <a:r>
                        <a:rPr lang="zh-CN" altLang="en-US" dirty="0"/>
                        <a:t>带权周转时间</a:t>
                      </a:r>
                    </a:p>
                  </a:txBody>
                  <a:tcPr/>
                </a:tc>
                <a:tc>
                  <a:txBody>
                    <a:bodyPr/>
                    <a:lstStyle/>
                    <a:p>
                      <a:pPr algn="ctr"/>
                      <a:r>
                        <a:rPr lang="zh-CN" altLang="en-US" dirty="0"/>
                        <a:t>等待时间</a:t>
                      </a:r>
                    </a:p>
                  </a:txBody>
                  <a:tcPr/>
                </a:tc>
                <a:tc>
                  <a:txBody>
                    <a:bodyPr/>
                    <a:lstStyle/>
                    <a:p>
                      <a:pPr algn="ctr"/>
                      <a:r>
                        <a:rPr lang="zh-CN" altLang="en-US" dirty="0"/>
                        <a:t>响应时间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80682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123712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166743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209773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2528044"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2968725"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3399030"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3829335"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4259640"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4689945"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5120250"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5550555"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5980860"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6411165"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6841470"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7271775"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7702080"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8132385"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656894" y="6104964"/>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4474792"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4474792" y="3038293"/>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4474792" y="3473061"/>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4474792" y="3938484"/>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4474792" y="4403907"/>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571540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5715402" y="3037598"/>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5715402" y="3472366"/>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5715402" y="3937789"/>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5715402" y="4403212"/>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8159955" y="2572870"/>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8159955" y="3038293"/>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8159955" y="3473061"/>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8159955" y="3938484"/>
            <a:ext cx="617477" cy="574901"/>
          </a:xfrm>
          <a:prstGeom prst="rect">
            <a:avLst/>
          </a:prstGeom>
          <a:noFill/>
        </p:spPr>
        <p:txBody>
          <a:bodyPr wrap="none" rtlCol="0">
            <a:spAutoFit/>
          </a:bodyPr>
          <a:lstStyle/>
          <a:p>
            <a:pPr algn="l">
              <a:lnSpc>
                <a:spcPct val="150000"/>
              </a:lnSpc>
            </a:pPr>
            <a:r>
              <a:rPr lang="en-US" altLang="zh-CN" sz="2400" b="1" dirty="0"/>
              <a:t>5.5</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8159955" y="4403907"/>
            <a:ext cx="617477" cy="574901"/>
          </a:xfrm>
          <a:prstGeom prst="rect">
            <a:avLst/>
          </a:prstGeom>
          <a:noFill/>
        </p:spPr>
        <p:txBody>
          <a:bodyPr wrap="none" rtlCol="0">
            <a:spAutoFit/>
          </a:bodyPr>
          <a:lstStyle/>
          <a:p>
            <a:pPr algn="l">
              <a:lnSpc>
                <a:spcPct val="150000"/>
              </a:lnSpc>
            </a:pPr>
            <a:r>
              <a:rPr lang="en-US" altLang="zh-CN" sz="2400" b="1" dirty="0"/>
              <a:t>3.5</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644060"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644060" y="3038293"/>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644060" y="3473061"/>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644060" y="3938484"/>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644060" y="4403907"/>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770375"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770375" y="3038293"/>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770375" y="3473061"/>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770375" y="3938484"/>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770375" y="4403907"/>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68" name="文本框 67">
            <a:extLst>
              <a:ext uri="{FF2B5EF4-FFF2-40B4-BE49-F238E27FC236}">
                <a16:creationId xmlns:a16="http://schemas.microsoft.com/office/drawing/2014/main" id="{ADF576C3-8C25-4FA7-912C-0BB390ED1B58}"/>
              </a:ext>
            </a:extLst>
          </p:cNvPr>
          <p:cNvSpPr txBox="1"/>
          <p:nvPr/>
        </p:nvSpPr>
        <p:spPr>
          <a:xfrm>
            <a:off x="6837552" y="4850143"/>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8159955" y="4850838"/>
            <a:ext cx="617477" cy="574901"/>
          </a:xfrm>
          <a:prstGeom prst="rect">
            <a:avLst/>
          </a:prstGeom>
          <a:noFill/>
        </p:spPr>
        <p:txBody>
          <a:bodyPr wrap="none" rtlCol="0">
            <a:spAutoFit/>
          </a:bodyPr>
          <a:lstStyle/>
          <a:p>
            <a:pPr algn="l">
              <a:lnSpc>
                <a:spcPct val="150000"/>
              </a:lnSpc>
            </a:pPr>
            <a:r>
              <a:rPr lang="en-US" altLang="zh-CN" sz="2400" b="1" dirty="0"/>
              <a:t>2.8</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9644060" y="4850838"/>
            <a:ext cx="617477" cy="574901"/>
          </a:xfrm>
          <a:prstGeom prst="rect">
            <a:avLst/>
          </a:prstGeom>
          <a:noFill/>
        </p:spPr>
        <p:txBody>
          <a:bodyPr wrap="none" rtlCol="0">
            <a:spAutoFit/>
          </a:bodyPr>
          <a:lstStyle/>
          <a:p>
            <a:pPr algn="l">
              <a:lnSpc>
                <a:spcPct val="150000"/>
              </a:lnSpc>
            </a:pPr>
            <a:r>
              <a:rPr lang="en-US" altLang="zh-CN" sz="2400" b="1" dirty="0"/>
              <a:t>5.4</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10770375" y="4850838"/>
            <a:ext cx="617477" cy="574901"/>
          </a:xfrm>
          <a:prstGeom prst="rect">
            <a:avLst/>
          </a:prstGeom>
          <a:noFill/>
        </p:spPr>
        <p:txBody>
          <a:bodyPr wrap="none" rtlCol="0">
            <a:spAutoFit/>
          </a:bodyPr>
          <a:lstStyle/>
          <a:p>
            <a:pPr algn="l">
              <a:lnSpc>
                <a:spcPct val="150000"/>
              </a:lnSpc>
            </a:pPr>
            <a:r>
              <a:rPr lang="en-US" altLang="zh-CN" sz="2400" b="1" dirty="0"/>
              <a:t>5.4</a:t>
            </a:r>
            <a:endParaRPr lang="zh-CN" altLang="en-US" sz="2400" b="1" dirty="0"/>
          </a:p>
        </p:txBody>
      </p:sp>
    </p:spTree>
    <p:extLst>
      <p:ext uri="{BB962C8B-B14F-4D97-AF65-F5344CB8AC3E}">
        <p14:creationId xmlns:p14="http://schemas.microsoft.com/office/powerpoint/2010/main" val="160109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 calcmode="lin" valueType="num">
                                      <p:cBhvr additive="base">
                                        <p:cTn id="102" dur="500" fill="hold"/>
                                        <p:tgtEl>
                                          <p:spTgt spid="32"/>
                                        </p:tgtEl>
                                        <p:attrNameLst>
                                          <p:attrName>ppt_x</p:attrName>
                                        </p:attrNameLst>
                                      </p:cBhvr>
                                      <p:tavLst>
                                        <p:tav tm="0">
                                          <p:val>
                                            <p:strVal val="#ppt_x"/>
                                          </p:val>
                                        </p:tav>
                                        <p:tav tm="100000">
                                          <p:val>
                                            <p:strVal val="#ppt_x"/>
                                          </p:val>
                                        </p:tav>
                                      </p:tavLst>
                                    </p:anim>
                                    <p:anim calcmode="lin" valueType="num">
                                      <p:cBhvr additive="base">
                                        <p:cTn id="10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fill="hold"/>
                                        <p:tgtEl>
                                          <p:spTgt spid="39"/>
                                        </p:tgtEl>
                                        <p:attrNameLst>
                                          <p:attrName>ppt_x</p:attrName>
                                        </p:attrNameLst>
                                      </p:cBhvr>
                                      <p:tavLst>
                                        <p:tav tm="0">
                                          <p:val>
                                            <p:strVal val="#ppt_x"/>
                                          </p:val>
                                        </p:tav>
                                        <p:tav tm="100000">
                                          <p:val>
                                            <p:strVal val="#ppt_x"/>
                                          </p:val>
                                        </p:tav>
                                      </p:tavLst>
                                    </p:anim>
                                    <p:anim calcmode="lin" valueType="num">
                                      <p:cBhvr additive="base">
                                        <p:cTn id="11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40"/>
                                        </p:tgtEl>
                                        <p:attrNameLst>
                                          <p:attrName>style.visibility</p:attrName>
                                        </p:attrNameLst>
                                      </p:cBhvr>
                                      <p:to>
                                        <p:strVal val="visible"/>
                                      </p:to>
                                    </p:set>
                                    <p:anim calcmode="lin" valueType="num">
                                      <p:cBhvr additive="base">
                                        <p:cTn id="120" dur="500" fill="hold"/>
                                        <p:tgtEl>
                                          <p:spTgt spid="40"/>
                                        </p:tgtEl>
                                        <p:attrNameLst>
                                          <p:attrName>ppt_x</p:attrName>
                                        </p:attrNameLst>
                                      </p:cBhvr>
                                      <p:tavLst>
                                        <p:tav tm="0">
                                          <p:val>
                                            <p:strVal val="#ppt_x"/>
                                          </p:val>
                                        </p:tav>
                                        <p:tav tm="100000">
                                          <p:val>
                                            <p:strVal val="#ppt_x"/>
                                          </p:val>
                                        </p:tav>
                                      </p:tavLst>
                                    </p:anim>
                                    <p:anim calcmode="lin" valueType="num">
                                      <p:cBhvr additive="base">
                                        <p:cTn id="12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41"/>
                                        </p:tgtEl>
                                        <p:attrNameLst>
                                          <p:attrName>style.visibility</p:attrName>
                                        </p:attrNameLst>
                                      </p:cBhvr>
                                      <p:to>
                                        <p:strVal val="visible"/>
                                      </p:to>
                                    </p:set>
                                    <p:anim calcmode="lin" valueType="num">
                                      <p:cBhvr additive="base">
                                        <p:cTn id="126" dur="500" fill="hold"/>
                                        <p:tgtEl>
                                          <p:spTgt spid="41"/>
                                        </p:tgtEl>
                                        <p:attrNameLst>
                                          <p:attrName>ppt_x</p:attrName>
                                        </p:attrNameLst>
                                      </p:cBhvr>
                                      <p:tavLst>
                                        <p:tav tm="0">
                                          <p:val>
                                            <p:strVal val="#ppt_x"/>
                                          </p:val>
                                        </p:tav>
                                        <p:tav tm="100000">
                                          <p:val>
                                            <p:strVal val="#ppt_x"/>
                                          </p:val>
                                        </p:tav>
                                      </p:tavLst>
                                    </p:anim>
                                    <p:anim calcmode="lin" valueType="num">
                                      <p:cBhvr additive="base">
                                        <p:cTn id="1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43"/>
                                        </p:tgtEl>
                                        <p:attrNameLst>
                                          <p:attrName>style.visibility</p:attrName>
                                        </p:attrNameLst>
                                      </p:cBhvr>
                                      <p:to>
                                        <p:strVal val="visible"/>
                                      </p:to>
                                    </p:set>
                                    <p:anim calcmode="lin" valueType="num">
                                      <p:cBhvr additive="base">
                                        <p:cTn id="132" dur="500" fill="hold"/>
                                        <p:tgtEl>
                                          <p:spTgt spid="43"/>
                                        </p:tgtEl>
                                        <p:attrNameLst>
                                          <p:attrName>ppt_x</p:attrName>
                                        </p:attrNameLst>
                                      </p:cBhvr>
                                      <p:tavLst>
                                        <p:tav tm="0">
                                          <p:val>
                                            <p:strVal val="#ppt_x"/>
                                          </p:val>
                                        </p:tav>
                                        <p:tav tm="100000">
                                          <p:val>
                                            <p:strVal val="#ppt_x"/>
                                          </p:val>
                                        </p:tav>
                                      </p:tavLst>
                                    </p:anim>
                                    <p:anim calcmode="lin" valueType="num">
                                      <p:cBhvr additive="base">
                                        <p:cTn id="1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grpId="0" nodeType="clickEffect">
                                  <p:stCondLst>
                                    <p:cond delay="0"/>
                                  </p:stCondLst>
                                  <p:childTnLst>
                                    <p:set>
                                      <p:cBhvr>
                                        <p:cTn id="137" dur="1" fill="hold">
                                          <p:stCondLst>
                                            <p:cond delay="0"/>
                                          </p:stCondLst>
                                        </p:cTn>
                                        <p:tgtEl>
                                          <p:spTgt spid="44"/>
                                        </p:tgtEl>
                                        <p:attrNameLst>
                                          <p:attrName>style.visibility</p:attrName>
                                        </p:attrNameLst>
                                      </p:cBhvr>
                                      <p:to>
                                        <p:strVal val="visible"/>
                                      </p:to>
                                    </p:set>
                                    <p:anim calcmode="lin" valueType="num">
                                      <p:cBhvr additive="base">
                                        <p:cTn id="138" dur="500" fill="hold"/>
                                        <p:tgtEl>
                                          <p:spTgt spid="44"/>
                                        </p:tgtEl>
                                        <p:attrNameLst>
                                          <p:attrName>ppt_x</p:attrName>
                                        </p:attrNameLst>
                                      </p:cBhvr>
                                      <p:tavLst>
                                        <p:tav tm="0">
                                          <p:val>
                                            <p:strVal val="#ppt_x"/>
                                          </p:val>
                                        </p:tav>
                                        <p:tav tm="100000">
                                          <p:val>
                                            <p:strVal val="#ppt_x"/>
                                          </p:val>
                                        </p:tav>
                                      </p:tavLst>
                                    </p:anim>
                                    <p:anim calcmode="lin" valueType="num">
                                      <p:cBhvr additive="base">
                                        <p:cTn id="1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grpId="0" nodeType="clickEffect">
                                  <p:stCondLst>
                                    <p:cond delay="0"/>
                                  </p:stCondLst>
                                  <p:childTnLst>
                                    <p:set>
                                      <p:cBhvr>
                                        <p:cTn id="143" dur="1" fill="hold">
                                          <p:stCondLst>
                                            <p:cond delay="0"/>
                                          </p:stCondLst>
                                        </p:cTn>
                                        <p:tgtEl>
                                          <p:spTgt spid="45"/>
                                        </p:tgtEl>
                                        <p:attrNameLst>
                                          <p:attrName>style.visibility</p:attrName>
                                        </p:attrNameLst>
                                      </p:cBhvr>
                                      <p:to>
                                        <p:strVal val="visible"/>
                                      </p:to>
                                    </p:set>
                                    <p:anim calcmode="lin" valueType="num">
                                      <p:cBhvr additive="base">
                                        <p:cTn id="144" dur="500" fill="hold"/>
                                        <p:tgtEl>
                                          <p:spTgt spid="45"/>
                                        </p:tgtEl>
                                        <p:attrNameLst>
                                          <p:attrName>ppt_x</p:attrName>
                                        </p:attrNameLst>
                                      </p:cBhvr>
                                      <p:tavLst>
                                        <p:tav tm="0">
                                          <p:val>
                                            <p:strVal val="#ppt_x"/>
                                          </p:val>
                                        </p:tav>
                                        <p:tav tm="100000">
                                          <p:val>
                                            <p:strVal val="#ppt_x"/>
                                          </p:val>
                                        </p:tav>
                                      </p:tavLst>
                                    </p:anim>
                                    <p:anim calcmode="lin" valueType="num">
                                      <p:cBhvr additive="base">
                                        <p:cTn id="14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46"/>
                                        </p:tgtEl>
                                        <p:attrNameLst>
                                          <p:attrName>style.visibility</p:attrName>
                                        </p:attrNameLst>
                                      </p:cBhvr>
                                      <p:to>
                                        <p:strVal val="visible"/>
                                      </p:to>
                                    </p:set>
                                    <p:anim calcmode="lin" valueType="num">
                                      <p:cBhvr additive="base">
                                        <p:cTn id="150" dur="500" fill="hold"/>
                                        <p:tgtEl>
                                          <p:spTgt spid="46"/>
                                        </p:tgtEl>
                                        <p:attrNameLst>
                                          <p:attrName>ppt_x</p:attrName>
                                        </p:attrNameLst>
                                      </p:cBhvr>
                                      <p:tavLst>
                                        <p:tav tm="0">
                                          <p:val>
                                            <p:strVal val="#ppt_x"/>
                                          </p:val>
                                        </p:tav>
                                        <p:tav tm="100000">
                                          <p:val>
                                            <p:strVal val="#ppt_x"/>
                                          </p:val>
                                        </p:tav>
                                      </p:tavLst>
                                    </p:anim>
                                    <p:anim calcmode="lin" valueType="num">
                                      <p:cBhvr additive="base">
                                        <p:cTn id="15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7"/>
                                        </p:tgtEl>
                                        <p:attrNameLst>
                                          <p:attrName>style.visibility</p:attrName>
                                        </p:attrNameLst>
                                      </p:cBhvr>
                                      <p:to>
                                        <p:strVal val="visible"/>
                                      </p:to>
                                    </p:set>
                                    <p:anim calcmode="lin" valueType="num">
                                      <p:cBhvr additive="base">
                                        <p:cTn id="156" dur="500" fill="hold"/>
                                        <p:tgtEl>
                                          <p:spTgt spid="47"/>
                                        </p:tgtEl>
                                        <p:attrNameLst>
                                          <p:attrName>ppt_x</p:attrName>
                                        </p:attrNameLst>
                                      </p:cBhvr>
                                      <p:tavLst>
                                        <p:tav tm="0">
                                          <p:val>
                                            <p:strVal val="#ppt_x"/>
                                          </p:val>
                                        </p:tav>
                                        <p:tav tm="100000">
                                          <p:val>
                                            <p:strVal val="#ppt_x"/>
                                          </p:val>
                                        </p:tav>
                                      </p:tavLst>
                                    </p:anim>
                                    <p:anim calcmode="lin" valueType="num">
                                      <p:cBhvr additive="base">
                                        <p:cTn id="15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grpId="0" nodeType="clickEffect">
                                  <p:stCondLst>
                                    <p:cond delay="0"/>
                                  </p:stCondLst>
                                  <p:childTnLst>
                                    <p:set>
                                      <p:cBhvr>
                                        <p:cTn id="161" dur="1" fill="hold">
                                          <p:stCondLst>
                                            <p:cond delay="0"/>
                                          </p:stCondLst>
                                        </p:cTn>
                                        <p:tgtEl>
                                          <p:spTgt spid="48"/>
                                        </p:tgtEl>
                                        <p:attrNameLst>
                                          <p:attrName>style.visibility</p:attrName>
                                        </p:attrNameLst>
                                      </p:cBhvr>
                                      <p:to>
                                        <p:strVal val="visible"/>
                                      </p:to>
                                    </p:set>
                                    <p:anim calcmode="lin" valueType="num">
                                      <p:cBhvr additive="base">
                                        <p:cTn id="162" dur="500" fill="hold"/>
                                        <p:tgtEl>
                                          <p:spTgt spid="48"/>
                                        </p:tgtEl>
                                        <p:attrNameLst>
                                          <p:attrName>ppt_x</p:attrName>
                                        </p:attrNameLst>
                                      </p:cBhvr>
                                      <p:tavLst>
                                        <p:tav tm="0">
                                          <p:val>
                                            <p:strVal val="#ppt_x"/>
                                          </p:val>
                                        </p:tav>
                                        <p:tav tm="100000">
                                          <p:val>
                                            <p:strVal val="#ppt_x"/>
                                          </p:val>
                                        </p:tav>
                                      </p:tavLst>
                                    </p:anim>
                                    <p:anim calcmode="lin" valueType="num">
                                      <p:cBhvr additive="base">
                                        <p:cTn id="16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childTnLst>
                                    <p:set>
                                      <p:cBhvr>
                                        <p:cTn id="167" dur="1" fill="hold">
                                          <p:stCondLst>
                                            <p:cond delay="0"/>
                                          </p:stCondLst>
                                        </p:cTn>
                                        <p:tgtEl>
                                          <p:spTgt spid="49"/>
                                        </p:tgtEl>
                                        <p:attrNameLst>
                                          <p:attrName>style.visibility</p:attrName>
                                        </p:attrNameLst>
                                      </p:cBhvr>
                                      <p:to>
                                        <p:strVal val="visible"/>
                                      </p:to>
                                    </p:set>
                                    <p:anim calcmode="lin" valueType="num">
                                      <p:cBhvr additive="base">
                                        <p:cTn id="168" dur="500" fill="hold"/>
                                        <p:tgtEl>
                                          <p:spTgt spid="49"/>
                                        </p:tgtEl>
                                        <p:attrNameLst>
                                          <p:attrName>ppt_x</p:attrName>
                                        </p:attrNameLst>
                                      </p:cBhvr>
                                      <p:tavLst>
                                        <p:tav tm="0">
                                          <p:val>
                                            <p:strVal val="#ppt_x"/>
                                          </p:val>
                                        </p:tav>
                                        <p:tav tm="100000">
                                          <p:val>
                                            <p:strVal val="#ppt_x"/>
                                          </p:val>
                                        </p:tav>
                                      </p:tavLst>
                                    </p:anim>
                                    <p:anim calcmode="lin" valueType="num">
                                      <p:cBhvr additive="base">
                                        <p:cTn id="16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50"/>
                                        </p:tgtEl>
                                        <p:attrNameLst>
                                          <p:attrName>style.visibility</p:attrName>
                                        </p:attrNameLst>
                                      </p:cBhvr>
                                      <p:to>
                                        <p:strVal val="visible"/>
                                      </p:to>
                                    </p:set>
                                    <p:anim calcmode="lin" valueType="num">
                                      <p:cBhvr additive="base">
                                        <p:cTn id="174" dur="500" fill="hold"/>
                                        <p:tgtEl>
                                          <p:spTgt spid="50"/>
                                        </p:tgtEl>
                                        <p:attrNameLst>
                                          <p:attrName>ppt_x</p:attrName>
                                        </p:attrNameLst>
                                      </p:cBhvr>
                                      <p:tavLst>
                                        <p:tav tm="0">
                                          <p:val>
                                            <p:strVal val="#ppt_x"/>
                                          </p:val>
                                        </p:tav>
                                        <p:tav tm="100000">
                                          <p:val>
                                            <p:strVal val="#ppt_x"/>
                                          </p:val>
                                        </p:tav>
                                      </p:tavLst>
                                    </p:anim>
                                    <p:anim calcmode="lin" valueType="num">
                                      <p:cBhvr additive="base">
                                        <p:cTn id="17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grpId="0" nodeType="clickEffect">
                                  <p:stCondLst>
                                    <p:cond delay="0"/>
                                  </p:stCondLst>
                                  <p:childTnLst>
                                    <p:set>
                                      <p:cBhvr>
                                        <p:cTn id="179" dur="1" fill="hold">
                                          <p:stCondLst>
                                            <p:cond delay="0"/>
                                          </p:stCondLst>
                                        </p:cTn>
                                        <p:tgtEl>
                                          <p:spTgt spid="51"/>
                                        </p:tgtEl>
                                        <p:attrNameLst>
                                          <p:attrName>style.visibility</p:attrName>
                                        </p:attrNameLst>
                                      </p:cBhvr>
                                      <p:to>
                                        <p:strVal val="visible"/>
                                      </p:to>
                                    </p:set>
                                    <p:anim calcmode="lin" valueType="num">
                                      <p:cBhvr additive="base">
                                        <p:cTn id="180" dur="500" fill="hold"/>
                                        <p:tgtEl>
                                          <p:spTgt spid="51"/>
                                        </p:tgtEl>
                                        <p:attrNameLst>
                                          <p:attrName>ppt_x</p:attrName>
                                        </p:attrNameLst>
                                      </p:cBhvr>
                                      <p:tavLst>
                                        <p:tav tm="0">
                                          <p:val>
                                            <p:strVal val="#ppt_x"/>
                                          </p:val>
                                        </p:tav>
                                        <p:tav tm="100000">
                                          <p:val>
                                            <p:strVal val="#ppt_x"/>
                                          </p:val>
                                        </p:tav>
                                      </p:tavLst>
                                    </p:anim>
                                    <p:anim calcmode="lin" valueType="num">
                                      <p:cBhvr additive="base">
                                        <p:cTn id="18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grpId="0" nodeType="clickEffect">
                                  <p:stCondLst>
                                    <p:cond delay="0"/>
                                  </p:stCondLst>
                                  <p:childTnLst>
                                    <p:set>
                                      <p:cBhvr>
                                        <p:cTn id="185" dur="1" fill="hold">
                                          <p:stCondLst>
                                            <p:cond delay="0"/>
                                          </p:stCondLst>
                                        </p:cTn>
                                        <p:tgtEl>
                                          <p:spTgt spid="52"/>
                                        </p:tgtEl>
                                        <p:attrNameLst>
                                          <p:attrName>style.visibility</p:attrName>
                                        </p:attrNameLst>
                                      </p:cBhvr>
                                      <p:to>
                                        <p:strVal val="visible"/>
                                      </p:to>
                                    </p:set>
                                    <p:anim calcmode="lin" valueType="num">
                                      <p:cBhvr additive="base">
                                        <p:cTn id="186" dur="500" fill="hold"/>
                                        <p:tgtEl>
                                          <p:spTgt spid="52"/>
                                        </p:tgtEl>
                                        <p:attrNameLst>
                                          <p:attrName>ppt_x</p:attrName>
                                        </p:attrNameLst>
                                      </p:cBhvr>
                                      <p:tavLst>
                                        <p:tav tm="0">
                                          <p:val>
                                            <p:strVal val="#ppt_x"/>
                                          </p:val>
                                        </p:tav>
                                        <p:tav tm="100000">
                                          <p:val>
                                            <p:strVal val="#ppt_x"/>
                                          </p:val>
                                        </p:tav>
                                      </p:tavLst>
                                    </p:anim>
                                    <p:anim calcmode="lin" valueType="num">
                                      <p:cBhvr additive="base">
                                        <p:cTn id="187"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53"/>
                                        </p:tgtEl>
                                        <p:attrNameLst>
                                          <p:attrName>style.visibility</p:attrName>
                                        </p:attrNameLst>
                                      </p:cBhvr>
                                      <p:to>
                                        <p:strVal val="visible"/>
                                      </p:to>
                                    </p:set>
                                    <p:anim calcmode="lin" valueType="num">
                                      <p:cBhvr additive="base">
                                        <p:cTn id="192" dur="500" fill="hold"/>
                                        <p:tgtEl>
                                          <p:spTgt spid="53"/>
                                        </p:tgtEl>
                                        <p:attrNameLst>
                                          <p:attrName>ppt_x</p:attrName>
                                        </p:attrNameLst>
                                      </p:cBhvr>
                                      <p:tavLst>
                                        <p:tav tm="0">
                                          <p:val>
                                            <p:strVal val="#ppt_x"/>
                                          </p:val>
                                        </p:tav>
                                        <p:tav tm="100000">
                                          <p:val>
                                            <p:strVal val="#ppt_x"/>
                                          </p:val>
                                        </p:tav>
                                      </p:tavLst>
                                    </p:anim>
                                    <p:anim calcmode="lin" valueType="num">
                                      <p:cBhvr additive="base">
                                        <p:cTn id="19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2" presetClass="entr" presetSubtype="4" fill="hold" grpId="0" nodeType="clickEffect">
                                  <p:stCondLst>
                                    <p:cond delay="0"/>
                                  </p:stCondLst>
                                  <p:childTnLst>
                                    <p:set>
                                      <p:cBhvr>
                                        <p:cTn id="197" dur="1" fill="hold">
                                          <p:stCondLst>
                                            <p:cond delay="0"/>
                                          </p:stCondLst>
                                        </p:cTn>
                                        <p:tgtEl>
                                          <p:spTgt spid="54"/>
                                        </p:tgtEl>
                                        <p:attrNameLst>
                                          <p:attrName>style.visibility</p:attrName>
                                        </p:attrNameLst>
                                      </p:cBhvr>
                                      <p:to>
                                        <p:strVal val="visible"/>
                                      </p:to>
                                    </p:set>
                                    <p:anim calcmode="lin" valueType="num">
                                      <p:cBhvr additive="base">
                                        <p:cTn id="198" dur="500" fill="hold"/>
                                        <p:tgtEl>
                                          <p:spTgt spid="54"/>
                                        </p:tgtEl>
                                        <p:attrNameLst>
                                          <p:attrName>ppt_x</p:attrName>
                                        </p:attrNameLst>
                                      </p:cBhvr>
                                      <p:tavLst>
                                        <p:tav tm="0">
                                          <p:val>
                                            <p:strVal val="#ppt_x"/>
                                          </p:val>
                                        </p:tav>
                                        <p:tav tm="100000">
                                          <p:val>
                                            <p:strVal val="#ppt_x"/>
                                          </p:val>
                                        </p:tav>
                                      </p:tavLst>
                                    </p:anim>
                                    <p:anim calcmode="lin" valueType="num">
                                      <p:cBhvr additive="base">
                                        <p:cTn id="19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2" presetClass="entr" presetSubtype="4" fill="hold" grpId="0" nodeType="clickEffect">
                                  <p:stCondLst>
                                    <p:cond delay="0"/>
                                  </p:stCondLst>
                                  <p:childTnLst>
                                    <p:set>
                                      <p:cBhvr>
                                        <p:cTn id="203" dur="1" fill="hold">
                                          <p:stCondLst>
                                            <p:cond delay="0"/>
                                          </p:stCondLst>
                                        </p:cTn>
                                        <p:tgtEl>
                                          <p:spTgt spid="55"/>
                                        </p:tgtEl>
                                        <p:attrNameLst>
                                          <p:attrName>style.visibility</p:attrName>
                                        </p:attrNameLst>
                                      </p:cBhvr>
                                      <p:to>
                                        <p:strVal val="visible"/>
                                      </p:to>
                                    </p:set>
                                    <p:anim calcmode="lin" valueType="num">
                                      <p:cBhvr additive="base">
                                        <p:cTn id="204" dur="500" fill="hold"/>
                                        <p:tgtEl>
                                          <p:spTgt spid="55"/>
                                        </p:tgtEl>
                                        <p:attrNameLst>
                                          <p:attrName>ppt_x</p:attrName>
                                        </p:attrNameLst>
                                      </p:cBhvr>
                                      <p:tavLst>
                                        <p:tav tm="0">
                                          <p:val>
                                            <p:strVal val="#ppt_x"/>
                                          </p:val>
                                        </p:tav>
                                        <p:tav tm="100000">
                                          <p:val>
                                            <p:strVal val="#ppt_x"/>
                                          </p:val>
                                        </p:tav>
                                      </p:tavLst>
                                    </p:anim>
                                    <p:anim calcmode="lin" valueType="num">
                                      <p:cBhvr additive="base">
                                        <p:cTn id="20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06" fill="hold">
                      <p:stCondLst>
                        <p:cond delay="indefinite"/>
                      </p:stCondLst>
                      <p:childTnLst>
                        <p:par>
                          <p:cTn id="207" fill="hold">
                            <p:stCondLst>
                              <p:cond delay="0"/>
                            </p:stCondLst>
                            <p:childTnLst>
                              <p:par>
                                <p:cTn id="208" presetID="2" presetClass="entr" presetSubtype="4" fill="hold" grpId="0" nodeType="clickEffect">
                                  <p:stCondLst>
                                    <p:cond delay="0"/>
                                  </p:stCondLst>
                                  <p:childTnLst>
                                    <p:set>
                                      <p:cBhvr>
                                        <p:cTn id="209" dur="1" fill="hold">
                                          <p:stCondLst>
                                            <p:cond delay="0"/>
                                          </p:stCondLst>
                                        </p:cTn>
                                        <p:tgtEl>
                                          <p:spTgt spid="56"/>
                                        </p:tgtEl>
                                        <p:attrNameLst>
                                          <p:attrName>style.visibility</p:attrName>
                                        </p:attrNameLst>
                                      </p:cBhvr>
                                      <p:to>
                                        <p:strVal val="visible"/>
                                      </p:to>
                                    </p:set>
                                    <p:anim calcmode="lin" valueType="num">
                                      <p:cBhvr additive="base">
                                        <p:cTn id="210" dur="500" fill="hold"/>
                                        <p:tgtEl>
                                          <p:spTgt spid="56"/>
                                        </p:tgtEl>
                                        <p:attrNameLst>
                                          <p:attrName>ppt_x</p:attrName>
                                        </p:attrNameLst>
                                      </p:cBhvr>
                                      <p:tavLst>
                                        <p:tav tm="0">
                                          <p:val>
                                            <p:strVal val="#ppt_x"/>
                                          </p:val>
                                        </p:tav>
                                        <p:tav tm="100000">
                                          <p:val>
                                            <p:strVal val="#ppt_x"/>
                                          </p:val>
                                        </p:tav>
                                      </p:tavLst>
                                    </p:anim>
                                    <p:anim calcmode="lin" valueType="num">
                                      <p:cBhvr additive="base">
                                        <p:cTn id="21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4" fill="hold" grpId="0" nodeType="clickEffect">
                                  <p:stCondLst>
                                    <p:cond delay="0"/>
                                  </p:stCondLst>
                                  <p:childTnLst>
                                    <p:set>
                                      <p:cBhvr>
                                        <p:cTn id="215" dur="1" fill="hold">
                                          <p:stCondLst>
                                            <p:cond delay="0"/>
                                          </p:stCondLst>
                                        </p:cTn>
                                        <p:tgtEl>
                                          <p:spTgt spid="57"/>
                                        </p:tgtEl>
                                        <p:attrNameLst>
                                          <p:attrName>style.visibility</p:attrName>
                                        </p:attrNameLst>
                                      </p:cBhvr>
                                      <p:to>
                                        <p:strVal val="visible"/>
                                      </p:to>
                                    </p:set>
                                    <p:anim calcmode="lin" valueType="num">
                                      <p:cBhvr additive="base">
                                        <p:cTn id="216" dur="500" fill="hold"/>
                                        <p:tgtEl>
                                          <p:spTgt spid="57"/>
                                        </p:tgtEl>
                                        <p:attrNameLst>
                                          <p:attrName>ppt_x</p:attrName>
                                        </p:attrNameLst>
                                      </p:cBhvr>
                                      <p:tavLst>
                                        <p:tav tm="0">
                                          <p:val>
                                            <p:strVal val="#ppt_x"/>
                                          </p:val>
                                        </p:tav>
                                        <p:tav tm="100000">
                                          <p:val>
                                            <p:strVal val="#ppt_x"/>
                                          </p:val>
                                        </p:tav>
                                      </p:tavLst>
                                    </p:anim>
                                    <p:anim calcmode="lin" valueType="num">
                                      <p:cBhvr additive="base">
                                        <p:cTn id="217"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58"/>
                                        </p:tgtEl>
                                        <p:attrNameLst>
                                          <p:attrName>style.visibility</p:attrName>
                                        </p:attrNameLst>
                                      </p:cBhvr>
                                      <p:to>
                                        <p:strVal val="visible"/>
                                      </p:to>
                                    </p:set>
                                    <p:anim calcmode="lin" valueType="num">
                                      <p:cBhvr additive="base">
                                        <p:cTn id="222" dur="500" fill="hold"/>
                                        <p:tgtEl>
                                          <p:spTgt spid="58"/>
                                        </p:tgtEl>
                                        <p:attrNameLst>
                                          <p:attrName>ppt_x</p:attrName>
                                        </p:attrNameLst>
                                      </p:cBhvr>
                                      <p:tavLst>
                                        <p:tav tm="0">
                                          <p:val>
                                            <p:strVal val="#ppt_x"/>
                                          </p:val>
                                        </p:tav>
                                        <p:tav tm="100000">
                                          <p:val>
                                            <p:strVal val="#ppt_x"/>
                                          </p:val>
                                        </p:tav>
                                      </p:tavLst>
                                    </p:anim>
                                    <p:anim calcmode="lin" valueType="num">
                                      <p:cBhvr additive="base">
                                        <p:cTn id="22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 presetClass="entr" presetSubtype="4" fill="hold" grpId="0" nodeType="clickEffect">
                                  <p:stCondLst>
                                    <p:cond delay="0"/>
                                  </p:stCondLst>
                                  <p:childTnLst>
                                    <p:set>
                                      <p:cBhvr>
                                        <p:cTn id="227" dur="1" fill="hold">
                                          <p:stCondLst>
                                            <p:cond delay="0"/>
                                          </p:stCondLst>
                                        </p:cTn>
                                        <p:tgtEl>
                                          <p:spTgt spid="59"/>
                                        </p:tgtEl>
                                        <p:attrNameLst>
                                          <p:attrName>style.visibility</p:attrName>
                                        </p:attrNameLst>
                                      </p:cBhvr>
                                      <p:to>
                                        <p:strVal val="visible"/>
                                      </p:to>
                                    </p:set>
                                    <p:anim calcmode="lin" valueType="num">
                                      <p:cBhvr additive="base">
                                        <p:cTn id="228" dur="500" fill="hold"/>
                                        <p:tgtEl>
                                          <p:spTgt spid="59"/>
                                        </p:tgtEl>
                                        <p:attrNameLst>
                                          <p:attrName>ppt_x</p:attrName>
                                        </p:attrNameLst>
                                      </p:cBhvr>
                                      <p:tavLst>
                                        <p:tav tm="0">
                                          <p:val>
                                            <p:strVal val="#ppt_x"/>
                                          </p:val>
                                        </p:tav>
                                        <p:tav tm="100000">
                                          <p:val>
                                            <p:strVal val="#ppt_x"/>
                                          </p:val>
                                        </p:tav>
                                      </p:tavLst>
                                    </p:anim>
                                    <p:anim calcmode="lin" valueType="num">
                                      <p:cBhvr additive="base">
                                        <p:cTn id="229"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4" fill="hold" grpId="0" nodeType="clickEffect">
                                  <p:stCondLst>
                                    <p:cond delay="0"/>
                                  </p:stCondLst>
                                  <p:childTnLst>
                                    <p:set>
                                      <p:cBhvr>
                                        <p:cTn id="233" dur="1" fill="hold">
                                          <p:stCondLst>
                                            <p:cond delay="0"/>
                                          </p:stCondLst>
                                        </p:cTn>
                                        <p:tgtEl>
                                          <p:spTgt spid="60"/>
                                        </p:tgtEl>
                                        <p:attrNameLst>
                                          <p:attrName>style.visibility</p:attrName>
                                        </p:attrNameLst>
                                      </p:cBhvr>
                                      <p:to>
                                        <p:strVal val="visible"/>
                                      </p:to>
                                    </p:set>
                                    <p:anim calcmode="lin" valueType="num">
                                      <p:cBhvr additive="base">
                                        <p:cTn id="234" dur="500" fill="hold"/>
                                        <p:tgtEl>
                                          <p:spTgt spid="60"/>
                                        </p:tgtEl>
                                        <p:attrNameLst>
                                          <p:attrName>ppt_x</p:attrName>
                                        </p:attrNameLst>
                                      </p:cBhvr>
                                      <p:tavLst>
                                        <p:tav tm="0">
                                          <p:val>
                                            <p:strVal val="#ppt_x"/>
                                          </p:val>
                                        </p:tav>
                                        <p:tav tm="100000">
                                          <p:val>
                                            <p:strVal val="#ppt_x"/>
                                          </p:val>
                                        </p:tav>
                                      </p:tavLst>
                                    </p:anim>
                                    <p:anim calcmode="lin" valueType="num">
                                      <p:cBhvr additive="base">
                                        <p:cTn id="23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2" presetClass="entr" presetSubtype="4" fill="hold" grpId="0" nodeType="clickEffect">
                                  <p:stCondLst>
                                    <p:cond delay="0"/>
                                  </p:stCondLst>
                                  <p:childTnLst>
                                    <p:set>
                                      <p:cBhvr>
                                        <p:cTn id="239" dur="1" fill="hold">
                                          <p:stCondLst>
                                            <p:cond delay="0"/>
                                          </p:stCondLst>
                                        </p:cTn>
                                        <p:tgtEl>
                                          <p:spTgt spid="61"/>
                                        </p:tgtEl>
                                        <p:attrNameLst>
                                          <p:attrName>style.visibility</p:attrName>
                                        </p:attrNameLst>
                                      </p:cBhvr>
                                      <p:to>
                                        <p:strVal val="visible"/>
                                      </p:to>
                                    </p:set>
                                    <p:anim calcmode="lin" valueType="num">
                                      <p:cBhvr additive="base">
                                        <p:cTn id="240" dur="500" fill="hold"/>
                                        <p:tgtEl>
                                          <p:spTgt spid="61"/>
                                        </p:tgtEl>
                                        <p:attrNameLst>
                                          <p:attrName>ppt_x</p:attrName>
                                        </p:attrNameLst>
                                      </p:cBhvr>
                                      <p:tavLst>
                                        <p:tav tm="0">
                                          <p:val>
                                            <p:strVal val="#ppt_x"/>
                                          </p:val>
                                        </p:tav>
                                        <p:tav tm="100000">
                                          <p:val>
                                            <p:strVal val="#ppt_x"/>
                                          </p:val>
                                        </p:tav>
                                      </p:tavLst>
                                    </p:anim>
                                    <p:anim calcmode="lin" valueType="num">
                                      <p:cBhvr additive="base">
                                        <p:cTn id="241"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42" fill="hold">
                      <p:stCondLst>
                        <p:cond delay="indefinite"/>
                      </p:stCondLst>
                      <p:childTnLst>
                        <p:par>
                          <p:cTn id="243" fill="hold">
                            <p:stCondLst>
                              <p:cond delay="0"/>
                            </p:stCondLst>
                            <p:childTnLst>
                              <p:par>
                                <p:cTn id="244" presetID="2" presetClass="entr" presetSubtype="4" fill="hold" grpId="0" nodeType="clickEffect">
                                  <p:stCondLst>
                                    <p:cond delay="0"/>
                                  </p:stCondLst>
                                  <p:childTnLst>
                                    <p:set>
                                      <p:cBhvr>
                                        <p:cTn id="245" dur="1" fill="hold">
                                          <p:stCondLst>
                                            <p:cond delay="0"/>
                                          </p:stCondLst>
                                        </p:cTn>
                                        <p:tgtEl>
                                          <p:spTgt spid="62"/>
                                        </p:tgtEl>
                                        <p:attrNameLst>
                                          <p:attrName>style.visibility</p:attrName>
                                        </p:attrNameLst>
                                      </p:cBhvr>
                                      <p:to>
                                        <p:strVal val="visible"/>
                                      </p:to>
                                    </p:set>
                                    <p:anim calcmode="lin" valueType="num">
                                      <p:cBhvr additive="base">
                                        <p:cTn id="246" dur="500" fill="hold"/>
                                        <p:tgtEl>
                                          <p:spTgt spid="62"/>
                                        </p:tgtEl>
                                        <p:attrNameLst>
                                          <p:attrName>ppt_x</p:attrName>
                                        </p:attrNameLst>
                                      </p:cBhvr>
                                      <p:tavLst>
                                        <p:tav tm="0">
                                          <p:val>
                                            <p:strVal val="#ppt_x"/>
                                          </p:val>
                                        </p:tav>
                                        <p:tav tm="100000">
                                          <p:val>
                                            <p:strVal val="#ppt_x"/>
                                          </p:val>
                                        </p:tav>
                                      </p:tavLst>
                                    </p:anim>
                                    <p:anim calcmode="lin" valueType="num">
                                      <p:cBhvr additive="base">
                                        <p:cTn id="247"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4" fill="hold" grpId="0" nodeType="clickEffect">
                                  <p:stCondLst>
                                    <p:cond delay="0"/>
                                  </p:stCondLst>
                                  <p:childTnLst>
                                    <p:set>
                                      <p:cBhvr>
                                        <p:cTn id="251" dur="1" fill="hold">
                                          <p:stCondLst>
                                            <p:cond delay="0"/>
                                          </p:stCondLst>
                                        </p:cTn>
                                        <p:tgtEl>
                                          <p:spTgt spid="63"/>
                                        </p:tgtEl>
                                        <p:attrNameLst>
                                          <p:attrName>style.visibility</p:attrName>
                                        </p:attrNameLst>
                                      </p:cBhvr>
                                      <p:to>
                                        <p:strVal val="visible"/>
                                      </p:to>
                                    </p:set>
                                    <p:anim calcmode="lin" valueType="num">
                                      <p:cBhvr additive="base">
                                        <p:cTn id="252" dur="500" fill="hold"/>
                                        <p:tgtEl>
                                          <p:spTgt spid="63"/>
                                        </p:tgtEl>
                                        <p:attrNameLst>
                                          <p:attrName>ppt_x</p:attrName>
                                        </p:attrNameLst>
                                      </p:cBhvr>
                                      <p:tavLst>
                                        <p:tav tm="0">
                                          <p:val>
                                            <p:strVal val="#ppt_x"/>
                                          </p:val>
                                        </p:tav>
                                        <p:tav tm="100000">
                                          <p:val>
                                            <p:strVal val="#ppt_x"/>
                                          </p:val>
                                        </p:tav>
                                      </p:tavLst>
                                    </p:anim>
                                    <p:anim calcmode="lin" valueType="num">
                                      <p:cBhvr additive="base">
                                        <p:cTn id="25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 presetClass="entr" presetSubtype="4" fill="hold" grpId="0" nodeType="clickEffect">
                                  <p:stCondLst>
                                    <p:cond delay="0"/>
                                  </p:stCondLst>
                                  <p:childTnLst>
                                    <p:set>
                                      <p:cBhvr>
                                        <p:cTn id="257" dur="1" fill="hold">
                                          <p:stCondLst>
                                            <p:cond delay="0"/>
                                          </p:stCondLst>
                                        </p:cTn>
                                        <p:tgtEl>
                                          <p:spTgt spid="64"/>
                                        </p:tgtEl>
                                        <p:attrNameLst>
                                          <p:attrName>style.visibility</p:attrName>
                                        </p:attrNameLst>
                                      </p:cBhvr>
                                      <p:to>
                                        <p:strVal val="visible"/>
                                      </p:to>
                                    </p:set>
                                    <p:anim calcmode="lin" valueType="num">
                                      <p:cBhvr additive="base">
                                        <p:cTn id="258" dur="500" fill="hold"/>
                                        <p:tgtEl>
                                          <p:spTgt spid="64"/>
                                        </p:tgtEl>
                                        <p:attrNameLst>
                                          <p:attrName>ppt_x</p:attrName>
                                        </p:attrNameLst>
                                      </p:cBhvr>
                                      <p:tavLst>
                                        <p:tav tm="0">
                                          <p:val>
                                            <p:strVal val="#ppt_x"/>
                                          </p:val>
                                        </p:tav>
                                        <p:tav tm="100000">
                                          <p:val>
                                            <p:strVal val="#ppt_x"/>
                                          </p:val>
                                        </p:tav>
                                      </p:tavLst>
                                    </p:anim>
                                    <p:anim calcmode="lin" valueType="num">
                                      <p:cBhvr additive="base">
                                        <p:cTn id="25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2" presetClass="entr" presetSubtype="4" fill="hold" grpId="0" nodeType="clickEffect">
                                  <p:stCondLst>
                                    <p:cond delay="0"/>
                                  </p:stCondLst>
                                  <p:childTnLst>
                                    <p:set>
                                      <p:cBhvr>
                                        <p:cTn id="263" dur="1" fill="hold">
                                          <p:stCondLst>
                                            <p:cond delay="0"/>
                                          </p:stCondLst>
                                        </p:cTn>
                                        <p:tgtEl>
                                          <p:spTgt spid="65"/>
                                        </p:tgtEl>
                                        <p:attrNameLst>
                                          <p:attrName>style.visibility</p:attrName>
                                        </p:attrNameLst>
                                      </p:cBhvr>
                                      <p:to>
                                        <p:strVal val="visible"/>
                                      </p:to>
                                    </p:set>
                                    <p:anim calcmode="lin" valueType="num">
                                      <p:cBhvr additive="base">
                                        <p:cTn id="264" dur="500" fill="hold"/>
                                        <p:tgtEl>
                                          <p:spTgt spid="65"/>
                                        </p:tgtEl>
                                        <p:attrNameLst>
                                          <p:attrName>ppt_x</p:attrName>
                                        </p:attrNameLst>
                                      </p:cBhvr>
                                      <p:tavLst>
                                        <p:tav tm="0">
                                          <p:val>
                                            <p:strVal val="#ppt_x"/>
                                          </p:val>
                                        </p:tav>
                                        <p:tav tm="100000">
                                          <p:val>
                                            <p:strVal val="#ppt_x"/>
                                          </p:val>
                                        </p:tav>
                                      </p:tavLst>
                                    </p:anim>
                                    <p:anim calcmode="lin" valueType="num">
                                      <p:cBhvr additive="base">
                                        <p:cTn id="265"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66" fill="hold">
                      <p:stCondLst>
                        <p:cond delay="indefinite"/>
                      </p:stCondLst>
                      <p:childTnLst>
                        <p:par>
                          <p:cTn id="267" fill="hold">
                            <p:stCondLst>
                              <p:cond delay="0"/>
                            </p:stCondLst>
                            <p:childTnLst>
                              <p:par>
                                <p:cTn id="268" presetID="2" presetClass="entr" presetSubtype="4" fill="hold" grpId="0" nodeType="clickEffect">
                                  <p:stCondLst>
                                    <p:cond delay="0"/>
                                  </p:stCondLst>
                                  <p:childTnLst>
                                    <p:set>
                                      <p:cBhvr>
                                        <p:cTn id="269" dur="1" fill="hold">
                                          <p:stCondLst>
                                            <p:cond delay="0"/>
                                          </p:stCondLst>
                                        </p:cTn>
                                        <p:tgtEl>
                                          <p:spTgt spid="66"/>
                                        </p:tgtEl>
                                        <p:attrNameLst>
                                          <p:attrName>style.visibility</p:attrName>
                                        </p:attrNameLst>
                                      </p:cBhvr>
                                      <p:to>
                                        <p:strVal val="visible"/>
                                      </p:to>
                                    </p:set>
                                    <p:anim calcmode="lin" valueType="num">
                                      <p:cBhvr additive="base">
                                        <p:cTn id="270" dur="500" fill="hold"/>
                                        <p:tgtEl>
                                          <p:spTgt spid="66"/>
                                        </p:tgtEl>
                                        <p:attrNameLst>
                                          <p:attrName>ppt_x</p:attrName>
                                        </p:attrNameLst>
                                      </p:cBhvr>
                                      <p:tavLst>
                                        <p:tav tm="0">
                                          <p:val>
                                            <p:strVal val="#ppt_x"/>
                                          </p:val>
                                        </p:tav>
                                        <p:tav tm="100000">
                                          <p:val>
                                            <p:strVal val="#ppt_x"/>
                                          </p:val>
                                        </p:tav>
                                      </p:tavLst>
                                    </p:anim>
                                    <p:anim calcmode="lin" valueType="num">
                                      <p:cBhvr additive="base">
                                        <p:cTn id="27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 presetClass="entr" presetSubtype="4" fill="hold" grpId="0" nodeType="clickEffect">
                                  <p:stCondLst>
                                    <p:cond delay="0"/>
                                  </p:stCondLst>
                                  <p:childTnLst>
                                    <p:set>
                                      <p:cBhvr>
                                        <p:cTn id="275" dur="1" fill="hold">
                                          <p:stCondLst>
                                            <p:cond delay="0"/>
                                          </p:stCondLst>
                                        </p:cTn>
                                        <p:tgtEl>
                                          <p:spTgt spid="67"/>
                                        </p:tgtEl>
                                        <p:attrNameLst>
                                          <p:attrName>style.visibility</p:attrName>
                                        </p:attrNameLst>
                                      </p:cBhvr>
                                      <p:to>
                                        <p:strVal val="visible"/>
                                      </p:to>
                                    </p:set>
                                    <p:anim calcmode="lin" valueType="num">
                                      <p:cBhvr additive="base">
                                        <p:cTn id="276" dur="500" fill="hold"/>
                                        <p:tgtEl>
                                          <p:spTgt spid="67"/>
                                        </p:tgtEl>
                                        <p:attrNameLst>
                                          <p:attrName>ppt_x</p:attrName>
                                        </p:attrNameLst>
                                      </p:cBhvr>
                                      <p:tavLst>
                                        <p:tav tm="0">
                                          <p:val>
                                            <p:strVal val="#ppt_x"/>
                                          </p:val>
                                        </p:tav>
                                        <p:tav tm="100000">
                                          <p:val>
                                            <p:strVal val="#ppt_x"/>
                                          </p:val>
                                        </p:tav>
                                      </p:tavLst>
                                    </p:anim>
                                    <p:anim calcmode="lin" valueType="num">
                                      <p:cBhvr additive="base">
                                        <p:cTn id="277"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78" fill="hold">
                      <p:stCondLst>
                        <p:cond delay="indefinite"/>
                      </p:stCondLst>
                      <p:childTnLst>
                        <p:par>
                          <p:cTn id="279" fill="hold">
                            <p:stCondLst>
                              <p:cond delay="0"/>
                            </p:stCondLst>
                            <p:childTnLst>
                              <p:par>
                                <p:cTn id="280" presetID="2" presetClass="entr" presetSubtype="4" fill="hold" grpId="0" nodeType="clickEffect">
                                  <p:stCondLst>
                                    <p:cond delay="0"/>
                                  </p:stCondLst>
                                  <p:childTnLst>
                                    <p:set>
                                      <p:cBhvr>
                                        <p:cTn id="281" dur="1" fill="hold">
                                          <p:stCondLst>
                                            <p:cond delay="0"/>
                                          </p:stCondLst>
                                        </p:cTn>
                                        <p:tgtEl>
                                          <p:spTgt spid="68"/>
                                        </p:tgtEl>
                                        <p:attrNameLst>
                                          <p:attrName>style.visibility</p:attrName>
                                        </p:attrNameLst>
                                      </p:cBhvr>
                                      <p:to>
                                        <p:strVal val="visible"/>
                                      </p:to>
                                    </p:set>
                                    <p:anim calcmode="lin" valueType="num">
                                      <p:cBhvr additive="base">
                                        <p:cTn id="282" dur="500" fill="hold"/>
                                        <p:tgtEl>
                                          <p:spTgt spid="68"/>
                                        </p:tgtEl>
                                        <p:attrNameLst>
                                          <p:attrName>ppt_x</p:attrName>
                                        </p:attrNameLst>
                                      </p:cBhvr>
                                      <p:tavLst>
                                        <p:tav tm="0">
                                          <p:val>
                                            <p:strVal val="#ppt_x"/>
                                          </p:val>
                                        </p:tav>
                                        <p:tav tm="100000">
                                          <p:val>
                                            <p:strVal val="#ppt_x"/>
                                          </p:val>
                                        </p:tav>
                                      </p:tavLst>
                                    </p:anim>
                                    <p:anim calcmode="lin" valueType="num">
                                      <p:cBhvr additive="base">
                                        <p:cTn id="28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84" fill="hold">
                      <p:stCondLst>
                        <p:cond delay="indefinite"/>
                      </p:stCondLst>
                      <p:childTnLst>
                        <p:par>
                          <p:cTn id="285" fill="hold">
                            <p:stCondLst>
                              <p:cond delay="0"/>
                            </p:stCondLst>
                            <p:childTnLst>
                              <p:par>
                                <p:cTn id="286" presetID="2" presetClass="entr" presetSubtype="4" fill="hold" grpId="0" nodeType="clickEffect">
                                  <p:stCondLst>
                                    <p:cond delay="0"/>
                                  </p:stCondLst>
                                  <p:childTnLst>
                                    <p:set>
                                      <p:cBhvr>
                                        <p:cTn id="287" dur="1" fill="hold">
                                          <p:stCondLst>
                                            <p:cond delay="0"/>
                                          </p:stCondLst>
                                        </p:cTn>
                                        <p:tgtEl>
                                          <p:spTgt spid="69"/>
                                        </p:tgtEl>
                                        <p:attrNameLst>
                                          <p:attrName>style.visibility</p:attrName>
                                        </p:attrNameLst>
                                      </p:cBhvr>
                                      <p:to>
                                        <p:strVal val="visible"/>
                                      </p:to>
                                    </p:set>
                                    <p:anim calcmode="lin" valueType="num">
                                      <p:cBhvr additive="base">
                                        <p:cTn id="288" dur="500" fill="hold"/>
                                        <p:tgtEl>
                                          <p:spTgt spid="69"/>
                                        </p:tgtEl>
                                        <p:attrNameLst>
                                          <p:attrName>ppt_x</p:attrName>
                                        </p:attrNameLst>
                                      </p:cBhvr>
                                      <p:tavLst>
                                        <p:tav tm="0">
                                          <p:val>
                                            <p:strVal val="#ppt_x"/>
                                          </p:val>
                                        </p:tav>
                                        <p:tav tm="100000">
                                          <p:val>
                                            <p:strVal val="#ppt_x"/>
                                          </p:val>
                                        </p:tav>
                                      </p:tavLst>
                                    </p:anim>
                                    <p:anim calcmode="lin" valueType="num">
                                      <p:cBhvr additive="base">
                                        <p:cTn id="28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90" fill="hold">
                      <p:stCondLst>
                        <p:cond delay="indefinite"/>
                      </p:stCondLst>
                      <p:childTnLst>
                        <p:par>
                          <p:cTn id="291" fill="hold">
                            <p:stCondLst>
                              <p:cond delay="0"/>
                            </p:stCondLst>
                            <p:childTnLst>
                              <p:par>
                                <p:cTn id="292" presetID="2" presetClass="entr" presetSubtype="4" fill="hold" grpId="0" nodeType="clickEffect">
                                  <p:stCondLst>
                                    <p:cond delay="0"/>
                                  </p:stCondLst>
                                  <p:childTnLst>
                                    <p:set>
                                      <p:cBhvr>
                                        <p:cTn id="293" dur="1" fill="hold">
                                          <p:stCondLst>
                                            <p:cond delay="0"/>
                                          </p:stCondLst>
                                        </p:cTn>
                                        <p:tgtEl>
                                          <p:spTgt spid="70"/>
                                        </p:tgtEl>
                                        <p:attrNameLst>
                                          <p:attrName>style.visibility</p:attrName>
                                        </p:attrNameLst>
                                      </p:cBhvr>
                                      <p:to>
                                        <p:strVal val="visible"/>
                                      </p:to>
                                    </p:set>
                                    <p:anim calcmode="lin" valueType="num">
                                      <p:cBhvr additive="base">
                                        <p:cTn id="294" dur="500" fill="hold"/>
                                        <p:tgtEl>
                                          <p:spTgt spid="70"/>
                                        </p:tgtEl>
                                        <p:attrNameLst>
                                          <p:attrName>ppt_x</p:attrName>
                                        </p:attrNameLst>
                                      </p:cBhvr>
                                      <p:tavLst>
                                        <p:tav tm="0">
                                          <p:val>
                                            <p:strVal val="#ppt_x"/>
                                          </p:val>
                                        </p:tav>
                                        <p:tav tm="100000">
                                          <p:val>
                                            <p:strVal val="#ppt_x"/>
                                          </p:val>
                                        </p:tav>
                                      </p:tavLst>
                                    </p:anim>
                                    <p:anim calcmode="lin" valueType="num">
                                      <p:cBhvr additive="base">
                                        <p:cTn id="295"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2" presetClass="entr" presetSubtype="4" fill="hold" grpId="0" nodeType="clickEffect">
                                  <p:stCondLst>
                                    <p:cond delay="0"/>
                                  </p:stCondLst>
                                  <p:childTnLst>
                                    <p:set>
                                      <p:cBhvr>
                                        <p:cTn id="299" dur="1" fill="hold">
                                          <p:stCondLst>
                                            <p:cond delay="0"/>
                                          </p:stCondLst>
                                        </p:cTn>
                                        <p:tgtEl>
                                          <p:spTgt spid="71"/>
                                        </p:tgtEl>
                                        <p:attrNameLst>
                                          <p:attrName>style.visibility</p:attrName>
                                        </p:attrNameLst>
                                      </p:cBhvr>
                                      <p:to>
                                        <p:strVal val="visible"/>
                                      </p:to>
                                    </p:set>
                                    <p:anim calcmode="lin" valueType="num">
                                      <p:cBhvr additive="base">
                                        <p:cTn id="300" dur="500" fill="hold"/>
                                        <p:tgtEl>
                                          <p:spTgt spid="71"/>
                                        </p:tgtEl>
                                        <p:attrNameLst>
                                          <p:attrName>ppt_x</p:attrName>
                                        </p:attrNameLst>
                                      </p:cBhvr>
                                      <p:tavLst>
                                        <p:tav tm="0">
                                          <p:val>
                                            <p:strVal val="#ppt_x"/>
                                          </p:val>
                                        </p:tav>
                                        <p:tav tm="100000">
                                          <p:val>
                                            <p:strVal val="#ppt_x"/>
                                          </p:val>
                                        </p:tav>
                                      </p:tavLst>
                                    </p:anim>
                                    <p:anim calcmode="lin" valueType="num">
                                      <p:cBhvr additive="base">
                                        <p:cTn id="30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1723549" cy="579839"/>
          </a:xfrm>
          <a:prstGeom prst="rect">
            <a:avLst/>
          </a:prstGeom>
          <a:noFill/>
        </p:spPr>
        <p:txBody>
          <a:bodyPr wrap="none" rtlCol="0">
            <a:spAutoFit/>
          </a:bodyPr>
          <a:lstStyle/>
          <a:p>
            <a:pPr algn="l">
              <a:lnSpc>
                <a:spcPct val="150000"/>
              </a:lnSpc>
            </a:pPr>
            <a:r>
              <a:rPr lang="zh-CN" altLang="en-US" sz="2400" b="1" dirty="0"/>
              <a:t>短进程优先</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extLst>
              <p:ext uri="{D42A27DB-BD31-4B8C-83A1-F6EECF244321}">
                <p14:modId xmlns:p14="http://schemas.microsoft.com/office/powerpoint/2010/main" val="3995786865"/>
              </p:ext>
            </p:extLst>
          </p:nvPr>
        </p:nvGraphicFramePr>
        <p:xfrm>
          <a:off x="638466" y="2319893"/>
          <a:ext cx="10915068" cy="3114040"/>
        </p:xfrm>
        <a:graphic>
          <a:graphicData uri="http://schemas.openxmlformats.org/drawingml/2006/table">
            <a:tbl>
              <a:tblPr firstRow="1" bandRow="1">
                <a:tableStyleId>{5FD0F851-EC5A-4D38-B0AD-8093EC10F338}</a:tableStyleId>
              </a:tblPr>
              <a:tblGrid>
                <a:gridCol w="1160780">
                  <a:extLst>
                    <a:ext uri="{9D8B030D-6E8A-4147-A177-3AD203B41FA5}">
                      <a16:colId xmlns:a16="http://schemas.microsoft.com/office/drawing/2014/main" val="2667198182"/>
                    </a:ext>
                  </a:extLst>
                </a:gridCol>
                <a:gridCol w="1160780">
                  <a:extLst>
                    <a:ext uri="{9D8B030D-6E8A-4147-A177-3AD203B41FA5}">
                      <a16:colId xmlns:a16="http://schemas.microsoft.com/office/drawing/2014/main" val="2259038339"/>
                    </a:ext>
                  </a:extLst>
                </a:gridCol>
                <a:gridCol w="1160780">
                  <a:extLst>
                    <a:ext uri="{9D8B030D-6E8A-4147-A177-3AD203B41FA5}">
                      <a16:colId xmlns:a16="http://schemas.microsoft.com/office/drawing/2014/main" val="1101478458"/>
                    </a:ext>
                  </a:extLst>
                </a:gridCol>
                <a:gridCol w="1160780">
                  <a:extLst>
                    <a:ext uri="{9D8B030D-6E8A-4147-A177-3AD203B41FA5}">
                      <a16:colId xmlns:a16="http://schemas.microsoft.com/office/drawing/2014/main" val="2555185491"/>
                    </a:ext>
                  </a:extLst>
                </a:gridCol>
                <a:gridCol w="1160780">
                  <a:extLst>
                    <a:ext uri="{9D8B030D-6E8A-4147-A177-3AD203B41FA5}">
                      <a16:colId xmlns:a16="http://schemas.microsoft.com/office/drawing/2014/main" val="1541357854"/>
                    </a:ext>
                  </a:extLst>
                </a:gridCol>
                <a:gridCol w="1160780">
                  <a:extLst>
                    <a:ext uri="{9D8B030D-6E8A-4147-A177-3AD203B41FA5}">
                      <a16:colId xmlns:a16="http://schemas.microsoft.com/office/drawing/2014/main" val="3663767306"/>
                    </a:ext>
                  </a:extLst>
                </a:gridCol>
                <a:gridCol w="1617980">
                  <a:extLst>
                    <a:ext uri="{9D8B030D-6E8A-4147-A177-3AD203B41FA5}">
                      <a16:colId xmlns:a16="http://schemas.microsoft.com/office/drawing/2014/main" val="2264330230"/>
                    </a:ext>
                  </a:extLst>
                </a:gridCol>
                <a:gridCol w="1160780">
                  <a:extLst>
                    <a:ext uri="{9D8B030D-6E8A-4147-A177-3AD203B41FA5}">
                      <a16:colId xmlns:a16="http://schemas.microsoft.com/office/drawing/2014/main" val="1067009850"/>
                    </a:ext>
                  </a:extLst>
                </a:gridCol>
                <a:gridCol w="1171628">
                  <a:extLst>
                    <a:ext uri="{9D8B030D-6E8A-4147-A177-3AD203B41FA5}">
                      <a16:colId xmlns:a16="http://schemas.microsoft.com/office/drawing/2014/main" val="2867684784"/>
                    </a:ext>
                  </a:extLst>
                </a:gridCol>
              </a:tblGrid>
              <a:tr h="370840">
                <a:tc>
                  <a:txBody>
                    <a:bodyPr/>
                    <a:lstStyle/>
                    <a:p>
                      <a:pPr algn="ctr"/>
                      <a:r>
                        <a:rPr lang="zh-CN" altLang="en-US" dirty="0"/>
                        <a:t>进程名称</a:t>
                      </a:r>
                    </a:p>
                  </a:txBody>
                  <a:tcPr/>
                </a:tc>
                <a:tc>
                  <a:txBody>
                    <a:bodyPr/>
                    <a:lstStyle/>
                    <a:p>
                      <a:pPr algn="ctr"/>
                      <a:r>
                        <a:rPr lang="zh-CN" altLang="en-US" dirty="0"/>
                        <a:t>到达时刻</a:t>
                      </a:r>
                    </a:p>
                  </a:txBody>
                  <a:tcPr/>
                </a:tc>
                <a:tc>
                  <a:txBody>
                    <a:bodyPr/>
                    <a:lstStyle/>
                    <a:p>
                      <a:pPr algn="ctr"/>
                      <a:r>
                        <a:rPr lang="zh-CN" altLang="en-US" dirty="0"/>
                        <a:t>服务时长</a:t>
                      </a:r>
                    </a:p>
                  </a:txBody>
                  <a:tcPr/>
                </a:tc>
                <a:tc>
                  <a:txBody>
                    <a:bodyPr/>
                    <a:lstStyle/>
                    <a:p>
                      <a:pPr algn="ctr"/>
                      <a:r>
                        <a:rPr lang="zh-CN" altLang="en-US" dirty="0"/>
                        <a:t>开始时刻</a:t>
                      </a:r>
                    </a:p>
                  </a:txBody>
                  <a:tcPr/>
                </a:tc>
                <a:tc>
                  <a:txBody>
                    <a:bodyPr/>
                    <a:lstStyle/>
                    <a:p>
                      <a:pPr algn="ctr"/>
                      <a:r>
                        <a:rPr lang="zh-CN" altLang="en-US" dirty="0"/>
                        <a:t>完成时刻</a:t>
                      </a:r>
                    </a:p>
                  </a:txBody>
                  <a:tcPr/>
                </a:tc>
                <a:tc>
                  <a:txBody>
                    <a:bodyPr/>
                    <a:lstStyle/>
                    <a:p>
                      <a:pPr algn="ctr"/>
                      <a:r>
                        <a:rPr lang="zh-CN" altLang="en-US" dirty="0"/>
                        <a:t>周转时间</a:t>
                      </a:r>
                    </a:p>
                  </a:txBody>
                  <a:tcPr/>
                </a:tc>
                <a:tc>
                  <a:txBody>
                    <a:bodyPr/>
                    <a:lstStyle/>
                    <a:p>
                      <a:pPr algn="ctr"/>
                      <a:r>
                        <a:rPr lang="zh-CN" altLang="en-US" dirty="0"/>
                        <a:t>带权周转时间</a:t>
                      </a:r>
                    </a:p>
                  </a:txBody>
                  <a:tcPr/>
                </a:tc>
                <a:tc>
                  <a:txBody>
                    <a:bodyPr/>
                    <a:lstStyle/>
                    <a:p>
                      <a:pPr algn="ctr"/>
                      <a:r>
                        <a:rPr lang="zh-CN" altLang="en-US" dirty="0"/>
                        <a:t>等待时间</a:t>
                      </a:r>
                    </a:p>
                  </a:txBody>
                  <a:tcPr/>
                </a:tc>
                <a:tc>
                  <a:txBody>
                    <a:bodyPr/>
                    <a:lstStyle/>
                    <a:p>
                      <a:pPr algn="ctr"/>
                      <a:r>
                        <a:rPr lang="zh-CN" altLang="en-US" dirty="0"/>
                        <a:t>响应时间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80682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123712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166743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209773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3388653" y="5618619"/>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3829334" y="5618619"/>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4259639" y="5618619"/>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6407247" y="561861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6837552" y="561861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7267857" y="561861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7698162" y="561861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8128467" y="561861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2538420"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2968725"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4679567" y="561861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5109872" y="561861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5540177" y="561861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5970482" y="561861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656894" y="6104964"/>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4474792"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4474792" y="3038293"/>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4474792" y="3473061"/>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4474792" y="3938484"/>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4474792" y="4403907"/>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571540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5715402" y="3037598"/>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5715402" y="3472366"/>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5715402" y="3937789"/>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5715402" y="4403212"/>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6837552" y="2572175"/>
            <a:ext cx="4463738" cy="2406633"/>
            <a:chOff x="6837552" y="2572175"/>
            <a:chExt cx="4463738" cy="2406633"/>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8159955" y="2572870"/>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8159955" y="3038293"/>
              <a:ext cx="790601" cy="574901"/>
            </a:xfrm>
            <a:prstGeom prst="rect">
              <a:avLst/>
            </a:prstGeom>
            <a:noFill/>
          </p:spPr>
          <p:txBody>
            <a:bodyPr wrap="none" rtlCol="0">
              <a:spAutoFit/>
            </a:bodyPr>
            <a:lstStyle/>
            <a:p>
              <a:pPr algn="l">
                <a:lnSpc>
                  <a:spcPct val="150000"/>
                </a:lnSpc>
              </a:pPr>
              <a:r>
                <a:rPr lang="en-US" altLang="zh-CN" sz="2400" b="1" dirty="0"/>
                <a:t>2.67</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8159955" y="3473061"/>
              <a:ext cx="617477" cy="574901"/>
            </a:xfrm>
            <a:prstGeom prst="rect">
              <a:avLst/>
            </a:prstGeom>
            <a:noFill/>
          </p:spPr>
          <p:txBody>
            <a:bodyPr wrap="none" rtlCol="0">
              <a:spAutoFit/>
            </a:bodyPr>
            <a:lstStyle/>
            <a:p>
              <a:pPr algn="l">
                <a:lnSpc>
                  <a:spcPct val="150000"/>
                </a:lnSpc>
              </a:pPr>
              <a:r>
                <a:rPr lang="en-US" altLang="zh-CN" sz="2400" b="1" dirty="0"/>
                <a:t>3.2</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8159955" y="3938484"/>
              <a:ext cx="617477" cy="574901"/>
            </a:xfrm>
            <a:prstGeom prst="rect">
              <a:avLst/>
            </a:prstGeom>
            <a:noFill/>
          </p:spPr>
          <p:txBody>
            <a:bodyPr wrap="none" rtlCol="0">
              <a:spAutoFit/>
            </a:bodyPr>
            <a:lstStyle/>
            <a:p>
              <a:pPr algn="l">
                <a:lnSpc>
                  <a:spcPct val="150000"/>
                </a:lnSpc>
              </a:pPr>
              <a:r>
                <a:rPr lang="en-US" altLang="zh-CN" sz="2400" b="1" dirty="0"/>
                <a:t>1.5</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8159955" y="4403907"/>
              <a:ext cx="790601" cy="574901"/>
            </a:xfrm>
            <a:prstGeom prst="rect">
              <a:avLst/>
            </a:prstGeom>
            <a:noFill/>
          </p:spPr>
          <p:txBody>
            <a:bodyPr wrap="none" rtlCol="0">
              <a:spAutoFit/>
            </a:bodyPr>
            <a:lstStyle/>
            <a:p>
              <a:pPr algn="l">
                <a:lnSpc>
                  <a:spcPct val="150000"/>
                </a:lnSpc>
              </a:pPr>
              <a:r>
                <a:rPr lang="en-US" altLang="zh-CN" sz="2400" b="1" dirty="0"/>
                <a:t>2.25</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644060"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644060" y="3038293"/>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644060" y="3473061"/>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644060" y="3938484"/>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644060" y="4403907"/>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770375"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770375" y="3038293"/>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770375" y="3473061"/>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770375" y="3938484"/>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770375" y="4403907"/>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6837552" y="4850143"/>
            <a:ext cx="4550300" cy="575596"/>
            <a:chOff x="6837552" y="4850143"/>
            <a:chExt cx="4550300" cy="575596"/>
          </a:xfrm>
        </p:grpSpPr>
        <p:sp>
          <p:nvSpPr>
            <p:cNvPr id="68" name="文本框 67">
              <a:extLst>
                <a:ext uri="{FF2B5EF4-FFF2-40B4-BE49-F238E27FC236}">
                  <a16:creationId xmlns:a16="http://schemas.microsoft.com/office/drawing/2014/main" id="{ADF576C3-8C25-4FA7-912C-0BB390ED1B58}"/>
                </a:ext>
              </a:extLst>
            </p:cNvPr>
            <p:cNvSpPr txBox="1"/>
            <p:nvPr/>
          </p:nvSpPr>
          <p:spPr>
            <a:xfrm>
              <a:off x="6837552" y="4850143"/>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8159955" y="4850838"/>
              <a:ext cx="790601" cy="574901"/>
            </a:xfrm>
            <a:prstGeom prst="rect">
              <a:avLst/>
            </a:prstGeom>
            <a:noFill/>
          </p:spPr>
          <p:txBody>
            <a:bodyPr wrap="none" rtlCol="0">
              <a:spAutoFit/>
            </a:bodyPr>
            <a:lstStyle/>
            <a:p>
              <a:pPr algn="l">
                <a:lnSpc>
                  <a:spcPct val="150000"/>
                </a:lnSpc>
              </a:pPr>
              <a:r>
                <a:rPr lang="en-US" altLang="zh-CN" sz="2400" b="1" dirty="0"/>
                <a:t>2.12</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9644060" y="4850838"/>
              <a:ext cx="617477" cy="574901"/>
            </a:xfrm>
            <a:prstGeom prst="rect">
              <a:avLst/>
            </a:prstGeom>
            <a:noFill/>
          </p:spPr>
          <p:txBody>
            <a:bodyPr wrap="none" rtlCol="0">
              <a:spAutoFit/>
            </a:bodyPr>
            <a:lstStyle/>
            <a:p>
              <a:pPr algn="l">
                <a:lnSpc>
                  <a:spcPct val="150000"/>
                </a:lnSpc>
              </a:pPr>
              <a:r>
                <a:rPr lang="en-US" altLang="zh-CN" sz="2400" b="1" dirty="0"/>
                <a:t>4.4</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10770375" y="4850838"/>
              <a:ext cx="617477" cy="574901"/>
            </a:xfrm>
            <a:prstGeom prst="rect">
              <a:avLst/>
            </a:prstGeom>
            <a:noFill/>
          </p:spPr>
          <p:txBody>
            <a:bodyPr wrap="none" rtlCol="0">
              <a:spAutoFit/>
            </a:bodyPr>
            <a:lstStyle/>
            <a:p>
              <a:pPr algn="l">
                <a:lnSpc>
                  <a:spcPct val="150000"/>
                </a:lnSpc>
              </a:pPr>
              <a:r>
                <a:rPr lang="en-US" altLang="zh-CN" sz="2400" b="1" dirty="0"/>
                <a:t>4.4</a:t>
              </a:r>
              <a:endParaRPr lang="zh-CN" altLang="en-US" sz="2400" b="1" dirty="0"/>
            </a:p>
          </p:txBody>
        </p:sp>
      </p:grpSp>
    </p:spTree>
    <p:extLst>
      <p:ext uri="{BB962C8B-B14F-4D97-AF65-F5344CB8AC3E}">
        <p14:creationId xmlns:p14="http://schemas.microsoft.com/office/powerpoint/2010/main" val="23955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500" fill="hold"/>
                                        <p:tgtEl>
                                          <p:spTgt spid="46"/>
                                        </p:tgtEl>
                                        <p:attrNameLst>
                                          <p:attrName>ppt_x</p:attrName>
                                        </p:attrNameLst>
                                      </p:cBhvr>
                                      <p:tavLst>
                                        <p:tav tm="0">
                                          <p:val>
                                            <p:strVal val="#ppt_x"/>
                                          </p:val>
                                        </p:tav>
                                        <p:tav tm="100000">
                                          <p:val>
                                            <p:strVal val="#ppt_x"/>
                                          </p:val>
                                        </p:tav>
                                      </p:tavLst>
                                    </p:anim>
                                    <p:anim calcmode="lin" valueType="num">
                                      <p:cBhvr additive="base">
                                        <p:cTn id="6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ppt_x"/>
                                          </p:val>
                                        </p:tav>
                                        <p:tav tm="100000">
                                          <p:val>
                                            <p:strVal val="#ppt_x"/>
                                          </p:val>
                                        </p:tav>
                                      </p:tavLst>
                                    </p:anim>
                                    <p:anim calcmode="lin" valueType="num">
                                      <p:cBhvr additive="base">
                                        <p:cTn id="1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39"/>
                                        </p:tgtEl>
                                        <p:attrNameLst>
                                          <p:attrName>style.visibility</p:attrName>
                                        </p:attrNameLst>
                                      </p:cBhvr>
                                      <p:to>
                                        <p:strVal val="visible"/>
                                      </p:to>
                                    </p:set>
                                    <p:anim calcmode="lin" valueType="num">
                                      <p:cBhvr additive="base">
                                        <p:cTn id="125" dur="500" fill="hold"/>
                                        <p:tgtEl>
                                          <p:spTgt spid="39"/>
                                        </p:tgtEl>
                                        <p:attrNameLst>
                                          <p:attrName>ppt_x</p:attrName>
                                        </p:attrNameLst>
                                      </p:cBhvr>
                                      <p:tavLst>
                                        <p:tav tm="0">
                                          <p:val>
                                            <p:strVal val="#ppt_x"/>
                                          </p:val>
                                        </p:tav>
                                        <p:tav tm="100000">
                                          <p:val>
                                            <p:strVal val="#ppt_x"/>
                                          </p:val>
                                        </p:tav>
                                      </p:tavLst>
                                    </p:anim>
                                    <p:anim calcmode="lin" valueType="num">
                                      <p:cBhvr additive="base">
                                        <p:cTn id="1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fade">
                                      <p:cBhvr>
                                        <p:cTn id="136" dur="500"/>
                                        <p:tgtEl>
                                          <p:spTgt spid="1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500"/>
                                        <p:tgtEl>
                                          <p:spTgt spid="20"/>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fade">
                                      <p:cBhvr>
                                        <p:cTn id="151" dur="500"/>
                                        <p:tgtEl>
                                          <p:spTgt spid="22"/>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5"/>
                                        </p:tgtEl>
                                        <p:attrNameLst>
                                          <p:attrName>style.visibility</p:attrName>
                                        </p:attrNameLst>
                                      </p:cBhvr>
                                      <p:to>
                                        <p:strVal val="visible"/>
                                      </p:to>
                                    </p:set>
                                    <p:anim calcmode="lin" valueType="num">
                                      <p:cBhvr additive="base">
                                        <p:cTn id="156" dur="500" fill="hold"/>
                                        <p:tgtEl>
                                          <p:spTgt spid="45"/>
                                        </p:tgtEl>
                                        <p:attrNameLst>
                                          <p:attrName>ppt_x</p:attrName>
                                        </p:attrNameLst>
                                      </p:cBhvr>
                                      <p:tavLst>
                                        <p:tav tm="0">
                                          <p:val>
                                            <p:strVal val="#ppt_x"/>
                                          </p:val>
                                        </p:tav>
                                        <p:tav tm="100000">
                                          <p:val>
                                            <p:strVal val="#ppt_x"/>
                                          </p:val>
                                        </p:tav>
                                      </p:tavLst>
                                    </p:anim>
                                    <p:anim calcmode="lin" valueType="num">
                                      <p:cBhvr additive="base">
                                        <p:cTn id="15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4" fill="hold" nodeType="clickEffect">
                                  <p:stCondLst>
                                    <p:cond delay="0"/>
                                  </p:stCondLst>
                                  <p:childTnLst>
                                    <p:set>
                                      <p:cBhvr>
                                        <p:cTn id="161" dur="1" fill="hold">
                                          <p:stCondLst>
                                            <p:cond delay="0"/>
                                          </p:stCondLst>
                                        </p:cTn>
                                        <p:tgtEl>
                                          <p:spTgt spid="72"/>
                                        </p:tgtEl>
                                        <p:attrNameLst>
                                          <p:attrName>style.visibility</p:attrName>
                                        </p:attrNameLst>
                                      </p:cBhvr>
                                      <p:to>
                                        <p:strVal val="visible"/>
                                      </p:to>
                                    </p:set>
                                    <p:anim calcmode="lin" valueType="num">
                                      <p:cBhvr additive="base">
                                        <p:cTn id="162" dur="500" fill="hold"/>
                                        <p:tgtEl>
                                          <p:spTgt spid="72"/>
                                        </p:tgtEl>
                                        <p:attrNameLst>
                                          <p:attrName>ppt_x</p:attrName>
                                        </p:attrNameLst>
                                      </p:cBhvr>
                                      <p:tavLst>
                                        <p:tav tm="0">
                                          <p:val>
                                            <p:strVal val="#ppt_x"/>
                                          </p:val>
                                        </p:tav>
                                        <p:tav tm="100000">
                                          <p:val>
                                            <p:strVal val="#ppt_x"/>
                                          </p:val>
                                        </p:tav>
                                      </p:tavLst>
                                    </p:anim>
                                    <p:anim calcmode="lin" valueType="num">
                                      <p:cBhvr additive="base">
                                        <p:cTn id="16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73"/>
                                        </p:tgtEl>
                                        <p:attrNameLst>
                                          <p:attrName>style.visibility</p:attrName>
                                        </p:attrNameLst>
                                      </p:cBhvr>
                                      <p:to>
                                        <p:strVal val="visible"/>
                                      </p:to>
                                    </p:set>
                                    <p:animEffect transition="in" filter="fade">
                                      <p:cBhvr>
                                        <p:cTn id="168" dur="1000"/>
                                        <p:tgtEl>
                                          <p:spTgt spid="73"/>
                                        </p:tgtEl>
                                      </p:cBhvr>
                                    </p:animEffect>
                                    <p:anim calcmode="lin" valueType="num">
                                      <p:cBhvr>
                                        <p:cTn id="169" dur="1000" fill="hold"/>
                                        <p:tgtEl>
                                          <p:spTgt spid="73"/>
                                        </p:tgtEl>
                                        <p:attrNameLst>
                                          <p:attrName>ppt_x</p:attrName>
                                        </p:attrNameLst>
                                      </p:cBhvr>
                                      <p:tavLst>
                                        <p:tav tm="0">
                                          <p:val>
                                            <p:strVal val="#ppt_x"/>
                                          </p:val>
                                        </p:tav>
                                        <p:tav tm="100000">
                                          <p:val>
                                            <p:strVal val="#ppt_x"/>
                                          </p:val>
                                        </p:tav>
                                      </p:tavLst>
                                    </p:anim>
                                    <p:anim calcmode="lin" valueType="num">
                                      <p:cBhvr>
                                        <p:cTn id="17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5282215" cy="579839"/>
          </a:xfrm>
          <a:prstGeom prst="rect">
            <a:avLst/>
          </a:prstGeom>
          <a:noFill/>
        </p:spPr>
        <p:txBody>
          <a:bodyPr wrap="none" rtlCol="0">
            <a:spAutoFit/>
          </a:bodyPr>
          <a:lstStyle/>
          <a:p>
            <a:pPr algn="l">
              <a:lnSpc>
                <a:spcPct val="150000"/>
              </a:lnSpc>
            </a:pPr>
            <a:r>
              <a:rPr lang="zh-CN" altLang="en-US" sz="2400" b="1" dirty="0"/>
              <a:t>静态优先权（非抢占式）</a:t>
            </a:r>
            <a:r>
              <a:rPr lang="en-US" altLang="zh-CN" sz="2400" b="1" dirty="0"/>
              <a:t>1</a:t>
            </a:r>
            <a:r>
              <a:rPr lang="zh-CN" altLang="en-US" sz="2400" b="1" dirty="0"/>
              <a:t>为高优先权</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extLst>
              <p:ext uri="{D42A27DB-BD31-4B8C-83A1-F6EECF244321}">
                <p14:modId xmlns:p14="http://schemas.microsoft.com/office/powerpoint/2010/main" val="2207533312"/>
              </p:ext>
            </p:extLst>
          </p:nvPr>
        </p:nvGraphicFramePr>
        <p:xfrm>
          <a:off x="638467" y="2319893"/>
          <a:ext cx="10571002" cy="3383280"/>
        </p:xfrm>
        <a:graphic>
          <a:graphicData uri="http://schemas.openxmlformats.org/drawingml/2006/table">
            <a:tbl>
              <a:tblPr firstRow="1" bandRow="1">
                <a:tableStyleId>{5FD0F851-EC5A-4D38-B0AD-8093EC10F338}</a:tableStyleId>
              </a:tblPr>
              <a:tblGrid>
                <a:gridCol w="1016128">
                  <a:extLst>
                    <a:ext uri="{9D8B030D-6E8A-4147-A177-3AD203B41FA5}">
                      <a16:colId xmlns:a16="http://schemas.microsoft.com/office/drawing/2014/main" val="2667198182"/>
                    </a:ext>
                  </a:extLst>
                </a:gridCol>
                <a:gridCol w="1016128">
                  <a:extLst>
                    <a:ext uri="{9D8B030D-6E8A-4147-A177-3AD203B41FA5}">
                      <a16:colId xmlns:a16="http://schemas.microsoft.com/office/drawing/2014/main" val="3691512711"/>
                    </a:ext>
                  </a:extLst>
                </a:gridCol>
                <a:gridCol w="1016128">
                  <a:extLst>
                    <a:ext uri="{9D8B030D-6E8A-4147-A177-3AD203B41FA5}">
                      <a16:colId xmlns:a16="http://schemas.microsoft.com/office/drawing/2014/main" val="2259038339"/>
                    </a:ext>
                  </a:extLst>
                </a:gridCol>
                <a:gridCol w="1016128">
                  <a:extLst>
                    <a:ext uri="{9D8B030D-6E8A-4147-A177-3AD203B41FA5}">
                      <a16:colId xmlns:a16="http://schemas.microsoft.com/office/drawing/2014/main" val="1101478458"/>
                    </a:ext>
                  </a:extLst>
                </a:gridCol>
                <a:gridCol w="1016128">
                  <a:extLst>
                    <a:ext uri="{9D8B030D-6E8A-4147-A177-3AD203B41FA5}">
                      <a16:colId xmlns:a16="http://schemas.microsoft.com/office/drawing/2014/main" val="2555185491"/>
                    </a:ext>
                  </a:extLst>
                </a:gridCol>
                <a:gridCol w="1016128">
                  <a:extLst>
                    <a:ext uri="{9D8B030D-6E8A-4147-A177-3AD203B41FA5}">
                      <a16:colId xmlns:a16="http://schemas.microsoft.com/office/drawing/2014/main" val="1541357854"/>
                    </a:ext>
                  </a:extLst>
                </a:gridCol>
                <a:gridCol w="1016128">
                  <a:extLst>
                    <a:ext uri="{9D8B030D-6E8A-4147-A177-3AD203B41FA5}">
                      <a16:colId xmlns:a16="http://schemas.microsoft.com/office/drawing/2014/main" val="3663767306"/>
                    </a:ext>
                  </a:extLst>
                </a:gridCol>
                <a:gridCol w="1416354">
                  <a:extLst>
                    <a:ext uri="{9D8B030D-6E8A-4147-A177-3AD203B41FA5}">
                      <a16:colId xmlns:a16="http://schemas.microsoft.com/office/drawing/2014/main" val="2264330230"/>
                    </a:ext>
                  </a:extLst>
                </a:gridCol>
                <a:gridCol w="1016128">
                  <a:extLst>
                    <a:ext uri="{9D8B030D-6E8A-4147-A177-3AD203B41FA5}">
                      <a16:colId xmlns:a16="http://schemas.microsoft.com/office/drawing/2014/main" val="1067009850"/>
                    </a:ext>
                  </a:extLst>
                </a:gridCol>
                <a:gridCol w="1025624">
                  <a:extLst>
                    <a:ext uri="{9D8B030D-6E8A-4147-A177-3AD203B41FA5}">
                      <a16:colId xmlns:a16="http://schemas.microsoft.com/office/drawing/2014/main" val="2867684784"/>
                    </a:ext>
                  </a:extLst>
                </a:gridCol>
              </a:tblGrid>
              <a:tr h="370840">
                <a:tc>
                  <a:txBody>
                    <a:bodyPr/>
                    <a:lstStyle/>
                    <a:p>
                      <a:pPr algn="ctr"/>
                      <a:r>
                        <a:rPr lang="zh-CN" altLang="en-US" dirty="0"/>
                        <a:t>进程</a:t>
                      </a:r>
                      <a:endParaRPr lang="en-US" altLang="zh-CN" dirty="0"/>
                    </a:p>
                    <a:p>
                      <a:pPr algn="ctr"/>
                      <a:r>
                        <a:rPr lang="zh-CN" altLang="en-US" dirty="0"/>
                        <a:t>名称</a:t>
                      </a:r>
                    </a:p>
                  </a:txBody>
                  <a:tcPr/>
                </a:tc>
                <a:tc>
                  <a:txBody>
                    <a:bodyPr/>
                    <a:lstStyle/>
                    <a:p>
                      <a:pPr algn="ctr"/>
                      <a:r>
                        <a:rPr lang="zh-CN" altLang="en-US" dirty="0"/>
                        <a:t>静态</a:t>
                      </a:r>
                      <a:endParaRPr lang="en-US" altLang="zh-CN" dirty="0"/>
                    </a:p>
                    <a:p>
                      <a:pPr algn="ctr"/>
                      <a:r>
                        <a:rPr lang="zh-CN" altLang="en-US" dirty="0"/>
                        <a:t>优先权</a:t>
                      </a:r>
                    </a:p>
                  </a:txBody>
                  <a:tcPr/>
                </a:tc>
                <a:tc>
                  <a:txBody>
                    <a:bodyPr/>
                    <a:lstStyle/>
                    <a:p>
                      <a:pPr algn="ctr"/>
                      <a:r>
                        <a:rPr lang="zh-CN" altLang="en-US" dirty="0"/>
                        <a:t>到达</a:t>
                      </a:r>
                      <a:endParaRPr lang="en-US" altLang="zh-CN" dirty="0"/>
                    </a:p>
                    <a:p>
                      <a:pPr algn="ctr"/>
                      <a:r>
                        <a:rPr lang="zh-CN" altLang="en-US" dirty="0"/>
                        <a:t>时刻</a:t>
                      </a:r>
                    </a:p>
                  </a:txBody>
                  <a:tcPr/>
                </a:tc>
                <a:tc>
                  <a:txBody>
                    <a:bodyPr/>
                    <a:lstStyle/>
                    <a:p>
                      <a:pPr algn="ctr"/>
                      <a:r>
                        <a:rPr lang="zh-CN" altLang="en-US" dirty="0"/>
                        <a:t>服务</a:t>
                      </a:r>
                      <a:endParaRPr lang="en-US" altLang="zh-CN" dirty="0"/>
                    </a:p>
                    <a:p>
                      <a:pPr algn="ctr"/>
                      <a:r>
                        <a:rPr lang="zh-CN" altLang="en-US" dirty="0"/>
                        <a:t>时长</a:t>
                      </a:r>
                    </a:p>
                  </a:txBody>
                  <a:tcPr/>
                </a:tc>
                <a:tc>
                  <a:txBody>
                    <a:bodyPr/>
                    <a:lstStyle/>
                    <a:p>
                      <a:pPr algn="ctr"/>
                      <a:r>
                        <a:rPr lang="zh-CN" altLang="en-US" dirty="0"/>
                        <a:t>开始</a:t>
                      </a:r>
                      <a:endParaRPr lang="en-US" altLang="zh-CN" dirty="0"/>
                    </a:p>
                    <a:p>
                      <a:pPr algn="ctr"/>
                      <a:r>
                        <a:rPr lang="zh-CN" altLang="en-US" dirty="0"/>
                        <a:t>时刻</a:t>
                      </a:r>
                    </a:p>
                  </a:txBody>
                  <a:tcPr/>
                </a:tc>
                <a:tc>
                  <a:txBody>
                    <a:bodyPr/>
                    <a:lstStyle/>
                    <a:p>
                      <a:pPr algn="ctr"/>
                      <a:r>
                        <a:rPr lang="zh-CN" altLang="en-US" dirty="0"/>
                        <a:t>完成</a:t>
                      </a:r>
                      <a:endParaRPr lang="en-US" altLang="zh-CN" dirty="0"/>
                    </a:p>
                    <a:p>
                      <a:pPr algn="ctr"/>
                      <a:r>
                        <a:rPr lang="zh-CN" altLang="en-US" dirty="0"/>
                        <a:t>时刻</a:t>
                      </a:r>
                    </a:p>
                  </a:txBody>
                  <a:tcPr/>
                </a:tc>
                <a:tc>
                  <a:txBody>
                    <a:bodyPr/>
                    <a:lstStyle/>
                    <a:p>
                      <a:pPr algn="ctr"/>
                      <a:r>
                        <a:rPr lang="zh-CN" altLang="en-US" dirty="0"/>
                        <a:t>周转</a:t>
                      </a:r>
                      <a:endParaRPr lang="en-US" altLang="zh-CN" dirty="0"/>
                    </a:p>
                    <a:p>
                      <a:pPr algn="ctr"/>
                      <a:r>
                        <a:rPr lang="zh-CN" altLang="en-US" dirty="0"/>
                        <a:t>时间</a:t>
                      </a:r>
                    </a:p>
                  </a:txBody>
                  <a:tcPr/>
                </a:tc>
                <a:tc>
                  <a:txBody>
                    <a:bodyPr/>
                    <a:lstStyle/>
                    <a:p>
                      <a:pPr algn="ctr"/>
                      <a:r>
                        <a:rPr lang="zh-CN" altLang="en-US" dirty="0"/>
                        <a:t>带权周</a:t>
                      </a:r>
                      <a:endParaRPr lang="en-US" altLang="zh-CN" dirty="0"/>
                    </a:p>
                    <a:p>
                      <a:pPr algn="ctr"/>
                      <a:r>
                        <a:rPr lang="zh-CN" altLang="en-US" dirty="0"/>
                        <a:t>转时间</a:t>
                      </a:r>
                    </a:p>
                  </a:txBody>
                  <a:tcPr/>
                </a:tc>
                <a:tc>
                  <a:txBody>
                    <a:bodyPr/>
                    <a:lstStyle/>
                    <a:p>
                      <a:pPr algn="ctr"/>
                      <a:r>
                        <a:rPr lang="zh-CN" altLang="en-US" dirty="0"/>
                        <a:t>等待</a:t>
                      </a:r>
                      <a:endParaRPr lang="en-US" altLang="zh-CN" dirty="0"/>
                    </a:p>
                    <a:p>
                      <a:pPr algn="ctr"/>
                      <a:r>
                        <a:rPr lang="zh-CN" altLang="en-US" dirty="0"/>
                        <a:t>时间</a:t>
                      </a:r>
                    </a:p>
                  </a:txBody>
                  <a:tcPr/>
                </a:tc>
                <a:tc>
                  <a:txBody>
                    <a:bodyPr/>
                    <a:lstStyle/>
                    <a:p>
                      <a:pPr algn="ctr"/>
                      <a:r>
                        <a:rPr lang="zh-CN" altLang="en-US" dirty="0"/>
                        <a:t>响应</a:t>
                      </a:r>
                      <a:endParaRPr lang="en-US" altLang="zh-CN" dirty="0"/>
                    </a:p>
                    <a:p>
                      <a:pPr algn="ctr"/>
                      <a:r>
                        <a:rPr lang="zh-CN" altLang="en-US" dirty="0"/>
                        <a:t>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1172591" y="5913129"/>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1602896" y="5913129"/>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2033201" y="5913129"/>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2463506" y="5913129"/>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4615031" y="5919842"/>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5055712" y="5919842"/>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5486017" y="5919842"/>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5916322" y="5919841"/>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6346627" y="5919841"/>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6776932" y="5919841"/>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7207237" y="5919841"/>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7637542" y="5919841"/>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8079189" y="5911694"/>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8509494" y="5911694"/>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2893811" y="5919842"/>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3324116" y="5919842"/>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3754421" y="5919842"/>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4184726" y="5919842"/>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1022661" y="6406187"/>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5012683" y="284182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5012683" y="3307243"/>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5012683" y="3742011"/>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5012683" y="4207434"/>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5012683" y="4672857"/>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6048893" y="2830367"/>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6048893" y="3295790"/>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6048893" y="3730558"/>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6048893" y="4195981"/>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6048893" y="4661404"/>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7063469" y="2841125"/>
            <a:ext cx="3979647" cy="2417391"/>
            <a:chOff x="6837552" y="2572175"/>
            <a:chExt cx="3979647" cy="2417391"/>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530915" cy="574901"/>
            </a:xfrm>
            <a:prstGeom prst="rect">
              <a:avLst/>
            </a:prstGeom>
            <a:noFill/>
          </p:spPr>
          <p:txBody>
            <a:bodyPr wrap="none" rtlCol="0">
              <a:spAutoFit/>
            </a:bodyPr>
            <a:lstStyle/>
            <a:p>
              <a:pPr algn="l">
                <a:lnSpc>
                  <a:spcPct val="150000"/>
                </a:lnSpc>
              </a:pPr>
              <a:r>
                <a:rPr lang="en-US" altLang="zh-CN" sz="2400" b="1" dirty="0"/>
                <a:t>15</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7923279" y="2572870"/>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7923279" y="3038293"/>
              <a:ext cx="790601" cy="574901"/>
            </a:xfrm>
            <a:prstGeom prst="rect">
              <a:avLst/>
            </a:prstGeom>
            <a:noFill/>
          </p:spPr>
          <p:txBody>
            <a:bodyPr wrap="none" rtlCol="0">
              <a:spAutoFit/>
            </a:bodyPr>
            <a:lstStyle/>
            <a:p>
              <a:pPr algn="l">
                <a:lnSpc>
                  <a:spcPct val="150000"/>
                </a:lnSpc>
              </a:pPr>
              <a:r>
                <a:rPr lang="en-US" altLang="zh-CN" sz="2400" b="1" dirty="0"/>
                <a:t>3.33</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7923279" y="3473061"/>
              <a:ext cx="617477" cy="574901"/>
            </a:xfrm>
            <a:prstGeom prst="rect">
              <a:avLst/>
            </a:prstGeom>
            <a:noFill/>
          </p:spPr>
          <p:txBody>
            <a:bodyPr wrap="none" rtlCol="0">
              <a:spAutoFit/>
            </a:bodyPr>
            <a:lstStyle/>
            <a:p>
              <a:pPr algn="l">
                <a:lnSpc>
                  <a:spcPct val="150000"/>
                </a:lnSpc>
              </a:pPr>
              <a:r>
                <a:rPr lang="en-US" altLang="zh-CN" sz="2400" b="1" dirty="0"/>
                <a:t>2.8</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7923279" y="3938484"/>
              <a:ext cx="617477" cy="574901"/>
            </a:xfrm>
            <a:prstGeom prst="rect">
              <a:avLst/>
            </a:prstGeom>
            <a:noFill/>
          </p:spPr>
          <p:txBody>
            <a:bodyPr wrap="none" rtlCol="0">
              <a:spAutoFit/>
            </a:bodyPr>
            <a:lstStyle/>
            <a:p>
              <a:pPr algn="l">
                <a:lnSpc>
                  <a:spcPct val="150000"/>
                </a:lnSpc>
              </a:pPr>
              <a:r>
                <a:rPr lang="en-US" altLang="zh-CN" sz="2400" b="1" dirty="0"/>
                <a:t>7.5</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7923279" y="4403907"/>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224506"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224506" y="3038293"/>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224506" y="3473061"/>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224506" y="3938484"/>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224506" y="4403907"/>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286284" y="2583628"/>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286284" y="3049051"/>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286284" y="3483819"/>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286284" y="3949242"/>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286284" y="4414665"/>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7074904" y="5183431"/>
            <a:ext cx="4044016" cy="605806"/>
            <a:chOff x="6537013" y="4914481"/>
            <a:chExt cx="4044016" cy="605806"/>
          </a:xfrm>
        </p:grpSpPr>
        <p:sp>
          <p:nvSpPr>
            <p:cNvPr id="68" name="文本框 67">
              <a:extLst>
                <a:ext uri="{FF2B5EF4-FFF2-40B4-BE49-F238E27FC236}">
                  <a16:creationId xmlns:a16="http://schemas.microsoft.com/office/drawing/2014/main" id="{ADF576C3-8C25-4FA7-912C-0BB390ED1B58}"/>
                </a:ext>
              </a:extLst>
            </p:cNvPr>
            <p:cNvSpPr txBox="1"/>
            <p:nvPr/>
          </p:nvSpPr>
          <p:spPr>
            <a:xfrm>
              <a:off x="6537013" y="4914481"/>
              <a:ext cx="617477" cy="574901"/>
            </a:xfrm>
            <a:prstGeom prst="rect">
              <a:avLst/>
            </a:prstGeom>
            <a:noFill/>
          </p:spPr>
          <p:txBody>
            <a:bodyPr wrap="none" rtlCol="0">
              <a:spAutoFit/>
            </a:bodyPr>
            <a:lstStyle/>
            <a:p>
              <a:pPr algn="l">
                <a:lnSpc>
                  <a:spcPct val="150000"/>
                </a:lnSpc>
              </a:pPr>
              <a:r>
                <a:rPr lang="en-US" altLang="zh-CN" sz="2400" b="1" dirty="0"/>
                <a:t>9.4</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7635989" y="4924326"/>
              <a:ext cx="790601" cy="574901"/>
            </a:xfrm>
            <a:prstGeom prst="rect">
              <a:avLst/>
            </a:prstGeom>
            <a:noFill/>
          </p:spPr>
          <p:txBody>
            <a:bodyPr wrap="none" rtlCol="0">
              <a:spAutoFit/>
            </a:bodyPr>
            <a:lstStyle/>
            <a:p>
              <a:pPr algn="l">
                <a:lnSpc>
                  <a:spcPct val="150000"/>
                </a:lnSpc>
              </a:pPr>
              <a:r>
                <a:rPr lang="en-US" altLang="zh-CN" sz="2400" b="1" dirty="0"/>
                <a:t>2.12</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8902236" y="4938211"/>
              <a:ext cx="617477" cy="574901"/>
            </a:xfrm>
            <a:prstGeom prst="rect">
              <a:avLst/>
            </a:prstGeom>
            <a:noFill/>
          </p:spPr>
          <p:txBody>
            <a:bodyPr wrap="none" rtlCol="0">
              <a:spAutoFit/>
            </a:bodyPr>
            <a:lstStyle/>
            <a:p>
              <a:pPr algn="l">
                <a:lnSpc>
                  <a:spcPct val="150000"/>
                </a:lnSpc>
              </a:pPr>
              <a:r>
                <a:rPr lang="en-US" altLang="zh-CN" sz="2400" b="1" dirty="0"/>
                <a:t>5.8</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9963552" y="4945386"/>
              <a:ext cx="617477" cy="574901"/>
            </a:xfrm>
            <a:prstGeom prst="rect">
              <a:avLst/>
            </a:prstGeom>
            <a:noFill/>
          </p:spPr>
          <p:txBody>
            <a:bodyPr wrap="none" rtlCol="0">
              <a:spAutoFit/>
            </a:bodyPr>
            <a:lstStyle/>
            <a:p>
              <a:pPr algn="l">
                <a:lnSpc>
                  <a:spcPct val="150000"/>
                </a:lnSpc>
              </a:pPr>
              <a:r>
                <a:rPr lang="en-US" altLang="zh-CN" sz="2400" b="1" dirty="0"/>
                <a:t>5.8</a:t>
              </a:r>
              <a:endParaRPr lang="zh-CN" altLang="en-US" sz="2400" b="1" dirty="0"/>
            </a:p>
          </p:txBody>
        </p:sp>
      </p:grpSp>
    </p:spTree>
    <p:extLst>
      <p:ext uri="{BB962C8B-B14F-4D97-AF65-F5344CB8AC3E}">
        <p14:creationId xmlns:p14="http://schemas.microsoft.com/office/powerpoint/2010/main" val="262662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additive="base">
                                        <p:cTn id="76" dur="500" fill="hold"/>
                                        <p:tgtEl>
                                          <p:spTgt spid="38"/>
                                        </p:tgtEl>
                                        <p:attrNameLst>
                                          <p:attrName>ppt_x</p:attrName>
                                        </p:attrNameLst>
                                      </p:cBhvr>
                                      <p:tavLst>
                                        <p:tav tm="0">
                                          <p:val>
                                            <p:strVal val="#ppt_x"/>
                                          </p:val>
                                        </p:tav>
                                        <p:tav tm="100000">
                                          <p:val>
                                            <p:strVal val="#ppt_x"/>
                                          </p:val>
                                        </p:tav>
                                      </p:tavLst>
                                    </p:anim>
                                    <p:anim calcmode="lin" valueType="num">
                                      <p:cBhvr additive="base">
                                        <p:cTn id="7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 calcmode="lin" valueType="num">
                                      <p:cBhvr additive="base">
                                        <p:cTn id="97" dur="500" fill="hold"/>
                                        <p:tgtEl>
                                          <p:spTgt spid="44"/>
                                        </p:tgtEl>
                                        <p:attrNameLst>
                                          <p:attrName>ppt_x</p:attrName>
                                        </p:attrNameLst>
                                      </p:cBhvr>
                                      <p:tavLst>
                                        <p:tav tm="0">
                                          <p:val>
                                            <p:strVal val="#ppt_x"/>
                                          </p:val>
                                        </p:tav>
                                        <p:tav tm="100000">
                                          <p:val>
                                            <p:strVal val="#ppt_x"/>
                                          </p:val>
                                        </p:tav>
                                      </p:tavLst>
                                    </p:anim>
                                    <p:anim calcmode="lin" valueType="num">
                                      <p:cBhvr additive="base">
                                        <p:cTn id="9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8"/>
                                        </p:tgtEl>
                                        <p:attrNameLst>
                                          <p:attrName>style.visibility</p:attrName>
                                        </p:attrNameLst>
                                      </p:cBhvr>
                                      <p:to>
                                        <p:strVal val="visible"/>
                                      </p:to>
                                    </p:set>
                                    <p:animEffect transition="in" filter="fade">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5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fade">
                                      <p:cBhvr>
                                        <p:cTn id="119" dur="500"/>
                                        <p:tgtEl>
                                          <p:spTgt spid="20"/>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fade">
                                      <p:cBhvr>
                                        <p:cTn id="124" dur="500"/>
                                        <p:tgtEl>
                                          <p:spTgt spid="2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fade">
                                      <p:cBhvr>
                                        <p:cTn id="129" dur="500"/>
                                        <p:tgtEl>
                                          <p:spTgt spid="22"/>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5"/>
                                        </p:tgtEl>
                                        <p:attrNameLst>
                                          <p:attrName>style.visibility</p:attrName>
                                        </p:attrNameLst>
                                      </p:cBhvr>
                                      <p:to>
                                        <p:strVal val="visible"/>
                                      </p:to>
                                    </p:set>
                                    <p:anim calcmode="lin" valueType="num">
                                      <p:cBhvr additive="base">
                                        <p:cTn id="134" dur="500" fill="hold"/>
                                        <p:tgtEl>
                                          <p:spTgt spid="45"/>
                                        </p:tgtEl>
                                        <p:attrNameLst>
                                          <p:attrName>ppt_x</p:attrName>
                                        </p:attrNameLst>
                                      </p:cBhvr>
                                      <p:tavLst>
                                        <p:tav tm="0">
                                          <p:val>
                                            <p:strVal val="#ppt_x"/>
                                          </p:val>
                                        </p:tav>
                                        <p:tav tm="100000">
                                          <p:val>
                                            <p:strVal val="#ppt_x"/>
                                          </p:val>
                                        </p:tav>
                                      </p:tavLst>
                                    </p:anim>
                                    <p:anim calcmode="lin" valueType="num">
                                      <p:cBhvr additive="base">
                                        <p:cTn id="13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 calcmode="lin" valueType="num">
                                      <p:cBhvr additive="base">
                                        <p:cTn id="140" dur="500" fill="hold"/>
                                        <p:tgtEl>
                                          <p:spTgt spid="40"/>
                                        </p:tgtEl>
                                        <p:attrNameLst>
                                          <p:attrName>ppt_x</p:attrName>
                                        </p:attrNameLst>
                                      </p:cBhvr>
                                      <p:tavLst>
                                        <p:tav tm="0">
                                          <p:val>
                                            <p:strVal val="#ppt_x"/>
                                          </p:val>
                                        </p:tav>
                                        <p:tav tm="100000">
                                          <p:val>
                                            <p:strVal val="#ppt_x"/>
                                          </p:val>
                                        </p:tav>
                                      </p:tavLst>
                                    </p:anim>
                                    <p:anim calcmode="lin" valueType="num">
                                      <p:cBhvr additive="base">
                                        <p:cTn id="14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fade">
                                      <p:cBhvr>
                                        <p:cTn id="146" dur="500"/>
                                        <p:tgtEl>
                                          <p:spTgt spid="2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animEffect transition="in" filter="fade">
                                      <p:cBhvr>
                                        <p:cTn id="151" dur="500"/>
                                        <p:tgtEl>
                                          <p:spTgt spid="24"/>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6"/>
                                        </p:tgtEl>
                                        <p:attrNameLst>
                                          <p:attrName>style.visibility</p:attrName>
                                        </p:attrNameLst>
                                      </p:cBhvr>
                                      <p:to>
                                        <p:strVal val="visible"/>
                                      </p:to>
                                    </p:set>
                                    <p:anim calcmode="lin" valueType="num">
                                      <p:cBhvr additive="base">
                                        <p:cTn id="156" dur="500" fill="hold"/>
                                        <p:tgtEl>
                                          <p:spTgt spid="46"/>
                                        </p:tgtEl>
                                        <p:attrNameLst>
                                          <p:attrName>ppt_x</p:attrName>
                                        </p:attrNameLst>
                                      </p:cBhvr>
                                      <p:tavLst>
                                        <p:tav tm="0">
                                          <p:val>
                                            <p:strVal val="#ppt_x"/>
                                          </p:val>
                                        </p:tav>
                                        <p:tav tm="100000">
                                          <p:val>
                                            <p:strVal val="#ppt_x"/>
                                          </p:val>
                                        </p:tav>
                                      </p:tavLst>
                                    </p:anim>
                                    <p:anim calcmode="lin" valueType="num">
                                      <p:cBhvr additive="base">
                                        <p:cTn id="157" dur="500" fill="hold"/>
                                        <p:tgtEl>
                                          <p:spTgt spid="46"/>
                                        </p:tgtEl>
                                        <p:attrNameLst>
                                          <p:attrName>ppt_y</p:attrName>
                                        </p:attrNameLst>
                                      </p:cBhvr>
                                      <p:tavLst>
                                        <p:tav tm="0">
                                          <p:val>
                                            <p:strVal val="1+#ppt_h/2"/>
                                          </p:val>
                                        </p:tav>
                                        <p:tav tm="100000">
                                          <p:val>
                                            <p:strVal val="#ppt_y"/>
                                          </p:val>
                                        </p:tav>
                                      </p:tavLst>
                                    </p:anim>
                                  </p:childTnLst>
                                </p:cTn>
                              </p:par>
                              <p:par>
                                <p:cTn id="158" presetID="2" presetClass="entr" presetSubtype="4" fill="hold" nodeType="withEffect">
                                  <p:stCondLst>
                                    <p:cond delay="0"/>
                                  </p:stCondLst>
                                  <p:childTnLst>
                                    <p:set>
                                      <p:cBhvr>
                                        <p:cTn id="159" dur="1" fill="hold">
                                          <p:stCondLst>
                                            <p:cond delay="0"/>
                                          </p:stCondLst>
                                        </p:cTn>
                                        <p:tgtEl>
                                          <p:spTgt spid="72"/>
                                        </p:tgtEl>
                                        <p:attrNameLst>
                                          <p:attrName>style.visibility</p:attrName>
                                        </p:attrNameLst>
                                      </p:cBhvr>
                                      <p:to>
                                        <p:strVal val="visible"/>
                                      </p:to>
                                    </p:set>
                                    <p:anim calcmode="lin" valueType="num">
                                      <p:cBhvr additive="base">
                                        <p:cTn id="160" dur="500" fill="hold"/>
                                        <p:tgtEl>
                                          <p:spTgt spid="72"/>
                                        </p:tgtEl>
                                        <p:attrNameLst>
                                          <p:attrName>ppt_x</p:attrName>
                                        </p:attrNameLst>
                                      </p:cBhvr>
                                      <p:tavLst>
                                        <p:tav tm="0">
                                          <p:val>
                                            <p:strVal val="#ppt_x"/>
                                          </p:val>
                                        </p:tav>
                                        <p:tav tm="100000">
                                          <p:val>
                                            <p:strVal val="#ppt_x"/>
                                          </p:val>
                                        </p:tav>
                                      </p:tavLst>
                                    </p:anim>
                                    <p:anim calcmode="lin" valueType="num">
                                      <p:cBhvr additive="base">
                                        <p:cTn id="161" dur="500" fill="hold"/>
                                        <p:tgtEl>
                                          <p:spTgt spid="72"/>
                                        </p:tgtEl>
                                        <p:attrNameLst>
                                          <p:attrName>ppt_y</p:attrName>
                                        </p:attrNameLst>
                                      </p:cBhvr>
                                      <p:tavLst>
                                        <p:tav tm="0">
                                          <p:val>
                                            <p:strVal val="1+#ppt_h/2"/>
                                          </p:val>
                                        </p:tav>
                                        <p:tav tm="100000">
                                          <p:val>
                                            <p:strVal val="#ppt_y"/>
                                          </p:val>
                                        </p:tav>
                                      </p:tavLst>
                                    </p:anim>
                                  </p:childTnLst>
                                </p:cTn>
                              </p:par>
                              <p:par>
                                <p:cTn id="162" presetID="42" presetClass="entr" presetSubtype="0" fill="hold" nodeType="withEffect">
                                  <p:stCondLst>
                                    <p:cond delay="0"/>
                                  </p:stCondLst>
                                  <p:childTnLst>
                                    <p:set>
                                      <p:cBhvr>
                                        <p:cTn id="163" dur="1" fill="hold">
                                          <p:stCondLst>
                                            <p:cond delay="0"/>
                                          </p:stCondLst>
                                        </p:cTn>
                                        <p:tgtEl>
                                          <p:spTgt spid="73"/>
                                        </p:tgtEl>
                                        <p:attrNameLst>
                                          <p:attrName>style.visibility</p:attrName>
                                        </p:attrNameLst>
                                      </p:cBhvr>
                                      <p:to>
                                        <p:strVal val="visible"/>
                                      </p:to>
                                    </p:set>
                                    <p:animEffect transition="in" filter="fade">
                                      <p:cBhvr>
                                        <p:cTn id="164" dur="1000"/>
                                        <p:tgtEl>
                                          <p:spTgt spid="73"/>
                                        </p:tgtEl>
                                      </p:cBhvr>
                                    </p:animEffect>
                                    <p:anim calcmode="lin" valueType="num">
                                      <p:cBhvr>
                                        <p:cTn id="165" dur="1000" fill="hold"/>
                                        <p:tgtEl>
                                          <p:spTgt spid="73"/>
                                        </p:tgtEl>
                                        <p:attrNameLst>
                                          <p:attrName>ppt_x</p:attrName>
                                        </p:attrNameLst>
                                      </p:cBhvr>
                                      <p:tavLst>
                                        <p:tav tm="0">
                                          <p:val>
                                            <p:strVal val="#ppt_x"/>
                                          </p:val>
                                        </p:tav>
                                        <p:tav tm="100000">
                                          <p:val>
                                            <p:strVal val="#ppt_x"/>
                                          </p:val>
                                        </p:tav>
                                      </p:tavLst>
                                    </p:anim>
                                    <p:anim calcmode="lin" valueType="num">
                                      <p:cBhvr>
                                        <p:cTn id="16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4974439" cy="579839"/>
          </a:xfrm>
          <a:prstGeom prst="rect">
            <a:avLst/>
          </a:prstGeom>
          <a:noFill/>
        </p:spPr>
        <p:txBody>
          <a:bodyPr wrap="none" rtlCol="0">
            <a:spAutoFit/>
          </a:bodyPr>
          <a:lstStyle/>
          <a:p>
            <a:pPr algn="l">
              <a:lnSpc>
                <a:spcPct val="150000"/>
              </a:lnSpc>
            </a:pPr>
            <a:r>
              <a:rPr lang="zh-CN" altLang="en-US" sz="2400" b="1" dirty="0"/>
              <a:t>静态优先权（抢占式）</a:t>
            </a:r>
            <a:r>
              <a:rPr lang="en-US" altLang="zh-CN" sz="2400" b="1" dirty="0"/>
              <a:t>1</a:t>
            </a:r>
            <a:r>
              <a:rPr lang="zh-CN" altLang="en-US" sz="2400" b="1" dirty="0"/>
              <a:t>为高优先权</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nvGraphicFramePr>
        <p:xfrm>
          <a:off x="638467" y="2319893"/>
          <a:ext cx="10571002" cy="3383280"/>
        </p:xfrm>
        <a:graphic>
          <a:graphicData uri="http://schemas.openxmlformats.org/drawingml/2006/table">
            <a:tbl>
              <a:tblPr firstRow="1" bandRow="1">
                <a:tableStyleId>{5FD0F851-EC5A-4D38-B0AD-8093EC10F338}</a:tableStyleId>
              </a:tblPr>
              <a:tblGrid>
                <a:gridCol w="1016128">
                  <a:extLst>
                    <a:ext uri="{9D8B030D-6E8A-4147-A177-3AD203B41FA5}">
                      <a16:colId xmlns:a16="http://schemas.microsoft.com/office/drawing/2014/main" val="2667198182"/>
                    </a:ext>
                  </a:extLst>
                </a:gridCol>
                <a:gridCol w="1016128">
                  <a:extLst>
                    <a:ext uri="{9D8B030D-6E8A-4147-A177-3AD203B41FA5}">
                      <a16:colId xmlns:a16="http://schemas.microsoft.com/office/drawing/2014/main" val="3691512711"/>
                    </a:ext>
                  </a:extLst>
                </a:gridCol>
                <a:gridCol w="1016128">
                  <a:extLst>
                    <a:ext uri="{9D8B030D-6E8A-4147-A177-3AD203B41FA5}">
                      <a16:colId xmlns:a16="http://schemas.microsoft.com/office/drawing/2014/main" val="2259038339"/>
                    </a:ext>
                  </a:extLst>
                </a:gridCol>
                <a:gridCol w="1016128">
                  <a:extLst>
                    <a:ext uri="{9D8B030D-6E8A-4147-A177-3AD203B41FA5}">
                      <a16:colId xmlns:a16="http://schemas.microsoft.com/office/drawing/2014/main" val="1101478458"/>
                    </a:ext>
                  </a:extLst>
                </a:gridCol>
                <a:gridCol w="1016128">
                  <a:extLst>
                    <a:ext uri="{9D8B030D-6E8A-4147-A177-3AD203B41FA5}">
                      <a16:colId xmlns:a16="http://schemas.microsoft.com/office/drawing/2014/main" val="2555185491"/>
                    </a:ext>
                  </a:extLst>
                </a:gridCol>
                <a:gridCol w="1016128">
                  <a:extLst>
                    <a:ext uri="{9D8B030D-6E8A-4147-A177-3AD203B41FA5}">
                      <a16:colId xmlns:a16="http://schemas.microsoft.com/office/drawing/2014/main" val="1541357854"/>
                    </a:ext>
                  </a:extLst>
                </a:gridCol>
                <a:gridCol w="1016128">
                  <a:extLst>
                    <a:ext uri="{9D8B030D-6E8A-4147-A177-3AD203B41FA5}">
                      <a16:colId xmlns:a16="http://schemas.microsoft.com/office/drawing/2014/main" val="3663767306"/>
                    </a:ext>
                  </a:extLst>
                </a:gridCol>
                <a:gridCol w="1416354">
                  <a:extLst>
                    <a:ext uri="{9D8B030D-6E8A-4147-A177-3AD203B41FA5}">
                      <a16:colId xmlns:a16="http://schemas.microsoft.com/office/drawing/2014/main" val="2264330230"/>
                    </a:ext>
                  </a:extLst>
                </a:gridCol>
                <a:gridCol w="1016128">
                  <a:extLst>
                    <a:ext uri="{9D8B030D-6E8A-4147-A177-3AD203B41FA5}">
                      <a16:colId xmlns:a16="http://schemas.microsoft.com/office/drawing/2014/main" val="1067009850"/>
                    </a:ext>
                  </a:extLst>
                </a:gridCol>
                <a:gridCol w="1025624">
                  <a:extLst>
                    <a:ext uri="{9D8B030D-6E8A-4147-A177-3AD203B41FA5}">
                      <a16:colId xmlns:a16="http://schemas.microsoft.com/office/drawing/2014/main" val="2867684784"/>
                    </a:ext>
                  </a:extLst>
                </a:gridCol>
              </a:tblGrid>
              <a:tr h="370840">
                <a:tc>
                  <a:txBody>
                    <a:bodyPr/>
                    <a:lstStyle/>
                    <a:p>
                      <a:pPr algn="ctr"/>
                      <a:r>
                        <a:rPr lang="zh-CN" altLang="en-US" dirty="0"/>
                        <a:t>进程</a:t>
                      </a:r>
                      <a:endParaRPr lang="en-US" altLang="zh-CN" dirty="0"/>
                    </a:p>
                    <a:p>
                      <a:pPr algn="ctr"/>
                      <a:r>
                        <a:rPr lang="zh-CN" altLang="en-US" dirty="0"/>
                        <a:t>名称</a:t>
                      </a:r>
                    </a:p>
                  </a:txBody>
                  <a:tcPr/>
                </a:tc>
                <a:tc>
                  <a:txBody>
                    <a:bodyPr/>
                    <a:lstStyle/>
                    <a:p>
                      <a:pPr algn="ctr"/>
                      <a:r>
                        <a:rPr lang="zh-CN" altLang="en-US" dirty="0"/>
                        <a:t>静态</a:t>
                      </a:r>
                      <a:endParaRPr lang="en-US" altLang="zh-CN" dirty="0"/>
                    </a:p>
                    <a:p>
                      <a:pPr algn="ctr"/>
                      <a:r>
                        <a:rPr lang="zh-CN" altLang="en-US" dirty="0"/>
                        <a:t>优先权</a:t>
                      </a:r>
                    </a:p>
                  </a:txBody>
                  <a:tcPr/>
                </a:tc>
                <a:tc>
                  <a:txBody>
                    <a:bodyPr/>
                    <a:lstStyle/>
                    <a:p>
                      <a:pPr algn="ctr"/>
                      <a:r>
                        <a:rPr lang="zh-CN" altLang="en-US" dirty="0"/>
                        <a:t>到达</a:t>
                      </a:r>
                      <a:endParaRPr lang="en-US" altLang="zh-CN" dirty="0"/>
                    </a:p>
                    <a:p>
                      <a:pPr algn="ctr"/>
                      <a:r>
                        <a:rPr lang="zh-CN" altLang="en-US" dirty="0"/>
                        <a:t>时刻</a:t>
                      </a:r>
                    </a:p>
                  </a:txBody>
                  <a:tcPr/>
                </a:tc>
                <a:tc>
                  <a:txBody>
                    <a:bodyPr/>
                    <a:lstStyle/>
                    <a:p>
                      <a:pPr algn="ctr"/>
                      <a:r>
                        <a:rPr lang="zh-CN" altLang="en-US" dirty="0"/>
                        <a:t>服务</a:t>
                      </a:r>
                      <a:endParaRPr lang="en-US" altLang="zh-CN" dirty="0"/>
                    </a:p>
                    <a:p>
                      <a:pPr algn="ctr"/>
                      <a:r>
                        <a:rPr lang="zh-CN" altLang="en-US" dirty="0"/>
                        <a:t>时长</a:t>
                      </a:r>
                    </a:p>
                  </a:txBody>
                  <a:tcPr/>
                </a:tc>
                <a:tc>
                  <a:txBody>
                    <a:bodyPr/>
                    <a:lstStyle/>
                    <a:p>
                      <a:pPr algn="ctr"/>
                      <a:r>
                        <a:rPr lang="zh-CN" altLang="en-US" dirty="0"/>
                        <a:t>开始</a:t>
                      </a:r>
                      <a:endParaRPr lang="en-US" altLang="zh-CN" dirty="0"/>
                    </a:p>
                    <a:p>
                      <a:pPr algn="ctr"/>
                      <a:r>
                        <a:rPr lang="zh-CN" altLang="en-US" dirty="0"/>
                        <a:t>时刻</a:t>
                      </a:r>
                    </a:p>
                  </a:txBody>
                  <a:tcPr/>
                </a:tc>
                <a:tc>
                  <a:txBody>
                    <a:bodyPr/>
                    <a:lstStyle/>
                    <a:p>
                      <a:pPr algn="ctr"/>
                      <a:r>
                        <a:rPr lang="zh-CN" altLang="en-US" dirty="0"/>
                        <a:t>完成</a:t>
                      </a:r>
                      <a:endParaRPr lang="en-US" altLang="zh-CN" dirty="0"/>
                    </a:p>
                    <a:p>
                      <a:pPr algn="ctr"/>
                      <a:r>
                        <a:rPr lang="zh-CN" altLang="en-US" dirty="0"/>
                        <a:t>时刻</a:t>
                      </a:r>
                    </a:p>
                  </a:txBody>
                  <a:tcPr/>
                </a:tc>
                <a:tc>
                  <a:txBody>
                    <a:bodyPr/>
                    <a:lstStyle/>
                    <a:p>
                      <a:pPr algn="ctr"/>
                      <a:r>
                        <a:rPr lang="zh-CN" altLang="en-US" dirty="0"/>
                        <a:t>周转</a:t>
                      </a:r>
                      <a:endParaRPr lang="en-US" altLang="zh-CN" dirty="0"/>
                    </a:p>
                    <a:p>
                      <a:pPr algn="ctr"/>
                      <a:r>
                        <a:rPr lang="zh-CN" altLang="en-US" dirty="0"/>
                        <a:t>时间</a:t>
                      </a:r>
                    </a:p>
                  </a:txBody>
                  <a:tcPr/>
                </a:tc>
                <a:tc>
                  <a:txBody>
                    <a:bodyPr/>
                    <a:lstStyle/>
                    <a:p>
                      <a:pPr algn="ctr"/>
                      <a:r>
                        <a:rPr lang="zh-CN" altLang="en-US" dirty="0"/>
                        <a:t>带权周</a:t>
                      </a:r>
                      <a:endParaRPr lang="en-US" altLang="zh-CN" dirty="0"/>
                    </a:p>
                    <a:p>
                      <a:pPr algn="ctr"/>
                      <a:r>
                        <a:rPr lang="zh-CN" altLang="en-US" dirty="0"/>
                        <a:t>转时间</a:t>
                      </a:r>
                    </a:p>
                  </a:txBody>
                  <a:tcPr/>
                </a:tc>
                <a:tc>
                  <a:txBody>
                    <a:bodyPr/>
                    <a:lstStyle/>
                    <a:p>
                      <a:pPr algn="ctr"/>
                      <a:r>
                        <a:rPr lang="zh-CN" altLang="en-US" dirty="0"/>
                        <a:t>等待</a:t>
                      </a:r>
                      <a:endParaRPr lang="en-US" altLang="zh-CN" dirty="0"/>
                    </a:p>
                    <a:p>
                      <a:pPr algn="ctr"/>
                      <a:r>
                        <a:rPr lang="zh-CN" altLang="en-US" dirty="0"/>
                        <a:t>时间</a:t>
                      </a:r>
                    </a:p>
                  </a:txBody>
                  <a:tcPr/>
                </a:tc>
                <a:tc>
                  <a:txBody>
                    <a:bodyPr/>
                    <a:lstStyle/>
                    <a:p>
                      <a:pPr algn="ctr"/>
                      <a:r>
                        <a:rPr lang="zh-CN" altLang="en-US" dirty="0"/>
                        <a:t>响应</a:t>
                      </a:r>
                      <a:endParaRPr lang="en-US" altLang="zh-CN" dirty="0"/>
                    </a:p>
                    <a:p>
                      <a:pPr algn="ctr"/>
                      <a:r>
                        <a:rPr lang="zh-CN" altLang="en-US" dirty="0"/>
                        <a:t>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1172591" y="5913129"/>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6766556" y="5911694"/>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7196861" y="5911694"/>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7627166" y="5911694"/>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1602895" y="5919842"/>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2033200" y="5919841"/>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2463504" y="5919840"/>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4615031" y="591983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5045336" y="591983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5475641" y="591983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5905946" y="591983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6336251" y="5919839"/>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8057471" y="5909402"/>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8487776" y="5909402"/>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2893811" y="591983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3324116" y="591983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3754421" y="591983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4184726" y="591983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1022661" y="6406187"/>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5012683" y="284182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5012683" y="3307243"/>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5012683" y="3742011"/>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5012683" y="4207434"/>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5012683" y="4672857"/>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6048893" y="2830367"/>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6048893" y="3295790"/>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6048893" y="3730558"/>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6048893" y="4195981"/>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6048893" y="4661404"/>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7063469" y="2841125"/>
            <a:ext cx="3979647" cy="2417391"/>
            <a:chOff x="6837552" y="2572175"/>
            <a:chExt cx="3979647" cy="2417391"/>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530915" cy="574901"/>
            </a:xfrm>
            <a:prstGeom prst="rect">
              <a:avLst/>
            </a:prstGeom>
            <a:noFill/>
          </p:spPr>
          <p:txBody>
            <a:bodyPr wrap="none" rtlCol="0">
              <a:spAutoFit/>
            </a:bodyPr>
            <a:lstStyle/>
            <a:p>
              <a:pPr algn="l">
                <a:lnSpc>
                  <a:spcPct val="150000"/>
                </a:lnSpc>
              </a:pPr>
              <a:r>
                <a:rPr lang="en-US" altLang="zh-CN" sz="2400" b="1" dirty="0"/>
                <a:t>15</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7923279" y="2572870"/>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7923279" y="3038293"/>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7923279" y="3473061"/>
              <a:ext cx="617477" cy="574901"/>
            </a:xfrm>
            <a:prstGeom prst="rect">
              <a:avLst/>
            </a:prstGeom>
            <a:noFill/>
          </p:spPr>
          <p:txBody>
            <a:bodyPr wrap="none" rtlCol="0">
              <a:spAutoFit/>
            </a:bodyPr>
            <a:lstStyle/>
            <a:p>
              <a:pPr algn="l">
                <a:lnSpc>
                  <a:spcPct val="150000"/>
                </a:lnSpc>
              </a:pPr>
              <a:r>
                <a:rPr lang="en-US" altLang="zh-CN" sz="2400" b="1" dirty="0"/>
                <a:t>2.2</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7923279" y="3938484"/>
              <a:ext cx="617477" cy="574901"/>
            </a:xfrm>
            <a:prstGeom prst="rect">
              <a:avLst/>
            </a:prstGeom>
            <a:noFill/>
          </p:spPr>
          <p:txBody>
            <a:bodyPr wrap="none" rtlCol="0">
              <a:spAutoFit/>
            </a:bodyPr>
            <a:lstStyle/>
            <a:p>
              <a:pPr algn="l">
                <a:lnSpc>
                  <a:spcPct val="150000"/>
                </a:lnSpc>
              </a:pPr>
              <a:r>
                <a:rPr lang="en-US" altLang="zh-CN" sz="2400" b="1" dirty="0"/>
                <a:t>7.5</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7923279" y="4403907"/>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224506" y="2572870"/>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224506" y="3038293"/>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224506" y="3473061"/>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224506" y="3938484"/>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224506" y="4403907"/>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286284" y="2583628"/>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286284" y="3049051"/>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286284" y="3483819"/>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286284" y="3949242"/>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286284" y="4414665"/>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7074904" y="5183431"/>
            <a:ext cx="4044016" cy="605806"/>
            <a:chOff x="6537013" y="4914481"/>
            <a:chExt cx="4044016" cy="605806"/>
          </a:xfrm>
        </p:grpSpPr>
        <p:sp>
          <p:nvSpPr>
            <p:cNvPr id="68" name="文本框 67">
              <a:extLst>
                <a:ext uri="{FF2B5EF4-FFF2-40B4-BE49-F238E27FC236}">
                  <a16:creationId xmlns:a16="http://schemas.microsoft.com/office/drawing/2014/main" id="{ADF576C3-8C25-4FA7-912C-0BB390ED1B58}"/>
                </a:ext>
              </a:extLst>
            </p:cNvPr>
            <p:cNvSpPr txBox="1"/>
            <p:nvPr/>
          </p:nvSpPr>
          <p:spPr>
            <a:xfrm>
              <a:off x="6537013" y="4914481"/>
              <a:ext cx="617477" cy="574901"/>
            </a:xfrm>
            <a:prstGeom prst="rect">
              <a:avLst/>
            </a:prstGeom>
            <a:noFill/>
          </p:spPr>
          <p:txBody>
            <a:bodyPr wrap="none" rtlCol="0">
              <a:spAutoFit/>
            </a:bodyPr>
            <a:lstStyle/>
            <a:p>
              <a:pPr algn="l">
                <a:lnSpc>
                  <a:spcPct val="150000"/>
                </a:lnSpc>
              </a:pPr>
              <a:r>
                <a:rPr lang="en-US" altLang="zh-CN" sz="2400" b="1" dirty="0"/>
                <a:t>9.8</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7635989" y="4924326"/>
              <a:ext cx="790601" cy="574901"/>
            </a:xfrm>
            <a:prstGeom prst="rect">
              <a:avLst/>
            </a:prstGeom>
            <a:noFill/>
          </p:spPr>
          <p:txBody>
            <a:bodyPr wrap="none" rtlCol="0">
              <a:spAutoFit/>
            </a:bodyPr>
            <a:lstStyle/>
            <a:p>
              <a:pPr algn="l">
                <a:lnSpc>
                  <a:spcPct val="150000"/>
                </a:lnSpc>
              </a:pPr>
              <a:r>
                <a:rPr lang="en-US" altLang="zh-CN" sz="2400" b="1" dirty="0"/>
                <a:t>3.14</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8902236" y="4938211"/>
              <a:ext cx="617477" cy="574901"/>
            </a:xfrm>
            <a:prstGeom prst="rect">
              <a:avLst/>
            </a:prstGeom>
            <a:noFill/>
          </p:spPr>
          <p:txBody>
            <a:bodyPr wrap="none" rtlCol="0">
              <a:spAutoFit/>
            </a:bodyPr>
            <a:lstStyle/>
            <a:p>
              <a:pPr algn="l">
                <a:lnSpc>
                  <a:spcPct val="150000"/>
                </a:lnSpc>
              </a:pPr>
              <a:r>
                <a:rPr lang="en-US" altLang="zh-CN" sz="2400" b="1" dirty="0"/>
                <a:t>6.2</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9963552" y="4945386"/>
              <a:ext cx="617477" cy="574901"/>
            </a:xfrm>
            <a:prstGeom prst="rect">
              <a:avLst/>
            </a:prstGeom>
            <a:noFill/>
          </p:spPr>
          <p:txBody>
            <a:bodyPr wrap="none" rtlCol="0">
              <a:spAutoFit/>
            </a:bodyPr>
            <a:lstStyle/>
            <a:p>
              <a:pPr algn="l">
                <a:lnSpc>
                  <a:spcPct val="150000"/>
                </a:lnSpc>
              </a:pPr>
              <a:r>
                <a:rPr lang="en-US" altLang="zh-CN" sz="2400" b="1" dirty="0"/>
                <a:t>3.8</a:t>
              </a:r>
              <a:endParaRPr lang="zh-CN" altLang="en-US" sz="2400" b="1" dirty="0"/>
            </a:p>
          </p:txBody>
        </p:sp>
      </p:grpSp>
      <p:sp>
        <p:nvSpPr>
          <p:cNvPr id="79" name="矩形 78">
            <a:extLst>
              <a:ext uri="{FF2B5EF4-FFF2-40B4-BE49-F238E27FC236}">
                <a16:creationId xmlns:a16="http://schemas.microsoft.com/office/drawing/2014/main" id="{3D583C17-49DE-4A5C-A9D4-8D814B6D7926}"/>
              </a:ext>
            </a:extLst>
          </p:cNvPr>
          <p:cNvSpPr/>
          <p:nvPr/>
        </p:nvSpPr>
        <p:spPr>
          <a:xfrm>
            <a:off x="4238128" y="948531"/>
            <a:ext cx="585997"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A4</a:t>
            </a:r>
            <a:endParaRPr lang="zh-CN" altLang="en-US" sz="2000" b="1" dirty="0">
              <a:solidFill>
                <a:schemeClr val="tx1"/>
              </a:solidFill>
            </a:endParaRPr>
          </a:p>
        </p:txBody>
      </p:sp>
      <p:sp>
        <p:nvSpPr>
          <p:cNvPr id="80" name="矩形 79">
            <a:extLst>
              <a:ext uri="{FF2B5EF4-FFF2-40B4-BE49-F238E27FC236}">
                <a16:creationId xmlns:a16="http://schemas.microsoft.com/office/drawing/2014/main" id="{98691F6B-99CF-4CED-A5A1-90640402153E}"/>
              </a:ext>
            </a:extLst>
          </p:cNvPr>
          <p:cNvSpPr/>
          <p:nvPr/>
        </p:nvSpPr>
        <p:spPr>
          <a:xfrm>
            <a:off x="4824125" y="948531"/>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C3</a:t>
            </a:r>
            <a:endParaRPr lang="zh-CN" altLang="en-US" sz="2000" b="1" dirty="0">
              <a:solidFill>
                <a:schemeClr val="tx1"/>
              </a:solidFill>
            </a:endParaRPr>
          </a:p>
        </p:txBody>
      </p:sp>
      <p:sp>
        <p:nvSpPr>
          <p:cNvPr id="81" name="矩形 80">
            <a:extLst>
              <a:ext uri="{FF2B5EF4-FFF2-40B4-BE49-F238E27FC236}">
                <a16:creationId xmlns:a16="http://schemas.microsoft.com/office/drawing/2014/main" id="{08EF2A48-F7F7-47A6-A54B-853C0133BD8F}"/>
              </a:ext>
            </a:extLst>
          </p:cNvPr>
          <p:cNvSpPr/>
          <p:nvPr/>
        </p:nvSpPr>
        <p:spPr>
          <a:xfrm>
            <a:off x="5410122" y="944156"/>
            <a:ext cx="585997"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D5</a:t>
            </a:r>
            <a:endParaRPr lang="zh-CN" altLang="en-US" sz="2000" b="1" dirty="0">
              <a:solidFill>
                <a:schemeClr val="tx1"/>
              </a:solidFill>
            </a:endParaRPr>
          </a:p>
        </p:txBody>
      </p:sp>
    </p:spTree>
    <p:extLst>
      <p:ext uri="{BB962C8B-B14F-4D97-AF65-F5344CB8AC3E}">
        <p14:creationId xmlns:p14="http://schemas.microsoft.com/office/powerpoint/2010/main" val="27070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fill="hold"/>
                                        <p:tgtEl>
                                          <p:spTgt spid="41"/>
                                        </p:tgtEl>
                                        <p:attrNameLst>
                                          <p:attrName>ppt_x</p:attrName>
                                        </p:attrNameLst>
                                      </p:cBhvr>
                                      <p:tavLst>
                                        <p:tav tm="0">
                                          <p:val>
                                            <p:strVal val="#ppt_x"/>
                                          </p:val>
                                        </p:tav>
                                        <p:tav tm="100000">
                                          <p:val>
                                            <p:strVal val="#ppt_x"/>
                                          </p:val>
                                        </p:tav>
                                      </p:tavLst>
                                    </p:anim>
                                    <p:anim calcmode="lin" valueType="num">
                                      <p:cBhvr additive="base">
                                        <p:cTn id="6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 calcmode="lin" valueType="num">
                                      <p:cBhvr additive="base">
                                        <p:cTn id="91" dur="500" fill="hold"/>
                                        <p:tgtEl>
                                          <p:spTgt spid="47"/>
                                        </p:tgtEl>
                                        <p:attrNameLst>
                                          <p:attrName>ppt_x</p:attrName>
                                        </p:attrNameLst>
                                      </p:cBhvr>
                                      <p:tavLst>
                                        <p:tav tm="0">
                                          <p:val>
                                            <p:strVal val="#ppt_x"/>
                                          </p:val>
                                        </p:tav>
                                        <p:tav tm="100000">
                                          <p:val>
                                            <p:strVal val="#ppt_x"/>
                                          </p:val>
                                        </p:tav>
                                      </p:tavLst>
                                    </p:anim>
                                    <p:anim calcmode="lin" valueType="num">
                                      <p:cBhvr additive="base">
                                        <p:cTn id="9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grpId="1" nodeType="clickEffect">
                                  <p:stCondLst>
                                    <p:cond delay="0"/>
                                  </p:stCondLst>
                                  <p:childTnLst>
                                    <p:animEffect transition="out" filter="fade">
                                      <p:cBhvr>
                                        <p:cTn id="96" dur="1000"/>
                                        <p:tgtEl>
                                          <p:spTgt spid="80"/>
                                        </p:tgtEl>
                                      </p:cBhvr>
                                    </p:animEffect>
                                    <p:anim calcmode="lin" valueType="num">
                                      <p:cBhvr>
                                        <p:cTn id="97" dur="1000"/>
                                        <p:tgtEl>
                                          <p:spTgt spid="80"/>
                                        </p:tgtEl>
                                        <p:attrNameLst>
                                          <p:attrName>ppt_x</p:attrName>
                                        </p:attrNameLst>
                                      </p:cBhvr>
                                      <p:tavLst>
                                        <p:tav tm="0">
                                          <p:val>
                                            <p:strVal val="ppt_x"/>
                                          </p:val>
                                        </p:tav>
                                        <p:tav tm="100000">
                                          <p:val>
                                            <p:strVal val="ppt_x"/>
                                          </p:val>
                                        </p:tav>
                                      </p:tavLst>
                                    </p:anim>
                                    <p:anim calcmode="lin" valueType="num">
                                      <p:cBhvr>
                                        <p:cTn id="98" dur="1000"/>
                                        <p:tgtEl>
                                          <p:spTgt spid="80"/>
                                        </p:tgtEl>
                                        <p:attrNameLst>
                                          <p:attrName>ppt_y</p:attrName>
                                        </p:attrNameLst>
                                      </p:cBhvr>
                                      <p:tavLst>
                                        <p:tav tm="0">
                                          <p:val>
                                            <p:strVal val="ppt_y"/>
                                          </p:val>
                                        </p:tav>
                                        <p:tav tm="100000">
                                          <p:val>
                                            <p:strVal val="ppt_y+.1"/>
                                          </p:val>
                                        </p:tav>
                                      </p:tavLst>
                                    </p:anim>
                                    <p:set>
                                      <p:cBhvr>
                                        <p:cTn id="99" dur="1" fill="hold">
                                          <p:stCondLst>
                                            <p:cond delay="999"/>
                                          </p:stCondLst>
                                        </p:cTn>
                                        <p:tgtEl>
                                          <p:spTgt spid="8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grpId="0" nodeType="clickEffect">
                                  <p:stCondLst>
                                    <p:cond delay="0"/>
                                  </p:stCondLst>
                                  <p:childTnLst>
                                    <p:set>
                                      <p:cBhvr>
                                        <p:cTn id="103" dur="1" fill="hold">
                                          <p:stCondLst>
                                            <p:cond delay="0"/>
                                          </p:stCondLst>
                                        </p:cTn>
                                        <p:tgtEl>
                                          <p:spTgt spid="39"/>
                                        </p:tgtEl>
                                        <p:attrNameLst>
                                          <p:attrName>style.visibility</p:attrName>
                                        </p:attrNameLst>
                                      </p:cBhvr>
                                      <p:to>
                                        <p:strVal val="visible"/>
                                      </p:to>
                                    </p:set>
                                    <p:anim calcmode="lin" valueType="num">
                                      <p:cBhvr additive="base">
                                        <p:cTn id="104" dur="500" fill="hold"/>
                                        <p:tgtEl>
                                          <p:spTgt spid="39"/>
                                        </p:tgtEl>
                                        <p:attrNameLst>
                                          <p:attrName>ppt_x</p:attrName>
                                        </p:attrNameLst>
                                      </p:cBhvr>
                                      <p:tavLst>
                                        <p:tav tm="0">
                                          <p:val>
                                            <p:strVal val="#ppt_x"/>
                                          </p:val>
                                        </p:tav>
                                        <p:tav tm="100000">
                                          <p:val>
                                            <p:strVal val="#ppt_x"/>
                                          </p:val>
                                        </p:tav>
                                      </p:tavLst>
                                    </p:anim>
                                    <p:anim calcmode="lin" valueType="num">
                                      <p:cBhvr additive="base">
                                        <p:cTn id="10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500"/>
                                        <p:tgtEl>
                                          <p:spTgt spid="19"/>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500"/>
                                        <p:tgtEl>
                                          <p:spTgt spid="2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fade">
                                      <p:cBhvr>
                                        <p:cTn id="125" dur="500"/>
                                        <p:tgtEl>
                                          <p:spTgt spid="2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2"/>
                                        </p:tgtEl>
                                        <p:attrNameLst>
                                          <p:attrName>style.visibility</p:attrName>
                                        </p:attrNameLst>
                                      </p:cBhvr>
                                      <p:to>
                                        <p:strVal val="visible"/>
                                      </p:to>
                                    </p:set>
                                    <p:animEffect transition="in" filter="fade">
                                      <p:cBhvr>
                                        <p:cTn id="130" dur="500"/>
                                        <p:tgtEl>
                                          <p:spTgt spid="22"/>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anim calcmode="lin" valueType="num">
                                      <p:cBhvr additive="base">
                                        <p:cTn id="135" dur="500" fill="hold"/>
                                        <p:tgtEl>
                                          <p:spTgt spid="45"/>
                                        </p:tgtEl>
                                        <p:attrNameLst>
                                          <p:attrName>ppt_x</p:attrName>
                                        </p:attrNameLst>
                                      </p:cBhvr>
                                      <p:tavLst>
                                        <p:tav tm="0">
                                          <p:val>
                                            <p:strVal val="#ppt_x"/>
                                          </p:val>
                                        </p:tav>
                                        <p:tav tm="100000">
                                          <p:val>
                                            <p:strVal val="#ppt_x"/>
                                          </p:val>
                                        </p:tav>
                                      </p:tavLst>
                                    </p:anim>
                                    <p:anim calcmode="lin" valueType="num">
                                      <p:cBhvr additive="base">
                                        <p:cTn id="1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xit" presetSubtype="0" fill="hold" grpId="1" nodeType="clickEffect">
                                  <p:stCondLst>
                                    <p:cond delay="0"/>
                                  </p:stCondLst>
                                  <p:childTnLst>
                                    <p:animEffect transition="out" filter="fade">
                                      <p:cBhvr>
                                        <p:cTn id="140" dur="1000"/>
                                        <p:tgtEl>
                                          <p:spTgt spid="79"/>
                                        </p:tgtEl>
                                      </p:cBhvr>
                                    </p:animEffect>
                                    <p:anim calcmode="lin" valueType="num">
                                      <p:cBhvr>
                                        <p:cTn id="141" dur="1000"/>
                                        <p:tgtEl>
                                          <p:spTgt spid="79"/>
                                        </p:tgtEl>
                                        <p:attrNameLst>
                                          <p:attrName>ppt_x</p:attrName>
                                        </p:attrNameLst>
                                      </p:cBhvr>
                                      <p:tavLst>
                                        <p:tav tm="0">
                                          <p:val>
                                            <p:strVal val="ppt_x"/>
                                          </p:val>
                                        </p:tav>
                                        <p:tav tm="100000">
                                          <p:val>
                                            <p:strVal val="ppt_x"/>
                                          </p:val>
                                        </p:tav>
                                      </p:tavLst>
                                    </p:anim>
                                    <p:anim calcmode="lin" valueType="num">
                                      <p:cBhvr>
                                        <p:cTn id="142" dur="1000"/>
                                        <p:tgtEl>
                                          <p:spTgt spid="79"/>
                                        </p:tgtEl>
                                        <p:attrNameLst>
                                          <p:attrName>ppt_y</p:attrName>
                                        </p:attrNameLst>
                                      </p:cBhvr>
                                      <p:tavLst>
                                        <p:tav tm="0">
                                          <p:val>
                                            <p:strVal val="ppt_y"/>
                                          </p:val>
                                        </p:tav>
                                        <p:tav tm="100000">
                                          <p:val>
                                            <p:strVal val="ppt_y+.1"/>
                                          </p:val>
                                        </p:tav>
                                      </p:tavLst>
                                    </p:anim>
                                    <p:set>
                                      <p:cBhvr>
                                        <p:cTn id="143" dur="1" fill="hold">
                                          <p:stCondLst>
                                            <p:cond delay="999"/>
                                          </p:stCondLst>
                                        </p:cTn>
                                        <p:tgtEl>
                                          <p:spTgt spid="79"/>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12"/>
                                        </p:tgtEl>
                                        <p:attrNameLst>
                                          <p:attrName>style.visibility</p:attrName>
                                        </p:attrNameLst>
                                      </p:cBhvr>
                                      <p:to>
                                        <p:strVal val="visible"/>
                                      </p:to>
                                    </p:set>
                                    <p:animEffect transition="in" filter="fade">
                                      <p:cBhvr>
                                        <p:cTn id="148" dur="500"/>
                                        <p:tgtEl>
                                          <p:spTgt spid="12"/>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13"/>
                                        </p:tgtEl>
                                        <p:attrNameLst>
                                          <p:attrName>style.visibility</p:attrName>
                                        </p:attrNameLst>
                                      </p:cBhvr>
                                      <p:to>
                                        <p:strVal val="visible"/>
                                      </p:to>
                                    </p:set>
                                    <p:animEffect transition="in" filter="fade">
                                      <p:cBhvr>
                                        <p:cTn id="153" dur="500"/>
                                        <p:tgtEl>
                                          <p:spTgt spid="13"/>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4"/>
                                        </p:tgtEl>
                                        <p:attrNameLst>
                                          <p:attrName>style.visibility</p:attrName>
                                        </p:attrNameLst>
                                      </p:cBhvr>
                                      <p:to>
                                        <p:strVal val="visible"/>
                                      </p:to>
                                    </p:set>
                                    <p:animEffect transition="in" filter="fade">
                                      <p:cBhvr>
                                        <p:cTn id="158" dur="500"/>
                                        <p:tgtEl>
                                          <p:spTgt spid="14"/>
                                        </p:tgtEl>
                                      </p:cBhvr>
                                    </p:animEffec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43"/>
                                        </p:tgtEl>
                                        <p:attrNameLst>
                                          <p:attrName>style.visibility</p:attrName>
                                        </p:attrNameLst>
                                      </p:cBhvr>
                                      <p:to>
                                        <p:strVal val="visible"/>
                                      </p:to>
                                    </p:set>
                                    <p:anim calcmode="lin" valueType="num">
                                      <p:cBhvr additive="base">
                                        <p:cTn id="163" dur="500" fill="hold"/>
                                        <p:tgtEl>
                                          <p:spTgt spid="43"/>
                                        </p:tgtEl>
                                        <p:attrNameLst>
                                          <p:attrName>ppt_x</p:attrName>
                                        </p:attrNameLst>
                                      </p:cBhvr>
                                      <p:tavLst>
                                        <p:tav tm="0">
                                          <p:val>
                                            <p:strVal val="#ppt_x"/>
                                          </p:val>
                                        </p:tav>
                                        <p:tav tm="100000">
                                          <p:val>
                                            <p:strVal val="#ppt_x"/>
                                          </p:val>
                                        </p:tav>
                                      </p:tavLst>
                                    </p:anim>
                                    <p:anim calcmode="lin" valueType="num">
                                      <p:cBhvr additive="base">
                                        <p:cTn id="16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xit" presetSubtype="0" fill="hold" grpId="1" nodeType="clickEffect">
                                  <p:stCondLst>
                                    <p:cond delay="0"/>
                                  </p:stCondLst>
                                  <p:childTnLst>
                                    <p:animEffect transition="out" filter="fade">
                                      <p:cBhvr>
                                        <p:cTn id="168" dur="1000"/>
                                        <p:tgtEl>
                                          <p:spTgt spid="81"/>
                                        </p:tgtEl>
                                      </p:cBhvr>
                                    </p:animEffect>
                                    <p:anim calcmode="lin" valueType="num">
                                      <p:cBhvr>
                                        <p:cTn id="169" dur="1000"/>
                                        <p:tgtEl>
                                          <p:spTgt spid="81"/>
                                        </p:tgtEl>
                                        <p:attrNameLst>
                                          <p:attrName>ppt_x</p:attrName>
                                        </p:attrNameLst>
                                      </p:cBhvr>
                                      <p:tavLst>
                                        <p:tav tm="0">
                                          <p:val>
                                            <p:strVal val="ppt_x"/>
                                          </p:val>
                                        </p:tav>
                                        <p:tav tm="100000">
                                          <p:val>
                                            <p:strVal val="ppt_x"/>
                                          </p:val>
                                        </p:tav>
                                      </p:tavLst>
                                    </p:anim>
                                    <p:anim calcmode="lin" valueType="num">
                                      <p:cBhvr>
                                        <p:cTn id="170" dur="1000"/>
                                        <p:tgtEl>
                                          <p:spTgt spid="81"/>
                                        </p:tgtEl>
                                        <p:attrNameLst>
                                          <p:attrName>ppt_y</p:attrName>
                                        </p:attrNameLst>
                                      </p:cBhvr>
                                      <p:tavLst>
                                        <p:tav tm="0">
                                          <p:val>
                                            <p:strVal val="ppt_y"/>
                                          </p:val>
                                        </p:tav>
                                        <p:tav tm="100000">
                                          <p:val>
                                            <p:strVal val="ppt_y+.1"/>
                                          </p:val>
                                        </p:tav>
                                      </p:tavLst>
                                    </p:anim>
                                    <p:set>
                                      <p:cBhvr>
                                        <p:cTn id="171" dur="1" fill="hold">
                                          <p:stCondLst>
                                            <p:cond delay="999"/>
                                          </p:stCondLst>
                                        </p:cTn>
                                        <p:tgtEl>
                                          <p:spTgt spid="81"/>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 calcmode="lin" valueType="num">
                                      <p:cBhvr additive="base">
                                        <p:cTn id="176" dur="500" fill="hold"/>
                                        <p:tgtEl>
                                          <p:spTgt spid="40"/>
                                        </p:tgtEl>
                                        <p:attrNameLst>
                                          <p:attrName>ppt_x</p:attrName>
                                        </p:attrNameLst>
                                      </p:cBhvr>
                                      <p:tavLst>
                                        <p:tav tm="0">
                                          <p:val>
                                            <p:strVal val="#ppt_x"/>
                                          </p:val>
                                        </p:tav>
                                        <p:tav tm="100000">
                                          <p:val>
                                            <p:strVal val="#ppt_x"/>
                                          </p:val>
                                        </p:tav>
                                      </p:tavLst>
                                    </p:anim>
                                    <p:anim calcmode="lin" valueType="num">
                                      <p:cBhvr additive="base">
                                        <p:cTn id="17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23"/>
                                        </p:tgtEl>
                                        <p:attrNameLst>
                                          <p:attrName>style.visibility</p:attrName>
                                        </p:attrNameLst>
                                      </p:cBhvr>
                                      <p:to>
                                        <p:strVal val="visible"/>
                                      </p:to>
                                    </p:set>
                                    <p:animEffect transition="in" filter="fade">
                                      <p:cBhvr>
                                        <p:cTn id="182" dur="500"/>
                                        <p:tgtEl>
                                          <p:spTgt spid="2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2" presetClass="entr" presetSubtype="4" fill="hold" grpId="0" nodeType="clickEffect">
                                  <p:stCondLst>
                                    <p:cond delay="0"/>
                                  </p:stCondLst>
                                  <p:childTnLst>
                                    <p:set>
                                      <p:cBhvr>
                                        <p:cTn id="191" dur="1" fill="hold">
                                          <p:stCondLst>
                                            <p:cond delay="0"/>
                                          </p:stCondLst>
                                        </p:cTn>
                                        <p:tgtEl>
                                          <p:spTgt spid="46"/>
                                        </p:tgtEl>
                                        <p:attrNameLst>
                                          <p:attrName>style.visibility</p:attrName>
                                        </p:attrNameLst>
                                      </p:cBhvr>
                                      <p:to>
                                        <p:strVal val="visible"/>
                                      </p:to>
                                    </p:set>
                                    <p:anim calcmode="lin" valueType="num">
                                      <p:cBhvr additive="base">
                                        <p:cTn id="192" dur="500" fill="hold"/>
                                        <p:tgtEl>
                                          <p:spTgt spid="46"/>
                                        </p:tgtEl>
                                        <p:attrNameLst>
                                          <p:attrName>ppt_x</p:attrName>
                                        </p:attrNameLst>
                                      </p:cBhvr>
                                      <p:tavLst>
                                        <p:tav tm="0">
                                          <p:val>
                                            <p:strVal val="#ppt_x"/>
                                          </p:val>
                                        </p:tav>
                                        <p:tav tm="100000">
                                          <p:val>
                                            <p:strVal val="#ppt_x"/>
                                          </p:val>
                                        </p:tav>
                                      </p:tavLst>
                                    </p:anim>
                                    <p:anim calcmode="lin" valueType="num">
                                      <p:cBhvr additive="base">
                                        <p:cTn id="193" dur="500" fill="hold"/>
                                        <p:tgtEl>
                                          <p:spTgt spid="46"/>
                                        </p:tgtEl>
                                        <p:attrNameLst>
                                          <p:attrName>ppt_y</p:attrName>
                                        </p:attrNameLst>
                                      </p:cBhvr>
                                      <p:tavLst>
                                        <p:tav tm="0">
                                          <p:val>
                                            <p:strVal val="1+#ppt_h/2"/>
                                          </p:val>
                                        </p:tav>
                                        <p:tav tm="100000">
                                          <p:val>
                                            <p:strVal val="#ppt_y"/>
                                          </p:val>
                                        </p:tav>
                                      </p:tavLst>
                                    </p:anim>
                                  </p:childTnLst>
                                </p:cTn>
                              </p:par>
                              <p:par>
                                <p:cTn id="194" presetID="2" presetClass="entr" presetSubtype="4" fill="hold" nodeType="withEffect">
                                  <p:stCondLst>
                                    <p:cond delay="0"/>
                                  </p:stCondLst>
                                  <p:childTnLst>
                                    <p:set>
                                      <p:cBhvr>
                                        <p:cTn id="195" dur="1" fill="hold">
                                          <p:stCondLst>
                                            <p:cond delay="0"/>
                                          </p:stCondLst>
                                        </p:cTn>
                                        <p:tgtEl>
                                          <p:spTgt spid="72"/>
                                        </p:tgtEl>
                                        <p:attrNameLst>
                                          <p:attrName>style.visibility</p:attrName>
                                        </p:attrNameLst>
                                      </p:cBhvr>
                                      <p:to>
                                        <p:strVal val="visible"/>
                                      </p:to>
                                    </p:set>
                                    <p:anim calcmode="lin" valueType="num">
                                      <p:cBhvr additive="base">
                                        <p:cTn id="196" dur="500" fill="hold"/>
                                        <p:tgtEl>
                                          <p:spTgt spid="72"/>
                                        </p:tgtEl>
                                        <p:attrNameLst>
                                          <p:attrName>ppt_x</p:attrName>
                                        </p:attrNameLst>
                                      </p:cBhvr>
                                      <p:tavLst>
                                        <p:tav tm="0">
                                          <p:val>
                                            <p:strVal val="#ppt_x"/>
                                          </p:val>
                                        </p:tav>
                                        <p:tav tm="100000">
                                          <p:val>
                                            <p:strVal val="#ppt_x"/>
                                          </p:val>
                                        </p:tav>
                                      </p:tavLst>
                                    </p:anim>
                                    <p:anim calcmode="lin" valueType="num">
                                      <p:cBhvr additive="base">
                                        <p:cTn id="197" dur="500" fill="hold"/>
                                        <p:tgtEl>
                                          <p:spTgt spid="72"/>
                                        </p:tgtEl>
                                        <p:attrNameLst>
                                          <p:attrName>ppt_y</p:attrName>
                                        </p:attrNameLst>
                                      </p:cBhvr>
                                      <p:tavLst>
                                        <p:tav tm="0">
                                          <p:val>
                                            <p:strVal val="1+#ppt_h/2"/>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73"/>
                                        </p:tgtEl>
                                        <p:attrNameLst>
                                          <p:attrName>style.visibility</p:attrName>
                                        </p:attrNameLst>
                                      </p:cBhvr>
                                      <p:to>
                                        <p:strVal val="visible"/>
                                      </p:to>
                                    </p:set>
                                    <p:animEffect transition="in" filter="fade">
                                      <p:cBhvr>
                                        <p:cTn id="200" dur="1000"/>
                                        <p:tgtEl>
                                          <p:spTgt spid="73"/>
                                        </p:tgtEl>
                                      </p:cBhvr>
                                    </p:animEffect>
                                    <p:anim calcmode="lin" valueType="num">
                                      <p:cBhvr>
                                        <p:cTn id="201" dur="1000" fill="hold"/>
                                        <p:tgtEl>
                                          <p:spTgt spid="73"/>
                                        </p:tgtEl>
                                        <p:attrNameLst>
                                          <p:attrName>ppt_x</p:attrName>
                                        </p:attrNameLst>
                                      </p:cBhvr>
                                      <p:tavLst>
                                        <p:tav tm="0">
                                          <p:val>
                                            <p:strVal val="#ppt_x"/>
                                          </p:val>
                                        </p:tav>
                                        <p:tav tm="100000">
                                          <p:val>
                                            <p:strVal val="#ppt_x"/>
                                          </p:val>
                                        </p:tav>
                                      </p:tavLst>
                                    </p:anim>
                                    <p:anim calcmode="lin" valueType="num">
                                      <p:cBhvr>
                                        <p:cTn id="20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P spid="79" grpId="0" animBg="1"/>
      <p:bldP spid="79" grpId="1" animBg="1"/>
      <p:bldP spid="80" grpId="0" animBg="1"/>
      <p:bldP spid="80" grpId="1" animBg="1"/>
      <p:bldP spid="81" grpId="0" animBg="1"/>
      <p:bldP spid="8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275339"/>
            <a:ext cx="1723549" cy="461665"/>
          </a:xfrm>
          <a:prstGeom prst="rect">
            <a:avLst/>
          </a:prstGeom>
          <a:noFill/>
        </p:spPr>
        <p:txBody>
          <a:bodyPr wrap="none" rtlCol="0">
            <a:spAutoFit/>
          </a:bodyPr>
          <a:lstStyle/>
          <a:p>
            <a:r>
              <a:rPr lang="zh-CN" altLang="en-US" sz="2400" b="1" dirty="0">
                <a:solidFill>
                  <a:schemeClr val="accent1">
                    <a:lumMod val="50000"/>
                  </a:schemeClr>
                </a:solidFill>
              </a:rPr>
              <a:t>调度的概念</a:t>
            </a:r>
          </a:p>
        </p:txBody>
      </p:sp>
      <p:sp>
        <p:nvSpPr>
          <p:cNvPr id="26" name="文本框 25"/>
          <p:cNvSpPr txBox="1"/>
          <p:nvPr/>
        </p:nvSpPr>
        <p:spPr>
          <a:xfrm>
            <a:off x="3123048" y="5093218"/>
            <a:ext cx="1723549"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调度的时机</a:t>
            </a:r>
            <a:endParaRPr lang="en-US" altLang="zh-CN" dirty="0"/>
          </a:p>
          <a:p>
            <a:r>
              <a:rPr lang="zh-CN" altLang="en-US" dirty="0"/>
              <a:t>切换与过程</a:t>
            </a:r>
          </a:p>
        </p:txBody>
      </p:sp>
      <p:sp>
        <p:nvSpPr>
          <p:cNvPr id="27" name="文本框 26"/>
          <p:cNvSpPr txBox="1"/>
          <p:nvPr/>
        </p:nvSpPr>
        <p:spPr>
          <a:xfrm>
            <a:off x="5248731" y="5277881"/>
            <a:ext cx="1723549"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调度的方式</a:t>
            </a:r>
          </a:p>
        </p:txBody>
      </p:sp>
      <p:sp>
        <p:nvSpPr>
          <p:cNvPr id="28" name="文本框 27"/>
          <p:cNvSpPr txBox="1"/>
          <p:nvPr/>
        </p:nvSpPr>
        <p:spPr>
          <a:xfrm>
            <a:off x="7392032" y="5277880"/>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基本准则</a:t>
            </a:r>
          </a:p>
        </p:txBody>
      </p:sp>
      <p:sp>
        <p:nvSpPr>
          <p:cNvPr id="29" name="文本框 28"/>
          <p:cNvSpPr txBox="1"/>
          <p:nvPr/>
        </p:nvSpPr>
        <p:spPr>
          <a:xfrm>
            <a:off x="9500099" y="5277879"/>
            <a:ext cx="1415772" cy="461665"/>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调度算法</a:t>
            </a:r>
          </a:p>
        </p:txBody>
      </p:sp>
      <p:sp>
        <p:nvSpPr>
          <p:cNvPr id="36" name="矩形 35">
            <a:extLst>
              <a:ext uri="{FF2B5EF4-FFF2-40B4-BE49-F238E27FC236}">
                <a16:creationId xmlns:a16="http://schemas.microsoft.com/office/drawing/2014/main" id="{934E45FF-AF40-4197-9A1C-D2C478E5A0B3}"/>
              </a:ext>
            </a:extLst>
          </p:cNvPr>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a:extLst>
              <a:ext uri="{FF2B5EF4-FFF2-40B4-BE49-F238E27FC236}">
                <a16:creationId xmlns:a16="http://schemas.microsoft.com/office/drawing/2014/main" id="{026B92D3-CFBF-42E2-8581-CA962D8DDA83}"/>
              </a:ext>
            </a:extLst>
          </p:cNvPr>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第二章  进程管理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第二节 处理机调度</a:t>
            </a:r>
            <a:endParaRPr lang="en-US" altLang="zh-CN"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254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3262432" cy="579839"/>
          </a:xfrm>
          <a:prstGeom prst="rect">
            <a:avLst/>
          </a:prstGeom>
          <a:noFill/>
        </p:spPr>
        <p:txBody>
          <a:bodyPr wrap="none" rtlCol="0">
            <a:spAutoFit/>
          </a:bodyPr>
          <a:lstStyle/>
          <a:p>
            <a:pPr algn="l">
              <a:lnSpc>
                <a:spcPct val="150000"/>
              </a:lnSpc>
            </a:pPr>
            <a:r>
              <a:rPr lang="zh-CN" altLang="en-US" sz="2400" b="1" dirty="0"/>
              <a:t>高响应比优先，非抢占</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nvGraphicFramePr>
        <p:xfrm>
          <a:off x="638466" y="2319893"/>
          <a:ext cx="10915068" cy="3114040"/>
        </p:xfrm>
        <a:graphic>
          <a:graphicData uri="http://schemas.openxmlformats.org/drawingml/2006/table">
            <a:tbl>
              <a:tblPr firstRow="1" bandRow="1">
                <a:tableStyleId>{5FD0F851-EC5A-4D38-B0AD-8093EC10F338}</a:tableStyleId>
              </a:tblPr>
              <a:tblGrid>
                <a:gridCol w="1160780">
                  <a:extLst>
                    <a:ext uri="{9D8B030D-6E8A-4147-A177-3AD203B41FA5}">
                      <a16:colId xmlns:a16="http://schemas.microsoft.com/office/drawing/2014/main" val="2667198182"/>
                    </a:ext>
                  </a:extLst>
                </a:gridCol>
                <a:gridCol w="1160780">
                  <a:extLst>
                    <a:ext uri="{9D8B030D-6E8A-4147-A177-3AD203B41FA5}">
                      <a16:colId xmlns:a16="http://schemas.microsoft.com/office/drawing/2014/main" val="2259038339"/>
                    </a:ext>
                  </a:extLst>
                </a:gridCol>
                <a:gridCol w="1160780">
                  <a:extLst>
                    <a:ext uri="{9D8B030D-6E8A-4147-A177-3AD203B41FA5}">
                      <a16:colId xmlns:a16="http://schemas.microsoft.com/office/drawing/2014/main" val="1101478458"/>
                    </a:ext>
                  </a:extLst>
                </a:gridCol>
                <a:gridCol w="1160780">
                  <a:extLst>
                    <a:ext uri="{9D8B030D-6E8A-4147-A177-3AD203B41FA5}">
                      <a16:colId xmlns:a16="http://schemas.microsoft.com/office/drawing/2014/main" val="2555185491"/>
                    </a:ext>
                  </a:extLst>
                </a:gridCol>
                <a:gridCol w="1160780">
                  <a:extLst>
                    <a:ext uri="{9D8B030D-6E8A-4147-A177-3AD203B41FA5}">
                      <a16:colId xmlns:a16="http://schemas.microsoft.com/office/drawing/2014/main" val="1541357854"/>
                    </a:ext>
                  </a:extLst>
                </a:gridCol>
                <a:gridCol w="1160780">
                  <a:extLst>
                    <a:ext uri="{9D8B030D-6E8A-4147-A177-3AD203B41FA5}">
                      <a16:colId xmlns:a16="http://schemas.microsoft.com/office/drawing/2014/main" val="3663767306"/>
                    </a:ext>
                  </a:extLst>
                </a:gridCol>
                <a:gridCol w="1617980">
                  <a:extLst>
                    <a:ext uri="{9D8B030D-6E8A-4147-A177-3AD203B41FA5}">
                      <a16:colId xmlns:a16="http://schemas.microsoft.com/office/drawing/2014/main" val="2264330230"/>
                    </a:ext>
                  </a:extLst>
                </a:gridCol>
                <a:gridCol w="1160780">
                  <a:extLst>
                    <a:ext uri="{9D8B030D-6E8A-4147-A177-3AD203B41FA5}">
                      <a16:colId xmlns:a16="http://schemas.microsoft.com/office/drawing/2014/main" val="1067009850"/>
                    </a:ext>
                  </a:extLst>
                </a:gridCol>
                <a:gridCol w="1171628">
                  <a:extLst>
                    <a:ext uri="{9D8B030D-6E8A-4147-A177-3AD203B41FA5}">
                      <a16:colId xmlns:a16="http://schemas.microsoft.com/office/drawing/2014/main" val="2867684784"/>
                    </a:ext>
                  </a:extLst>
                </a:gridCol>
              </a:tblGrid>
              <a:tr h="370840">
                <a:tc>
                  <a:txBody>
                    <a:bodyPr/>
                    <a:lstStyle/>
                    <a:p>
                      <a:pPr algn="ctr"/>
                      <a:r>
                        <a:rPr lang="zh-CN" altLang="en-US" dirty="0"/>
                        <a:t>进程名称</a:t>
                      </a:r>
                    </a:p>
                  </a:txBody>
                  <a:tcPr/>
                </a:tc>
                <a:tc>
                  <a:txBody>
                    <a:bodyPr/>
                    <a:lstStyle/>
                    <a:p>
                      <a:pPr algn="ctr"/>
                      <a:r>
                        <a:rPr lang="zh-CN" altLang="en-US" dirty="0"/>
                        <a:t>到达时刻</a:t>
                      </a:r>
                    </a:p>
                  </a:txBody>
                  <a:tcPr/>
                </a:tc>
                <a:tc>
                  <a:txBody>
                    <a:bodyPr/>
                    <a:lstStyle/>
                    <a:p>
                      <a:pPr algn="ctr"/>
                      <a:r>
                        <a:rPr lang="zh-CN" altLang="en-US" dirty="0"/>
                        <a:t>服务时长</a:t>
                      </a:r>
                    </a:p>
                  </a:txBody>
                  <a:tcPr/>
                </a:tc>
                <a:tc>
                  <a:txBody>
                    <a:bodyPr/>
                    <a:lstStyle/>
                    <a:p>
                      <a:pPr algn="ctr"/>
                      <a:r>
                        <a:rPr lang="zh-CN" altLang="en-US" dirty="0"/>
                        <a:t>开始时刻</a:t>
                      </a:r>
                    </a:p>
                  </a:txBody>
                  <a:tcPr/>
                </a:tc>
                <a:tc>
                  <a:txBody>
                    <a:bodyPr/>
                    <a:lstStyle/>
                    <a:p>
                      <a:pPr algn="ctr"/>
                      <a:r>
                        <a:rPr lang="zh-CN" altLang="en-US" dirty="0"/>
                        <a:t>完成时刻</a:t>
                      </a:r>
                    </a:p>
                  </a:txBody>
                  <a:tcPr/>
                </a:tc>
                <a:tc>
                  <a:txBody>
                    <a:bodyPr/>
                    <a:lstStyle/>
                    <a:p>
                      <a:pPr algn="ctr"/>
                      <a:r>
                        <a:rPr lang="zh-CN" altLang="en-US" dirty="0"/>
                        <a:t>周转时间</a:t>
                      </a:r>
                    </a:p>
                  </a:txBody>
                  <a:tcPr/>
                </a:tc>
                <a:tc>
                  <a:txBody>
                    <a:bodyPr/>
                    <a:lstStyle/>
                    <a:p>
                      <a:pPr algn="ctr"/>
                      <a:r>
                        <a:rPr lang="zh-CN" altLang="en-US" dirty="0"/>
                        <a:t>带权周转时间</a:t>
                      </a:r>
                    </a:p>
                  </a:txBody>
                  <a:tcPr/>
                </a:tc>
                <a:tc>
                  <a:txBody>
                    <a:bodyPr/>
                    <a:lstStyle/>
                    <a:p>
                      <a:pPr algn="ctr"/>
                      <a:r>
                        <a:rPr lang="zh-CN" altLang="en-US" dirty="0"/>
                        <a:t>等待时间</a:t>
                      </a:r>
                    </a:p>
                  </a:txBody>
                  <a:tcPr/>
                </a:tc>
                <a:tc>
                  <a:txBody>
                    <a:bodyPr/>
                    <a:lstStyle/>
                    <a:p>
                      <a:pPr algn="ctr"/>
                      <a:r>
                        <a:rPr lang="zh-CN" altLang="en-US" dirty="0"/>
                        <a:t>响应时间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80682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123712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166743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209773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2531444"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2972125"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3402430"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4689769"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5120074"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5550379"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5980684"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6410989"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3825759"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4256064"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6848094"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7278399"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7708704"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8139009"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656894" y="6104964"/>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4474792"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4474792" y="3038293"/>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4474792" y="3473061"/>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4474792" y="3938484"/>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4474792" y="4403907"/>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571540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5715402" y="3037598"/>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5715402" y="3472366"/>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5715402" y="3937789"/>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5715402" y="4403212"/>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6837552" y="2572175"/>
            <a:ext cx="4463738" cy="2406633"/>
            <a:chOff x="6837552" y="2572175"/>
            <a:chExt cx="4463738" cy="2406633"/>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530915" cy="574901"/>
            </a:xfrm>
            <a:prstGeom prst="rect">
              <a:avLst/>
            </a:prstGeom>
            <a:noFill/>
          </p:spPr>
          <p:txBody>
            <a:bodyPr wrap="none" rtlCol="0">
              <a:spAutoFit/>
            </a:bodyPr>
            <a:lstStyle/>
            <a:p>
              <a:pPr algn="l">
                <a:lnSpc>
                  <a:spcPct val="150000"/>
                </a:lnSpc>
              </a:pPr>
              <a:r>
                <a:rPr lang="en-US" altLang="zh-CN" sz="2400" b="1" dirty="0"/>
                <a:t>14</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8159955" y="2572870"/>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8159955" y="3038293"/>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8159955" y="3473061"/>
              <a:ext cx="617477" cy="574901"/>
            </a:xfrm>
            <a:prstGeom prst="rect">
              <a:avLst/>
            </a:prstGeom>
            <a:noFill/>
          </p:spPr>
          <p:txBody>
            <a:bodyPr wrap="none" rtlCol="0">
              <a:spAutoFit/>
            </a:bodyPr>
            <a:lstStyle/>
            <a:p>
              <a:pPr algn="l">
                <a:lnSpc>
                  <a:spcPct val="150000"/>
                </a:lnSpc>
              </a:pPr>
              <a:r>
                <a:rPr lang="en-US" altLang="zh-CN" sz="2400" b="1" dirty="0"/>
                <a:t>2.4</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8159955" y="3938484"/>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8159955" y="4403907"/>
              <a:ext cx="617477" cy="574901"/>
            </a:xfrm>
            <a:prstGeom prst="rect">
              <a:avLst/>
            </a:prstGeom>
            <a:noFill/>
          </p:spPr>
          <p:txBody>
            <a:bodyPr wrap="none" rtlCol="0">
              <a:spAutoFit/>
            </a:bodyPr>
            <a:lstStyle/>
            <a:p>
              <a:pPr algn="l">
                <a:lnSpc>
                  <a:spcPct val="150000"/>
                </a:lnSpc>
              </a:pPr>
              <a:r>
                <a:rPr lang="en-US" altLang="zh-CN" sz="2400" b="1" dirty="0"/>
                <a:t>3.5</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644060"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644060" y="3038293"/>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644060" y="3473061"/>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644060" y="3938484"/>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644060" y="4403907"/>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770375"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770375" y="3038293"/>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770375" y="3473061"/>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770375" y="3938484"/>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770375" y="4403907"/>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6837552" y="4850143"/>
            <a:ext cx="4550300" cy="575596"/>
            <a:chOff x="6837552" y="4850143"/>
            <a:chExt cx="4550300" cy="575596"/>
          </a:xfrm>
        </p:grpSpPr>
        <p:sp>
          <p:nvSpPr>
            <p:cNvPr id="68" name="文本框 67">
              <a:extLst>
                <a:ext uri="{FF2B5EF4-FFF2-40B4-BE49-F238E27FC236}">
                  <a16:creationId xmlns:a16="http://schemas.microsoft.com/office/drawing/2014/main" id="{ADF576C3-8C25-4FA7-912C-0BB390ED1B58}"/>
                </a:ext>
              </a:extLst>
            </p:cNvPr>
            <p:cNvSpPr txBox="1"/>
            <p:nvPr/>
          </p:nvSpPr>
          <p:spPr>
            <a:xfrm>
              <a:off x="6837552" y="4850143"/>
              <a:ext cx="617477" cy="574901"/>
            </a:xfrm>
            <a:prstGeom prst="rect">
              <a:avLst/>
            </a:prstGeom>
            <a:noFill/>
          </p:spPr>
          <p:txBody>
            <a:bodyPr wrap="none" rtlCol="0">
              <a:spAutoFit/>
            </a:bodyPr>
            <a:lstStyle/>
            <a:p>
              <a:pPr algn="l">
                <a:lnSpc>
                  <a:spcPct val="150000"/>
                </a:lnSpc>
              </a:pPr>
              <a:r>
                <a:rPr lang="en-US" altLang="zh-CN" sz="2400" b="1" dirty="0"/>
                <a:t>8.4</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8159955" y="4850838"/>
              <a:ext cx="790601" cy="574901"/>
            </a:xfrm>
            <a:prstGeom prst="rect">
              <a:avLst/>
            </a:prstGeom>
            <a:noFill/>
          </p:spPr>
          <p:txBody>
            <a:bodyPr wrap="none" rtlCol="0">
              <a:spAutoFit/>
            </a:bodyPr>
            <a:lstStyle/>
            <a:p>
              <a:pPr algn="l">
                <a:lnSpc>
                  <a:spcPct val="150000"/>
                </a:lnSpc>
              </a:pPr>
              <a:r>
                <a:rPr lang="en-US" altLang="zh-CN" sz="2400" b="1" dirty="0"/>
                <a:t>2.38</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9644060" y="4850838"/>
              <a:ext cx="617477" cy="574901"/>
            </a:xfrm>
            <a:prstGeom prst="rect">
              <a:avLst/>
            </a:prstGeom>
            <a:noFill/>
          </p:spPr>
          <p:txBody>
            <a:bodyPr wrap="none" rtlCol="0">
              <a:spAutoFit/>
            </a:bodyPr>
            <a:lstStyle/>
            <a:p>
              <a:pPr algn="l">
                <a:lnSpc>
                  <a:spcPct val="150000"/>
                </a:lnSpc>
              </a:pPr>
              <a:r>
                <a:rPr lang="en-US" altLang="zh-CN" sz="2400" b="1" dirty="0"/>
                <a:t>4.8</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10770375" y="4850838"/>
              <a:ext cx="617477" cy="574901"/>
            </a:xfrm>
            <a:prstGeom prst="rect">
              <a:avLst/>
            </a:prstGeom>
            <a:noFill/>
          </p:spPr>
          <p:txBody>
            <a:bodyPr wrap="none" rtlCol="0">
              <a:spAutoFit/>
            </a:bodyPr>
            <a:lstStyle/>
            <a:p>
              <a:pPr algn="l">
                <a:lnSpc>
                  <a:spcPct val="150000"/>
                </a:lnSpc>
              </a:pPr>
              <a:r>
                <a:rPr lang="en-US" altLang="zh-CN" sz="2400" b="1" dirty="0"/>
                <a:t>4.8</a:t>
              </a:r>
              <a:endParaRPr lang="zh-CN" altLang="en-US" sz="2400" b="1" dirty="0"/>
            </a:p>
          </p:txBody>
        </p:sp>
      </p:grpSp>
      <p:sp>
        <p:nvSpPr>
          <p:cNvPr id="75" name="矩形 74">
            <a:extLst>
              <a:ext uri="{FF2B5EF4-FFF2-40B4-BE49-F238E27FC236}">
                <a16:creationId xmlns:a16="http://schemas.microsoft.com/office/drawing/2014/main" id="{CF36E6AF-43EE-422C-8148-404716325005}"/>
              </a:ext>
            </a:extLst>
          </p:cNvPr>
          <p:cNvSpPr/>
          <p:nvPr/>
        </p:nvSpPr>
        <p:spPr>
          <a:xfrm>
            <a:off x="7838544" y="678471"/>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76" name="矩形 75">
            <a:extLst>
              <a:ext uri="{FF2B5EF4-FFF2-40B4-BE49-F238E27FC236}">
                <a16:creationId xmlns:a16="http://schemas.microsoft.com/office/drawing/2014/main" id="{E6EEA4ED-1CFE-4463-AE94-BA65B7708246}"/>
              </a:ext>
            </a:extLst>
          </p:cNvPr>
          <p:cNvSpPr/>
          <p:nvPr/>
        </p:nvSpPr>
        <p:spPr>
          <a:xfrm>
            <a:off x="9111024" y="688973"/>
            <a:ext cx="585997"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77" name="矩形 76">
            <a:extLst>
              <a:ext uri="{FF2B5EF4-FFF2-40B4-BE49-F238E27FC236}">
                <a16:creationId xmlns:a16="http://schemas.microsoft.com/office/drawing/2014/main" id="{B134BA2A-6C92-4FA0-B8B0-2ABD5A03D5DD}"/>
              </a:ext>
            </a:extLst>
          </p:cNvPr>
          <p:cNvSpPr/>
          <p:nvPr/>
        </p:nvSpPr>
        <p:spPr>
          <a:xfrm>
            <a:off x="6648678" y="688973"/>
            <a:ext cx="585997"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78" name="矩形 77">
            <a:extLst>
              <a:ext uri="{FF2B5EF4-FFF2-40B4-BE49-F238E27FC236}">
                <a16:creationId xmlns:a16="http://schemas.microsoft.com/office/drawing/2014/main" id="{5ADB1520-2F02-4073-B8BF-B6E5FB59090B}"/>
              </a:ext>
            </a:extLst>
          </p:cNvPr>
          <p:cNvSpPr/>
          <p:nvPr/>
        </p:nvSpPr>
        <p:spPr>
          <a:xfrm>
            <a:off x="10362929" y="684088"/>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0" name="组合 29">
            <a:extLst>
              <a:ext uri="{FF2B5EF4-FFF2-40B4-BE49-F238E27FC236}">
                <a16:creationId xmlns:a16="http://schemas.microsoft.com/office/drawing/2014/main" id="{0CF97DA2-4900-4E01-B6EB-79971E3D921C}"/>
              </a:ext>
            </a:extLst>
          </p:cNvPr>
          <p:cNvGrpSpPr/>
          <p:nvPr/>
        </p:nvGrpSpPr>
        <p:grpSpPr>
          <a:xfrm>
            <a:off x="6504511" y="1149511"/>
            <a:ext cx="4550302" cy="574901"/>
            <a:chOff x="6504511" y="1149511"/>
            <a:chExt cx="4550302" cy="574901"/>
          </a:xfrm>
        </p:grpSpPr>
        <p:sp>
          <p:nvSpPr>
            <p:cNvPr id="80" name="文本框 79">
              <a:extLst>
                <a:ext uri="{FF2B5EF4-FFF2-40B4-BE49-F238E27FC236}">
                  <a16:creationId xmlns:a16="http://schemas.microsoft.com/office/drawing/2014/main" id="{260E7F8B-ECD5-48A3-AD7D-BFAB6079A335}"/>
                </a:ext>
              </a:extLst>
            </p:cNvPr>
            <p:cNvSpPr txBox="1"/>
            <p:nvPr/>
          </p:nvSpPr>
          <p:spPr>
            <a:xfrm>
              <a:off x="6504511" y="1149511"/>
              <a:ext cx="789185" cy="574901"/>
            </a:xfrm>
            <a:prstGeom prst="rect">
              <a:avLst/>
            </a:prstGeom>
            <a:noFill/>
          </p:spPr>
          <p:txBody>
            <a:bodyPr wrap="square" rtlCol="0">
              <a:spAutoFit/>
            </a:bodyPr>
            <a:lstStyle/>
            <a:p>
              <a:pPr algn="ctr">
                <a:lnSpc>
                  <a:spcPct val="150000"/>
                </a:lnSpc>
              </a:pPr>
              <a:r>
                <a:rPr lang="en-US" altLang="zh-CN" sz="2400" b="1" dirty="0"/>
                <a:t>2</a:t>
              </a:r>
              <a:endParaRPr lang="zh-CN" altLang="en-US" sz="2400" b="1" dirty="0"/>
            </a:p>
          </p:txBody>
        </p:sp>
        <p:sp>
          <p:nvSpPr>
            <p:cNvPr id="81" name="文本框 80">
              <a:extLst>
                <a:ext uri="{FF2B5EF4-FFF2-40B4-BE49-F238E27FC236}">
                  <a16:creationId xmlns:a16="http://schemas.microsoft.com/office/drawing/2014/main" id="{EBCB2D2D-BA68-43B6-ABC6-AFFEF47570F7}"/>
                </a:ext>
              </a:extLst>
            </p:cNvPr>
            <p:cNvSpPr txBox="1"/>
            <p:nvPr/>
          </p:nvSpPr>
          <p:spPr>
            <a:xfrm>
              <a:off x="7755909" y="1149511"/>
              <a:ext cx="790601" cy="574901"/>
            </a:xfrm>
            <a:prstGeom prst="rect">
              <a:avLst/>
            </a:prstGeom>
            <a:noFill/>
          </p:spPr>
          <p:txBody>
            <a:bodyPr wrap="square" rtlCol="0">
              <a:spAutoFit/>
            </a:bodyPr>
            <a:lstStyle/>
            <a:p>
              <a:pPr algn="ctr">
                <a:lnSpc>
                  <a:spcPct val="150000"/>
                </a:lnSpc>
              </a:pPr>
              <a:r>
                <a:rPr lang="en-US" altLang="zh-CN" sz="2400" b="1" dirty="0"/>
                <a:t>1.4</a:t>
              </a:r>
              <a:endParaRPr lang="zh-CN" altLang="en-US" sz="2400" b="1" dirty="0"/>
            </a:p>
          </p:txBody>
        </p:sp>
        <p:sp>
          <p:nvSpPr>
            <p:cNvPr id="82" name="文本框 81">
              <a:extLst>
                <a:ext uri="{FF2B5EF4-FFF2-40B4-BE49-F238E27FC236}">
                  <a16:creationId xmlns:a16="http://schemas.microsoft.com/office/drawing/2014/main" id="{AEA825EC-5291-4A03-A300-C703C8CB92AE}"/>
                </a:ext>
              </a:extLst>
            </p:cNvPr>
            <p:cNvSpPr txBox="1"/>
            <p:nvPr/>
          </p:nvSpPr>
          <p:spPr>
            <a:xfrm>
              <a:off x="9008723" y="1149511"/>
              <a:ext cx="790600" cy="574901"/>
            </a:xfrm>
            <a:prstGeom prst="rect">
              <a:avLst/>
            </a:prstGeom>
            <a:noFill/>
          </p:spPr>
          <p:txBody>
            <a:bodyPr wrap="square" rtlCol="0">
              <a:spAutoFit/>
            </a:bodyPr>
            <a:lstStyle/>
            <a:p>
              <a:pPr algn="ctr">
                <a:lnSpc>
                  <a:spcPct val="150000"/>
                </a:lnSpc>
              </a:pPr>
              <a:r>
                <a:rPr lang="en-US" altLang="zh-CN" sz="2400" b="1" dirty="0"/>
                <a:t>1.5</a:t>
              </a:r>
              <a:endParaRPr lang="zh-CN" altLang="en-US" sz="2400" b="1" dirty="0"/>
            </a:p>
          </p:txBody>
        </p:sp>
        <p:sp>
          <p:nvSpPr>
            <p:cNvPr id="83" name="文本框 82">
              <a:extLst>
                <a:ext uri="{FF2B5EF4-FFF2-40B4-BE49-F238E27FC236}">
                  <a16:creationId xmlns:a16="http://schemas.microsoft.com/office/drawing/2014/main" id="{A3C4085C-80F5-40D3-A92A-133D2E15F17B}"/>
                </a:ext>
              </a:extLst>
            </p:cNvPr>
            <p:cNvSpPr txBox="1"/>
            <p:nvPr/>
          </p:nvSpPr>
          <p:spPr>
            <a:xfrm>
              <a:off x="10261537" y="1149511"/>
              <a:ext cx="793276" cy="574901"/>
            </a:xfrm>
            <a:prstGeom prst="rect">
              <a:avLst/>
            </a:prstGeom>
            <a:noFill/>
          </p:spPr>
          <p:txBody>
            <a:bodyPr wrap="square" rtlCol="0">
              <a:spAutoFit/>
            </a:bodyPr>
            <a:lstStyle/>
            <a:p>
              <a:pPr algn="ctr">
                <a:lnSpc>
                  <a:spcPct val="150000"/>
                </a:lnSpc>
              </a:pPr>
              <a:r>
                <a:rPr lang="en-US" altLang="zh-CN" sz="2400" b="1" dirty="0"/>
                <a:t>1</a:t>
              </a:r>
              <a:endParaRPr lang="zh-CN" altLang="en-US" sz="2400" b="1" dirty="0"/>
            </a:p>
          </p:txBody>
        </p:sp>
      </p:grpSp>
      <p:grpSp>
        <p:nvGrpSpPr>
          <p:cNvPr id="84" name="组合 83">
            <a:extLst>
              <a:ext uri="{FF2B5EF4-FFF2-40B4-BE49-F238E27FC236}">
                <a16:creationId xmlns:a16="http://schemas.microsoft.com/office/drawing/2014/main" id="{D2B67727-78F6-4192-81DB-43E895976442}"/>
              </a:ext>
            </a:extLst>
          </p:cNvPr>
          <p:cNvGrpSpPr/>
          <p:nvPr/>
        </p:nvGrpSpPr>
        <p:grpSpPr>
          <a:xfrm>
            <a:off x="7755909" y="1138936"/>
            <a:ext cx="3298904" cy="579839"/>
            <a:chOff x="7755909" y="1149511"/>
            <a:chExt cx="3298904" cy="579839"/>
          </a:xfrm>
        </p:grpSpPr>
        <p:sp>
          <p:nvSpPr>
            <p:cNvPr id="86" name="文本框 85">
              <a:extLst>
                <a:ext uri="{FF2B5EF4-FFF2-40B4-BE49-F238E27FC236}">
                  <a16:creationId xmlns:a16="http://schemas.microsoft.com/office/drawing/2014/main" id="{EDA3213F-B6B8-4E2F-BE00-45EF77C29AD1}"/>
                </a:ext>
              </a:extLst>
            </p:cNvPr>
            <p:cNvSpPr txBox="1"/>
            <p:nvPr/>
          </p:nvSpPr>
          <p:spPr>
            <a:xfrm>
              <a:off x="7755909" y="1149511"/>
              <a:ext cx="790601" cy="574901"/>
            </a:xfrm>
            <a:prstGeom prst="rect">
              <a:avLst/>
            </a:prstGeom>
            <a:noFill/>
          </p:spPr>
          <p:txBody>
            <a:bodyPr wrap="square" rtlCol="0">
              <a:spAutoFit/>
            </a:bodyPr>
            <a:lstStyle/>
            <a:p>
              <a:pPr algn="ctr">
                <a:lnSpc>
                  <a:spcPct val="150000"/>
                </a:lnSpc>
              </a:pPr>
              <a:r>
                <a:rPr lang="en-US" altLang="zh-CN" sz="2400" b="1" dirty="0"/>
                <a:t>2</a:t>
              </a:r>
              <a:endParaRPr lang="zh-CN" altLang="en-US" sz="2400" b="1" dirty="0"/>
            </a:p>
          </p:txBody>
        </p:sp>
        <p:sp>
          <p:nvSpPr>
            <p:cNvPr id="87" name="文本框 86">
              <a:extLst>
                <a:ext uri="{FF2B5EF4-FFF2-40B4-BE49-F238E27FC236}">
                  <a16:creationId xmlns:a16="http://schemas.microsoft.com/office/drawing/2014/main" id="{BD33F0BF-338D-4F78-8A43-7E64C7EBF7D2}"/>
                </a:ext>
              </a:extLst>
            </p:cNvPr>
            <p:cNvSpPr txBox="1"/>
            <p:nvPr/>
          </p:nvSpPr>
          <p:spPr>
            <a:xfrm>
              <a:off x="9008723" y="1149511"/>
              <a:ext cx="790600" cy="574901"/>
            </a:xfrm>
            <a:prstGeom prst="rect">
              <a:avLst/>
            </a:prstGeom>
            <a:noFill/>
          </p:spPr>
          <p:txBody>
            <a:bodyPr wrap="square" rtlCol="0">
              <a:spAutoFit/>
            </a:bodyPr>
            <a:lstStyle/>
            <a:p>
              <a:pPr algn="ctr">
                <a:lnSpc>
                  <a:spcPct val="150000"/>
                </a:lnSpc>
              </a:pPr>
              <a:r>
                <a:rPr lang="en-US" altLang="zh-CN" sz="2400" b="1" dirty="0"/>
                <a:t>3</a:t>
              </a:r>
              <a:endParaRPr lang="zh-CN" altLang="en-US" sz="2400" b="1" dirty="0"/>
            </a:p>
          </p:txBody>
        </p:sp>
        <p:sp>
          <p:nvSpPr>
            <p:cNvPr id="88" name="文本框 87">
              <a:extLst>
                <a:ext uri="{FF2B5EF4-FFF2-40B4-BE49-F238E27FC236}">
                  <a16:creationId xmlns:a16="http://schemas.microsoft.com/office/drawing/2014/main" id="{FE9EE8F3-2AA1-4C45-AFEF-A49C53D49FA4}"/>
                </a:ext>
              </a:extLst>
            </p:cNvPr>
            <p:cNvSpPr txBox="1"/>
            <p:nvPr/>
          </p:nvSpPr>
          <p:spPr>
            <a:xfrm>
              <a:off x="10261537" y="1149511"/>
              <a:ext cx="793276" cy="579839"/>
            </a:xfrm>
            <a:prstGeom prst="rect">
              <a:avLst/>
            </a:prstGeom>
            <a:noFill/>
          </p:spPr>
          <p:txBody>
            <a:bodyPr wrap="square" rtlCol="0">
              <a:spAutoFit/>
            </a:bodyPr>
            <a:lstStyle/>
            <a:p>
              <a:pPr algn="ctr">
                <a:lnSpc>
                  <a:spcPct val="150000"/>
                </a:lnSpc>
              </a:pPr>
              <a:r>
                <a:rPr lang="en-US" altLang="zh-CN" sz="2400" b="1" dirty="0"/>
                <a:t>1.75</a:t>
              </a:r>
              <a:endParaRPr lang="zh-CN" altLang="en-US" sz="2400" b="1" dirty="0"/>
            </a:p>
          </p:txBody>
        </p:sp>
      </p:grpSp>
      <p:grpSp>
        <p:nvGrpSpPr>
          <p:cNvPr id="89" name="组合 88">
            <a:extLst>
              <a:ext uri="{FF2B5EF4-FFF2-40B4-BE49-F238E27FC236}">
                <a16:creationId xmlns:a16="http://schemas.microsoft.com/office/drawing/2014/main" id="{DBFA03FD-4263-4B67-9368-5EBE2E90572C}"/>
              </a:ext>
            </a:extLst>
          </p:cNvPr>
          <p:cNvGrpSpPr/>
          <p:nvPr/>
        </p:nvGrpSpPr>
        <p:grpSpPr>
          <a:xfrm>
            <a:off x="7758887" y="1140799"/>
            <a:ext cx="3298904" cy="579839"/>
            <a:chOff x="7755909" y="1149511"/>
            <a:chExt cx="3298904" cy="579839"/>
          </a:xfrm>
        </p:grpSpPr>
        <p:sp>
          <p:nvSpPr>
            <p:cNvPr id="90" name="文本框 89">
              <a:extLst>
                <a:ext uri="{FF2B5EF4-FFF2-40B4-BE49-F238E27FC236}">
                  <a16:creationId xmlns:a16="http://schemas.microsoft.com/office/drawing/2014/main" id="{CC38CFC6-5DCC-41C5-9CFC-855876DD40E2}"/>
                </a:ext>
              </a:extLst>
            </p:cNvPr>
            <p:cNvSpPr txBox="1"/>
            <p:nvPr/>
          </p:nvSpPr>
          <p:spPr>
            <a:xfrm>
              <a:off x="7755909" y="1149511"/>
              <a:ext cx="790601" cy="574901"/>
            </a:xfrm>
            <a:prstGeom prst="rect">
              <a:avLst/>
            </a:prstGeom>
            <a:noFill/>
          </p:spPr>
          <p:txBody>
            <a:bodyPr wrap="square" rtlCol="0">
              <a:spAutoFit/>
            </a:bodyPr>
            <a:lstStyle/>
            <a:p>
              <a:pPr algn="ctr">
                <a:lnSpc>
                  <a:spcPct val="150000"/>
                </a:lnSpc>
              </a:pPr>
              <a:r>
                <a:rPr lang="en-US" altLang="zh-CN" sz="2400" b="1" dirty="0"/>
                <a:t>2.4</a:t>
              </a:r>
              <a:endParaRPr lang="zh-CN" altLang="en-US" sz="2400" b="1" dirty="0"/>
            </a:p>
          </p:txBody>
        </p:sp>
        <p:sp>
          <p:nvSpPr>
            <p:cNvPr id="92" name="文本框 91">
              <a:extLst>
                <a:ext uri="{FF2B5EF4-FFF2-40B4-BE49-F238E27FC236}">
                  <a16:creationId xmlns:a16="http://schemas.microsoft.com/office/drawing/2014/main" id="{28BBC975-9C43-4204-85AE-ADFD8E532CA7}"/>
                </a:ext>
              </a:extLst>
            </p:cNvPr>
            <p:cNvSpPr txBox="1"/>
            <p:nvPr/>
          </p:nvSpPr>
          <p:spPr>
            <a:xfrm>
              <a:off x="10261537" y="1149511"/>
              <a:ext cx="793276" cy="579839"/>
            </a:xfrm>
            <a:prstGeom prst="rect">
              <a:avLst/>
            </a:prstGeom>
            <a:noFill/>
          </p:spPr>
          <p:txBody>
            <a:bodyPr wrap="square" rtlCol="0">
              <a:spAutoFit/>
            </a:bodyPr>
            <a:lstStyle/>
            <a:p>
              <a:pPr algn="ctr">
                <a:lnSpc>
                  <a:spcPct val="150000"/>
                </a:lnSpc>
              </a:pPr>
              <a:r>
                <a:rPr lang="en-US" altLang="zh-CN" sz="2400" b="1" dirty="0"/>
                <a:t>2.25</a:t>
              </a:r>
              <a:endParaRPr lang="zh-CN" altLang="en-US" sz="2400" b="1" dirty="0"/>
            </a:p>
          </p:txBody>
        </p:sp>
      </p:grpSp>
    </p:spTree>
    <p:extLst>
      <p:ext uri="{BB962C8B-B14F-4D97-AF65-F5344CB8AC3E}">
        <p14:creationId xmlns:p14="http://schemas.microsoft.com/office/powerpoint/2010/main" val="164674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1"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1000"/>
                                        <p:tgtEl>
                                          <p:spTgt spid="77"/>
                                        </p:tgtEl>
                                      </p:cBhvr>
                                    </p:animEffect>
                                    <p:anim calcmode="lin" valueType="num">
                                      <p:cBhvr>
                                        <p:cTn id="24" dur="1000" fill="hold"/>
                                        <p:tgtEl>
                                          <p:spTgt spid="77"/>
                                        </p:tgtEl>
                                        <p:attrNameLst>
                                          <p:attrName>ppt_x</p:attrName>
                                        </p:attrNameLst>
                                      </p:cBhvr>
                                      <p:tavLst>
                                        <p:tav tm="0">
                                          <p:val>
                                            <p:strVal val="#ppt_x"/>
                                          </p:val>
                                        </p:tav>
                                        <p:tav tm="100000">
                                          <p:val>
                                            <p:strVal val="#ppt_x"/>
                                          </p:val>
                                        </p:tav>
                                      </p:tavLst>
                                    </p:anim>
                                    <p:anim calcmode="lin" valueType="num">
                                      <p:cBhvr>
                                        <p:cTn id="2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1" nodeType="click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anim calcmode="lin" valueType="num">
                                      <p:cBhvr>
                                        <p:cTn id="36" dur="1000" fill="hold"/>
                                        <p:tgtEl>
                                          <p:spTgt spid="75"/>
                                        </p:tgtEl>
                                        <p:attrNameLst>
                                          <p:attrName>ppt_x</p:attrName>
                                        </p:attrNameLst>
                                      </p:cBhvr>
                                      <p:tavLst>
                                        <p:tav tm="0">
                                          <p:val>
                                            <p:strVal val="#ppt_x"/>
                                          </p:val>
                                        </p:tav>
                                        <p:tav tm="100000">
                                          <p:val>
                                            <p:strVal val="#ppt_x"/>
                                          </p:val>
                                        </p:tav>
                                      </p:tavLst>
                                    </p:anim>
                                    <p:anim calcmode="lin" valueType="num">
                                      <p:cBhvr>
                                        <p:cTn id="37"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1"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1000"/>
                                        <p:tgtEl>
                                          <p:spTgt spid="76"/>
                                        </p:tgtEl>
                                      </p:cBhvr>
                                    </p:animEffect>
                                    <p:anim calcmode="lin" valueType="num">
                                      <p:cBhvr>
                                        <p:cTn id="48" dur="1000" fill="hold"/>
                                        <p:tgtEl>
                                          <p:spTgt spid="76"/>
                                        </p:tgtEl>
                                        <p:attrNameLst>
                                          <p:attrName>ppt_x</p:attrName>
                                        </p:attrNameLst>
                                      </p:cBhvr>
                                      <p:tavLst>
                                        <p:tav tm="0">
                                          <p:val>
                                            <p:strVal val="#ppt_x"/>
                                          </p:val>
                                        </p:tav>
                                        <p:tav tm="100000">
                                          <p:val>
                                            <p:strVal val="#ppt_x"/>
                                          </p:val>
                                        </p:tav>
                                      </p:tavLst>
                                    </p:anim>
                                    <p:anim calcmode="lin" valueType="num">
                                      <p:cBhvr>
                                        <p:cTn id="49"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1000"/>
                                        <p:tgtEl>
                                          <p:spTgt spid="78"/>
                                        </p:tgtEl>
                                      </p:cBhvr>
                                    </p:animEffect>
                                    <p:anim calcmode="lin" valueType="num">
                                      <p:cBhvr>
                                        <p:cTn id="60" dur="1000" fill="hold"/>
                                        <p:tgtEl>
                                          <p:spTgt spid="78"/>
                                        </p:tgtEl>
                                        <p:attrNameLst>
                                          <p:attrName>ppt_x</p:attrName>
                                        </p:attrNameLst>
                                      </p:cBhvr>
                                      <p:tavLst>
                                        <p:tav tm="0">
                                          <p:val>
                                            <p:strVal val="#ppt_x"/>
                                          </p:val>
                                        </p:tav>
                                        <p:tav tm="100000">
                                          <p:val>
                                            <p:strVal val="#ppt_x"/>
                                          </p:val>
                                        </p:tav>
                                      </p:tavLst>
                                    </p:anim>
                                    <p:anim calcmode="lin" valueType="num">
                                      <p:cBhvr>
                                        <p:cTn id="6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fill="hold"/>
                                        <p:tgtEl>
                                          <p:spTgt spid="43"/>
                                        </p:tgtEl>
                                        <p:attrNameLst>
                                          <p:attrName>ppt_x</p:attrName>
                                        </p:attrNameLst>
                                      </p:cBhvr>
                                      <p:tavLst>
                                        <p:tav tm="0">
                                          <p:val>
                                            <p:strVal val="#ppt_x"/>
                                          </p:val>
                                        </p:tav>
                                        <p:tav tm="100000">
                                          <p:val>
                                            <p:strVal val="#ppt_x"/>
                                          </p:val>
                                        </p:tav>
                                      </p:tavLst>
                                    </p:anim>
                                    <p:anim calcmode="lin" valueType="num">
                                      <p:cBhvr additive="base">
                                        <p:cTn id="6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anim calcmode="lin" valueType="num">
                                      <p:cBhvr>
                                        <p:cTn id="73" dur="1000" fill="hold"/>
                                        <p:tgtEl>
                                          <p:spTgt spid="30"/>
                                        </p:tgtEl>
                                        <p:attrNameLst>
                                          <p:attrName>ppt_x</p:attrName>
                                        </p:attrNameLst>
                                      </p:cBhvr>
                                      <p:tavLst>
                                        <p:tav tm="0">
                                          <p:val>
                                            <p:strVal val="#ppt_x"/>
                                          </p:val>
                                        </p:tav>
                                        <p:tav tm="100000">
                                          <p:val>
                                            <p:strVal val="#ppt_x"/>
                                          </p:val>
                                        </p:tav>
                                      </p:tavLst>
                                    </p:anim>
                                    <p:anim calcmode="lin" valueType="num">
                                      <p:cBhvr>
                                        <p:cTn id="7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xit" presetSubtype="0" fill="hold" grpId="0" nodeType="clickEffect">
                                  <p:stCondLst>
                                    <p:cond delay="0"/>
                                  </p:stCondLst>
                                  <p:childTnLst>
                                    <p:animEffect transition="out" filter="fade">
                                      <p:cBhvr>
                                        <p:cTn id="78" dur="1000"/>
                                        <p:tgtEl>
                                          <p:spTgt spid="77"/>
                                        </p:tgtEl>
                                      </p:cBhvr>
                                    </p:animEffect>
                                    <p:anim calcmode="lin" valueType="num">
                                      <p:cBhvr>
                                        <p:cTn id="79" dur="1000"/>
                                        <p:tgtEl>
                                          <p:spTgt spid="77"/>
                                        </p:tgtEl>
                                        <p:attrNameLst>
                                          <p:attrName>ppt_x</p:attrName>
                                        </p:attrNameLst>
                                      </p:cBhvr>
                                      <p:tavLst>
                                        <p:tav tm="0">
                                          <p:val>
                                            <p:strVal val="ppt_x"/>
                                          </p:val>
                                        </p:tav>
                                        <p:tav tm="100000">
                                          <p:val>
                                            <p:strVal val="ppt_x"/>
                                          </p:val>
                                        </p:tav>
                                      </p:tavLst>
                                    </p:anim>
                                    <p:anim calcmode="lin" valueType="num">
                                      <p:cBhvr>
                                        <p:cTn id="80" dur="1000"/>
                                        <p:tgtEl>
                                          <p:spTgt spid="77"/>
                                        </p:tgtEl>
                                        <p:attrNameLst>
                                          <p:attrName>ppt_y</p:attrName>
                                        </p:attrNameLst>
                                      </p:cBhvr>
                                      <p:tavLst>
                                        <p:tav tm="0">
                                          <p:val>
                                            <p:strVal val="ppt_y"/>
                                          </p:val>
                                        </p:tav>
                                        <p:tav tm="100000">
                                          <p:val>
                                            <p:strVal val="ppt_y+.1"/>
                                          </p:val>
                                        </p:tav>
                                      </p:tavLst>
                                    </p:anim>
                                    <p:set>
                                      <p:cBhvr>
                                        <p:cTn id="81" dur="1" fill="hold">
                                          <p:stCondLst>
                                            <p:cond delay="999"/>
                                          </p:stCondLst>
                                        </p:cTn>
                                        <p:tgtEl>
                                          <p:spTgt spid="7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30"/>
                                        </p:tgtEl>
                                      </p:cBhvr>
                                    </p:animEffect>
                                    <p:set>
                                      <p:cBhvr>
                                        <p:cTn id="86" dur="1" fill="hold">
                                          <p:stCondLst>
                                            <p:cond delay="499"/>
                                          </p:stCondLst>
                                        </p:cTn>
                                        <p:tgtEl>
                                          <p:spTgt spid="3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44"/>
                                        </p:tgtEl>
                                        <p:attrNameLst>
                                          <p:attrName>style.visibility</p:attrName>
                                        </p:attrNameLst>
                                      </p:cBhvr>
                                      <p:to>
                                        <p:strVal val="visible"/>
                                      </p:to>
                                    </p:set>
                                    <p:anim calcmode="lin" valueType="num">
                                      <p:cBhvr additive="base">
                                        <p:cTn id="112" dur="500" fill="hold"/>
                                        <p:tgtEl>
                                          <p:spTgt spid="44"/>
                                        </p:tgtEl>
                                        <p:attrNameLst>
                                          <p:attrName>ppt_x</p:attrName>
                                        </p:attrNameLst>
                                      </p:cBhvr>
                                      <p:tavLst>
                                        <p:tav tm="0">
                                          <p:val>
                                            <p:strVal val="#ppt_x"/>
                                          </p:val>
                                        </p:tav>
                                        <p:tav tm="100000">
                                          <p:val>
                                            <p:strVal val="#ppt_x"/>
                                          </p:val>
                                        </p:tav>
                                      </p:tavLst>
                                    </p:anim>
                                    <p:anim calcmode="lin" valueType="num">
                                      <p:cBhvr additive="base">
                                        <p:cTn id="11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nodeType="clickEffect">
                                  <p:stCondLst>
                                    <p:cond delay="0"/>
                                  </p:stCondLst>
                                  <p:childTnLst>
                                    <p:set>
                                      <p:cBhvr>
                                        <p:cTn id="117" dur="1" fill="hold">
                                          <p:stCondLst>
                                            <p:cond delay="0"/>
                                          </p:stCondLst>
                                        </p:cTn>
                                        <p:tgtEl>
                                          <p:spTgt spid="84"/>
                                        </p:tgtEl>
                                        <p:attrNameLst>
                                          <p:attrName>style.visibility</p:attrName>
                                        </p:attrNameLst>
                                      </p:cBhvr>
                                      <p:to>
                                        <p:strVal val="visible"/>
                                      </p:to>
                                    </p:set>
                                    <p:animEffect transition="in" filter="fade">
                                      <p:cBhvr>
                                        <p:cTn id="118" dur="1000"/>
                                        <p:tgtEl>
                                          <p:spTgt spid="84"/>
                                        </p:tgtEl>
                                      </p:cBhvr>
                                    </p:animEffect>
                                    <p:anim calcmode="lin" valueType="num">
                                      <p:cBhvr>
                                        <p:cTn id="119" dur="1000" fill="hold"/>
                                        <p:tgtEl>
                                          <p:spTgt spid="84"/>
                                        </p:tgtEl>
                                        <p:attrNameLst>
                                          <p:attrName>ppt_x</p:attrName>
                                        </p:attrNameLst>
                                      </p:cBhvr>
                                      <p:tavLst>
                                        <p:tav tm="0">
                                          <p:val>
                                            <p:strVal val="#ppt_x"/>
                                          </p:val>
                                        </p:tav>
                                        <p:tav tm="100000">
                                          <p:val>
                                            <p:strVal val="#ppt_x"/>
                                          </p:val>
                                        </p:tav>
                                      </p:tavLst>
                                    </p:anim>
                                    <p:anim calcmode="lin" valueType="num">
                                      <p:cBhvr>
                                        <p:cTn id="12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xit" presetSubtype="0" fill="hold" grpId="0" nodeType="clickEffect">
                                  <p:stCondLst>
                                    <p:cond delay="0"/>
                                  </p:stCondLst>
                                  <p:childTnLst>
                                    <p:animEffect transition="out" filter="fade">
                                      <p:cBhvr>
                                        <p:cTn id="124" dur="1000"/>
                                        <p:tgtEl>
                                          <p:spTgt spid="76"/>
                                        </p:tgtEl>
                                      </p:cBhvr>
                                    </p:animEffect>
                                    <p:anim calcmode="lin" valueType="num">
                                      <p:cBhvr>
                                        <p:cTn id="125" dur="1000"/>
                                        <p:tgtEl>
                                          <p:spTgt spid="76"/>
                                        </p:tgtEl>
                                        <p:attrNameLst>
                                          <p:attrName>ppt_x</p:attrName>
                                        </p:attrNameLst>
                                      </p:cBhvr>
                                      <p:tavLst>
                                        <p:tav tm="0">
                                          <p:val>
                                            <p:strVal val="ppt_x"/>
                                          </p:val>
                                        </p:tav>
                                        <p:tav tm="100000">
                                          <p:val>
                                            <p:strVal val="ppt_x"/>
                                          </p:val>
                                        </p:tav>
                                      </p:tavLst>
                                    </p:anim>
                                    <p:anim calcmode="lin" valueType="num">
                                      <p:cBhvr>
                                        <p:cTn id="126" dur="1000"/>
                                        <p:tgtEl>
                                          <p:spTgt spid="76"/>
                                        </p:tgtEl>
                                        <p:attrNameLst>
                                          <p:attrName>ppt_y</p:attrName>
                                        </p:attrNameLst>
                                      </p:cBhvr>
                                      <p:tavLst>
                                        <p:tav tm="0">
                                          <p:val>
                                            <p:strVal val="ppt_y"/>
                                          </p:val>
                                        </p:tav>
                                        <p:tav tm="100000">
                                          <p:val>
                                            <p:strVal val="ppt_y+.1"/>
                                          </p:val>
                                        </p:tav>
                                      </p:tavLst>
                                    </p:anim>
                                    <p:set>
                                      <p:cBhvr>
                                        <p:cTn id="127" dur="1" fill="hold">
                                          <p:stCondLst>
                                            <p:cond delay="999"/>
                                          </p:stCondLst>
                                        </p:cTn>
                                        <p:tgtEl>
                                          <p:spTgt spid="76"/>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84"/>
                                        </p:tgtEl>
                                      </p:cBhvr>
                                    </p:animEffect>
                                    <p:set>
                                      <p:cBhvr>
                                        <p:cTn id="132" dur="1" fill="hold">
                                          <p:stCondLst>
                                            <p:cond delay="499"/>
                                          </p:stCondLst>
                                        </p:cTn>
                                        <p:tgtEl>
                                          <p:spTgt spid="84"/>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40"/>
                                        </p:tgtEl>
                                        <p:attrNameLst>
                                          <p:attrName>style.visibility</p:attrName>
                                        </p:attrNameLst>
                                      </p:cBhvr>
                                      <p:to>
                                        <p:strVal val="visible"/>
                                      </p:to>
                                    </p:set>
                                    <p:anim calcmode="lin" valueType="num">
                                      <p:cBhvr additive="base">
                                        <p:cTn id="137" dur="500" fill="hold"/>
                                        <p:tgtEl>
                                          <p:spTgt spid="40"/>
                                        </p:tgtEl>
                                        <p:attrNameLst>
                                          <p:attrName>ppt_x</p:attrName>
                                        </p:attrNameLst>
                                      </p:cBhvr>
                                      <p:tavLst>
                                        <p:tav tm="0">
                                          <p:val>
                                            <p:strVal val="#ppt_x"/>
                                          </p:val>
                                        </p:tav>
                                        <p:tav tm="100000">
                                          <p:val>
                                            <p:strVal val="#ppt_x"/>
                                          </p:val>
                                        </p:tav>
                                      </p:tavLst>
                                    </p:anim>
                                    <p:anim calcmode="lin" valueType="num">
                                      <p:cBhvr additive="base">
                                        <p:cTn id="13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fade">
                                      <p:cBhvr>
                                        <p:cTn id="143" dur="500"/>
                                        <p:tgtEl>
                                          <p:spTgt spid="23"/>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500"/>
                                        <p:tgtEl>
                                          <p:spTgt spid="24"/>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46"/>
                                        </p:tgtEl>
                                        <p:attrNameLst>
                                          <p:attrName>style.visibility</p:attrName>
                                        </p:attrNameLst>
                                      </p:cBhvr>
                                      <p:to>
                                        <p:strVal val="visible"/>
                                      </p:to>
                                    </p:set>
                                    <p:anim calcmode="lin" valueType="num">
                                      <p:cBhvr additive="base">
                                        <p:cTn id="153" dur="500" fill="hold"/>
                                        <p:tgtEl>
                                          <p:spTgt spid="46"/>
                                        </p:tgtEl>
                                        <p:attrNameLst>
                                          <p:attrName>ppt_x</p:attrName>
                                        </p:attrNameLst>
                                      </p:cBhvr>
                                      <p:tavLst>
                                        <p:tav tm="0">
                                          <p:val>
                                            <p:strVal val="#ppt_x"/>
                                          </p:val>
                                        </p:tav>
                                        <p:tav tm="100000">
                                          <p:val>
                                            <p:strVal val="#ppt_x"/>
                                          </p:val>
                                        </p:tav>
                                      </p:tavLst>
                                    </p:anim>
                                    <p:anim calcmode="lin" valueType="num">
                                      <p:cBhvr additive="base">
                                        <p:cTn id="15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nodeType="click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1000"/>
                                        <p:tgtEl>
                                          <p:spTgt spid="89"/>
                                        </p:tgtEl>
                                      </p:cBhvr>
                                    </p:animEffect>
                                    <p:anim calcmode="lin" valueType="num">
                                      <p:cBhvr>
                                        <p:cTn id="160" dur="1000" fill="hold"/>
                                        <p:tgtEl>
                                          <p:spTgt spid="89"/>
                                        </p:tgtEl>
                                        <p:attrNameLst>
                                          <p:attrName>ppt_x</p:attrName>
                                        </p:attrNameLst>
                                      </p:cBhvr>
                                      <p:tavLst>
                                        <p:tav tm="0">
                                          <p:val>
                                            <p:strVal val="#ppt_x"/>
                                          </p:val>
                                        </p:tav>
                                        <p:tav tm="100000">
                                          <p:val>
                                            <p:strVal val="#ppt_x"/>
                                          </p:val>
                                        </p:tav>
                                      </p:tavLst>
                                    </p:anim>
                                    <p:anim calcmode="lin" valueType="num">
                                      <p:cBhvr>
                                        <p:cTn id="16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xit" presetSubtype="0" fill="hold" grpId="0" nodeType="clickEffect">
                                  <p:stCondLst>
                                    <p:cond delay="0"/>
                                  </p:stCondLst>
                                  <p:childTnLst>
                                    <p:animEffect transition="out" filter="fade">
                                      <p:cBhvr>
                                        <p:cTn id="165" dur="1000"/>
                                        <p:tgtEl>
                                          <p:spTgt spid="75"/>
                                        </p:tgtEl>
                                      </p:cBhvr>
                                    </p:animEffect>
                                    <p:anim calcmode="lin" valueType="num">
                                      <p:cBhvr>
                                        <p:cTn id="166" dur="1000"/>
                                        <p:tgtEl>
                                          <p:spTgt spid="75"/>
                                        </p:tgtEl>
                                        <p:attrNameLst>
                                          <p:attrName>ppt_x</p:attrName>
                                        </p:attrNameLst>
                                      </p:cBhvr>
                                      <p:tavLst>
                                        <p:tav tm="0">
                                          <p:val>
                                            <p:strVal val="ppt_x"/>
                                          </p:val>
                                        </p:tav>
                                        <p:tav tm="100000">
                                          <p:val>
                                            <p:strVal val="ppt_x"/>
                                          </p:val>
                                        </p:tav>
                                      </p:tavLst>
                                    </p:anim>
                                    <p:anim calcmode="lin" valueType="num">
                                      <p:cBhvr>
                                        <p:cTn id="167" dur="1000"/>
                                        <p:tgtEl>
                                          <p:spTgt spid="75"/>
                                        </p:tgtEl>
                                        <p:attrNameLst>
                                          <p:attrName>ppt_y</p:attrName>
                                        </p:attrNameLst>
                                      </p:cBhvr>
                                      <p:tavLst>
                                        <p:tav tm="0">
                                          <p:val>
                                            <p:strVal val="ppt_y"/>
                                          </p:val>
                                        </p:tav>
                                        <p:tav tm="100000">
                                          <p:val>
                                            <p:strVal val="ppt_y+.1"/>
                                          </p:val>
                                        </p:tav>
                                      </p:tavLst>
                                    </p:anim>
                                    <p:set>
                                      <p:cBhvr>
                                        <p:cTn id="168" dur="1" fill="hold">
                                          <p:stCondLst>
                                            <p:cond delay="999"/>
                                          </p:stCondLst>
                                        </p:cTn>
                                        <p:tgtEl>
                                          <p:spTgt spid="7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nodeType="clickEffect">
                                  <p:stCondLst>
                                    <p:cond delay="0"/>
                                  </p:stCondLst>
                                  <p:childTnLst>
                                    <p:animEffect transition="out" filter="fade">
                                      <p:cBhvr>
                                        <p:cTn id="172" dur="500"/>
                                        <p:tgtEl>
                                          <p:spTgt spid="89"/>
                                        </p:tgtEl>
                                      </p:cBhvr>
                                    </p:animEffect>
                                    <p:set>
                                      <p:cBhvr>
                                        <p:cTn id="173" dur="1" fill="hold">
                                          <p:stCondLst>
                                            <p:cond delay="499"/>
                                          </p:stCondLst>
                                        </p:cTn>
                                        <p:tgtEl>
                                          <p:spTgt spid="8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grpId="0" nodeType="clickEffect">
                                  <p:stCondLst>
                                    <p:cond delay="0"/>
                                  </p:stCondLst>
                                  <p:childTnLst>
                                    <p:set>
                                      <p:cBhvr>
                                        <p:cTn id="177" dur="1" fill="hold">
                                          <p:stCondLst>
                                            <p:cond delay="0"/>
                                          </p:stCondLst>
                                        </p:cTn>
                                        <p:tgtEl>
                                          <p:spTgt spid="39"/>
                                        </p:tgtEl>
                                        <p:attrNameLst>
                                          <p:attrName>style.visibility</p:attrName>
                                        </p:attrNameLst>
                                      </p:cBhvr>
                                      <p:to>
                                        <p:strVal val="visible"/>
                                      </p:to>
                                    </p:set>
                                    <p:anim calcmode="lin" valueType="num">
                                      <p:cBhvr additive="base">
                                        <p:cTn id="178" dur="500" fill="hold"/>
                                        <p:tgtEl>
                                          <p:spTgt spid="39"/>
                                        </p:tgtEl>
                                        <p:attrNameLst>
                                          <p:attrName>ppt_x</p:attrName>
                                        </p:attrNameLst>
                                      </p:cBhvr>
                                      <p:tavLst>
                                        <p:tav tm="0">
                                          <p:val>
                                            <p:strVal val="#ppt_x"/>
                                          </p:val>
                                        </p:tav>
                                        <p:tav tm="100000">
                                          <p:val>
                                            <p:strVal val="#ppt_x"/>
                                          </p:val>
                                        </p:tav>
                                      </p:tavLst>
                                    </p:anim>
                                    <p:anim calcmode="lin" valueType="num">
                                      <p:cBhvr additive="base">
                                        <p:cTn id="17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18"/>
                                        </p:tgtEl>
                                        <p:attrNameLst>
                                          <p:attrName>style.visibility</p:attrName>
                                        </p:attrNameLst>
                                      </p:cBhvr>
                                      <p:to>
                                        <p:strVal val="visible"/>
                                      </p:to>
                                    </p:set>
                                    <p:animEffect transition="in" filter="fade">
                                      <p:cBhvr>
                                        <p:cTn id="184" dur="500"/>
                                        <p:tgtEl>
                                          <p:spTgt spid="18"/>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9"/>
                                        </p:tgtEl>
                                        <p:attrNameLst>
                                          <p:attrName>style.visibility</p:attrName>
                                        </p:attrNameLst>
                                      </p:cBhvr>
                                      <p:to>
                                        <p:strVal val="visible"/>
                                      </p:to>
                                    </p:set>
                                    <p:animEffect transition="in" filter="fade">
                                      <p:cBhvr>
                                        <p:cTn id="189" dur="500"/>
                                        <p:tgtEl>
                                          <p:spTgt spid="19"/>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20"/>
                                        </p:tgtEl>
                                        <p:attrNameLst>
                                          <p:attrName>style.visibility</p:attrName>
                                        </p:attrNameLst>
                                      </p:cBhvr>
                                      <p:to>
                                        <p:strVal val="visible"/>
                                      </p:to>
                                    </p:set>
                                    <p:animEffect transition="in" filter="fade">
                                      <p:cBhvr>
                                        <p:cTn id="194" dur="500"/>
                                        <p:tgtEl>
                                          <p:spTgt spid="20"/>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21"/>
                                        </p:tgtEl>
                                        <p:attrNameLst>
                                          <p:attrName>style.visibility</p:attrName>
                                        </p:attrNameLst>
                                      </p:cBhvr>
                                      <p:to>
                                        <p:strVal val="visible"/>
                                      </p:to>
                                    </p:set>
                                    <p:animEffect transition="in" filter="fade">
                                      <p:cBhvr>
                                        <p:cTn id="199" dur="500"/>
                                        <p:tgtEl>
                                          <p:spTgt spid="21"/>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22"/>
                                        </p:tgtEl>
                                        <p:attrNameLst>
                                          <p:attrName>style.visibility</p:attrName>
                                        </p:attrNameLst>
                                      </p:cBhvr>
                                      <p:to>
                                        <p:strVal val="visible"/>
                                      </p:to>
                                    </p:set>
                                    <p:animEffect transition="in" filter="fade">
                                      <p:cBhvr>
                                        <p:cTn id="204" dur="500"/>
                                        <p:tgtEl>
                                          <p:spTgt spid="22"/>
                                        </p:tgtEl>
                                      </p:cBhvr>
                                    </p:animEffect>
                                  </p:childTnLst>
                                </p:cTn>
                              </p:par>
                            </p:childTnLst>
                          </p:cTn>
                        </p:par>
                      </p:childTnLst>
                    </p:cTn>
                  </p:par>
                  <p:par>
                    <p:cTn id="205" fill="hold">
                      <p:stCondLst>
                        <p:cond delay="indefinite"/>
                      </p:stCondLst>
                      <p:childTnLst>
                        <p:par>
                          <p:cTn id="206" fill="hold">
                            <p:stCondLst>
                              <p:cond delay="0"/>
                            </p:stCondLst>
                            <p:childTnLst>
                              <p:par>
                                <p:cTn id="207" presetID="2" presetClass="entr" presetSubtype="4" fill="hold" grpId="0" nodeType="clickEffect">
                                  <p:stCondLst>
                                    <p:cond delay="0"/>
                                  </p:stCondLst>
                                  <p:childTnLst>
                                    <p:set>
                                      <p:cBhvr>
                                        <p:cTn id="208" dur="1" fill="hold">
                                          <p:stCondLst>
                                            <p:cond delay="0"/>
                                          </p:stCondLst>
                                        </p:cTn>
                                        <p:tgtEl>
                                          <p:spTgt spid="45"/>
                                        </p:tgtEl>
                                        <p:attrNameLst>
                                          <p:attrName>style.visibility</p:attrName>
                                        </p:attrNameLst>
                                      </p:cBhvr>
                                      <p:to>
                                        <p:strVal val="visible"/>
                                      </p:to>
                                    </p:set>
                                    <p:anim calcmode="lin" valueType="num">
                                      <p:cBhvr additive="base">
                                        <p:cTn id="209" dur="500" fill="hold"/>
                                        <p:tgtEl>
                                          <p:spTgt spid="45"/>
                                        </p:tgtEl>
                                        <p:attrNameLst>
                                          <p:attrName>ppt_x</p:attrName>
                                        </p:attrNameLst>
                                      </p:cBhvr>
                                      <p:tavLst>
                                        <p:tav tm="0">
                                          <p:val>
                                            <p:strVal val="#ppt_x"/>
                                          </p:val>
                                        </p:tav>
                                        <p:tav tm="100000">
                                          <p:val>
                                            <p:strVal val="#ppt_x"/>
                                          </p:val>
                                        </p:tav>
                                      </p:tavLst>
                                    </p:anim>
                                    <p:anim calcmode="lin" valueType="num">
                                      <p:cBhvr additive="base">
                                        <p:cTn id="21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1" fill="hold">
                      <p:stCondLst>
                        <p:cond delay="indefinite"/>
                      </p:stCondLst>
                      <p:childTnLst>
                        <p:par>
                          <p:cTn id="212" fill="hold">
                            <p:stCondLst>
                              <p:cond delay="0"/>
                            </p:stCondLst>
                            <p:childTnLst>
                              <p:par>
                                <p:cTn id="213" presetID="2" presetClass="entr" presetSubtype="4" fill="hold" grpId="0" nodeType="clickEffect">
                                  <p:stCondLst>
                                    <p:cond delay="0"/>
                                  </p:stCondLst>
                                  <p:childTnLst>
                                    <p:set>
                                      <p:cBhvr>
                                        <p:cTn id="214" dur="1" fill="hold">
                                          <p:stCondLst>
                                            <p:cond delay="0"/>
                                          </p:stCondLst>
                                        </p:cTn>
                                        <p:tgtEl>
                                          <p:spTgt spid="41"/>
                                        </p:tgtEl>
                                        <p:attrNameLst>
                                          <p:attrName>style.visibility</p:attrName>
                                        </p:attrNameLst>
                                      </p:cBhvr>
                                      <p:to>
                                        <p:strVal val="visible"/>
                                      </p:to>
                                    </p:set>
                                    <p:anim calcmode="lin" valueType="num">
                                      <p:cBhvr additive="base">
                                        <p:cTn id="215" dur="500" fill="hold"/>
                                        <p:tgtEl>
                                          <p:spTgt spid="41"/>
                                        </p:tgtEl>
                                        <p:attrNameLst>
                                          <p:attrName>ppt_x</p:attrName>
                                        </p:attrNameLst>
                                      </p:cBhvr>
                                      <p:tavLst>
                                        <p:tav tm="0">
                                          <p:val>
                                            <p:strVal val="#ppt_x"/>
                                          </p:val>
                                        </p:tav>
                                        <p:tav tm="100000">
                                          <p:val>
                                            <p:strVal val="#ppt_x"/>
                                          </p:val>
                                        </p:tav>
                                      </p:tavLst>
                                    </p:anim>
                                    <p:anim calcmode="lin" valueType="num">
                                      <p:cBhvr additive="base">
                                        <p:cTn id="21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25"/>
                                        </p:tgtEl>
                                        <p:attrNameLst>
                                          <p:attrName>style.visibility</p:attrName>
                                        </p:attrNameLst>
                                      </p:cBhvr>
                                      <p:to>
                                        <p:strVal val="visible"/>
                                      </p:to>
                                    </p:set>
                                    <p:animEffect transition="in" filter="fade">
                                      <p:cBhvr>
                                        <p:cTn id="221" dur="500"/>
                                        <p:tgtEl>
                                          <p:spTgt spid="25"/>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26"/>
                                        </p:tgtEl>
                                        <p:attrNameLst>
                                          <p:attrName>style.visibility</p:attrName>
                                        </p:attrNameLst>
                                      </p:cBhvr>
                                      <p:to>
                                        <p:strVal val="visible"/>
                                      </p:to>
                                    </p:set>
                                    <p:animEffect transition="in" filter="fade">
                                      <p:cBhvr>
                                        <p:cTn id="226" dur="500"/>
                                        <p:tgtEl>
                                          <p:spTgt spid="26"/>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27"/>
                                        </p:tgtEl>
                                        <p:attrNameLst>
                                          <p:attrName>style.visibility</p:attrName>
                                        </p:attrNameLst>
                                      </p:cBhvr>
                                      <p:to>
                                        <p:strVal val="visible"/>
                                      </p:to>
                                    </p:set>
                                    <p:animEffect transition="in" filter="fade">
                                      <p:cBhvr>
                                        <p:cTn id="231" dur="500"/>
                                        <p:tgtEl>
                                          <p:spTgt spid="27"/>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ntr" presetSubtype="0" fill="hold" grpId="0" nodeType="clickEffect">
                                  <p:stCondLst>
                                    <p:cond delay="0"/>
                                  </p:stCondLst>
                                  <p:childTnLst>
                                    <p:set>
                                      <p:cBhvr>
                                        <p:cTn id="235" dur="1" fill="hold">
                                          <p:stCondLst>
                                            <p:cond delay="0"/>
                                          </p:stCondLst>
                                        </p:cTn>
                                        <p:tgtEl>
                                          <p:spTgt spid="28"/>
                                        </p:tgtEl>
                                        <p:attrNameLst>
                                          <p:attrName>style.visibility</p:attrName>
                                        </p:attrNameLst>
                                      </p:cBhvr>
                                      <p:to>
                                        <p:strVal val="visible"/>
                                      </p:to>
                                    </p:set>
                                    <p:animEffect transition="in" filter="fade">
                                      <p:cBhvr>
                                        <p:cTn id="236" dur="500"/>
                                        <p:tgtEl>
                                          <p:spTgt spid="28"/>
                                        </p:tgtEl>
                                      </p:cBhvr>
                                    </p:animEffect>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47"/>
                                        </p:tgtEl>
                                        <p:attrNameLst>
                                          <p:attrName>style.visibility</p:attrName>
                                        </p:attrNameLst>
                                      </p:cBhvr>
                                      <p:to>
                                        <p:strVal val="visible"/>
                                      </p:to>
                                    </p:set>
                                    <p:anim calcmode="lin" valueType="num">
                                      <p:cBhvr additive="base">
                                        <p:cTn id="241" dur="500" fill="hold"/>
                                        <p:tgtEl>
                                          <p:spTgt spid="47"/>
                                        </p:tgtEl>
                                        <p:attrNameLst>
                                          <p:attrName>ppt_x</p:attrName>
                                        </p:attrNameLst>
                                      </p:cBhvr>
                                      <p:tavLst>
                                        <p:tav tm="0">
                                          <p:val>
                                            <p:strVal val="#ppt_x"/>
                                          </p:val>
                                        </p:tav>
                                        <p:tav tm="100000">
                                          <p:val>
                                            <p:strVal val="#ppt_x"/>
                                          </p:val>
                                        </p:tav>
                                      </p:tavLst>
                                    </p:anim>
                                    <p:anim calcmode="lin" valueType="num">
                                      <p:cBhvr additive="base">
                                        <p:cTn id="24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72"/>
                                        </p:tgtEl>
                                        <p:attrNameLst>
                                          <p:attrName>style.visibility</p:attrName>
                                        </p:attrNameLst>
                                      </p:cBhvr>
                                      <p:to>
                                        <p:strVal val="visible"/>
                                      </p:to>
                                    </p:set>
                                    <p:anim calcmode="lin" valueType="num">
                                      <p:cBhvr additive="base">
                                        <p:cTn id="247" dur="500" fill="hold"/>
                                        <p:tgtEl>
                                          <p:spTgt spid="72"/>
                                        </p:tgtEl>
                                        <p:attrNameLst>
                                          <p:attrName>ppt_x</p:attrName>
                                        </p:attrNameLst>
                                      </p:cBhvr>
                                      <p:tavLst>
                                        <p:tav tm="0">
                                          <p:val>
                                            <p:strVal val="#ppt_x"/>
                                          </p:val>
                                        </p:tav>
                                        <p:tav tm="100000">
                                          <p:val>
                                            <p:strVal val="#ppt_x"/>
                                          </p:val>
                                        </p:tav>
                                      </p:tavLst>
                                    </p:anim>
                                    <p:anim calcmode="lin" valueType="num">
                                      <p:cBhvr additive="base">
                                        <p:cTn id="24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ntr" presetSubtype="0" fill="hold" nodeType="clickEffect">
                                  <p:stCondLst>
                                    <p:cond delay="0"/>
                                  </p:stCondLst>
                                  <p:childTnLst>
                                    <p:set>
                                      <p:cBhvr>
                                        <p:cTn id="252" dur="1" fill="hold">
                                          <p:stCondLst>
                                            <p:cond delay="0"/>
                                          </p:stCondLst>
                                        </p:cTn>
                                        <p:tgtEl>
                                          <p:spTgt spid="73"/>
                                        </p:tgtEl>
                                        <p:attrNameLst>
                                          <p:attrName>style.visibility</p:attrName>
                                        </p:attrNameLst>
                                      </p:cBhvr>
                                      <p:to>
                                        <p:strVal val="visible"/>
                                      </p:to>
                                    </p:set>
                                    <p:animEffect transition="in" filter="fade">
                                      <p:cBhvr>
                                        <p:cTn id="253" dur="1000"/>
                                        <p:tgtEl>
                                          <p:spTgt spid="73"/>
                                        </p:tgtEl>
                                      </p:cBhvr>
                                    </p:animEffect>
                                    <p:anim calcmode="lin" valueType="num">
                                      <p:cBhvr>
                                        <p:cTn id="254" dur="1000" fill="hold"/>
                                        <p:tgtEl>
                                          <p:spTgt spid="73"/>
                                        </p:tgtEl>
                                        <p:attrNameLst>
                                          <p:attrName>ppt_x</p:attrName>
                                        </p:attrNameLst>
                                      </p:cBhvr>
                                      <p:tavLst>
                                        <p:tav tm="0">
                                          <p:val>
                                            <p:strVal val="#ppt_x"/>
                                          </p:val>
                                        </p:tav>
                                        <p:tav tm="100000">
                                          <p:val>
                                            <p:strVal val="#ppt_x"/>
                                          </p:val>
                                        </p:tav>
                                      </p:tavLst>
                                    </p:anim>
                                    <p:anim calcmode="lin" valueType="num">
                                      <p:cBhvr>
                                        <p:cTn id="25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P spid="75" grpId="0" animBg="1"/>
      <p:bldP spid="75" grpId="1" animBg="1"/>
      <p:bldP spid="76" grpId="0" animBg="1"/>
      <p:bldP spid="76" grpId="1" animBg="1"/>
      <p:bldP spid="77" grpId="0" animBg="1"/>
      <p:bldP spid="77" grpId="1" animBg="1"/>
      <p:bldP spid="7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例题</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1723549" cy="579839"/>
          </a:xfrm>
          <a:prstGeom prst="rect">
            <a:avLst/>
          </a:prstGeom>
          <a:noFill/>
        </p:spPr>
        <p:txBody>
          <a:bodyPr wrap="none" rtlCol="0">
            <a:spAutoFit/>
          </a:bodyPr>
          <a:lstStyle/>
          <a:p>
            <a:pPr algn="l">
              <a:lnSpc>
                <a:spcPct val="150000"/>
              </a:lnSpc>
            </a:pPr>
            <a:r>
              <a:rPr lang="zh-CN" altLang="en-US" sz="2400" b="1" dirty="0"/>
              <a:t>时间片轮转</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extLst>
              <p:ext uri="{D42A27DB-BD31-4B8C-83A1-F6EECF244321}">
                <p14:modId xmlns:p14="http://schemas.microsoft.com/office/powerpoint/2010/main" val="2203210764"/>
              </p:ext>
            </p:extLst>
          </p:nvPr>
        </p:nvGraphicFramePr>
        <p:xfrm>
          <a:off x="638466" y="2319893"/>
          <a:ext cx="10915068" cy="3114040"/>
        </p:xfrm>
        <a:graphic>
          <a:graphicData uri="http://schemas.openxmlformats.org/drawingml/2006/table">
            <a:tbl>
              <a:tblPr firstRow="1" bandRow="1">
                <a:tableStyleId>{5FD0F851-EC5A-4D38-B0AD-8093EC10F338}</a:tableStyleId>
              </a:tblPr>
              <a:tblGrid>
                <a:gridCol w="1160780">
                  <a:extLst>
                    <a:ext uri="{9D8B030D-6E8A-4147-A177-3AD203B41FA5}">
                      <a16:colId xmlns:a16="http://schemas.microsoft.com/office/drawing/2014/main" val="2667198182"/>
                    </a:ext>
                  </a:extLst>
                </a:gridCol>
                <a:gridCol w="1160780">
                  <a:extLst>
                    <a:ext uri="{9D8B030D-6E8A-4147-A177-3AD203B41FA5}">
                      <a16:colId xmlns:a16="http://schemas.microsoft.com/office/drawing/2014/main" val="2259038339"/>
                    </a:ext>
                  </a:extLst>
                </a:gridCol>
                <a:gridCol w="1160780">
                  <a:extLst>
                    <a:ext uri="{9D8B030D-6E8A-4147-A177-3AD203B41FA5}">
                      <a16:colId xmlns:a16="http://schemas.microsoft.com/office/drawing/2014/main" val="1101478458"/>
                    </a:ext>
                  </a:extLst>
                </a:gridCol>
                <a:gridCol w="1160780">
                  <a:extLst>
                    <a:ext uri="{9D8B030D-6E8A-4147-A177-3AD203B41FA5}">
                      <a16:colId xmlns:a16="http://schemas.microsoft.com/office/drawing/2014/main" val="2555185491"/>
                    </a:ext>
                  </a:extLst>
                </a:gridCol>
                <a:gridCol w="1160780">
                  <a:extLst>
                    <a:ext uri="{9D8B030D-6E8A-4147-A177-3AD203B41FA5}">
                      <a16:colId xmlns:a16="http://schemas.microsoft.com/office/drawing/2014/main" val="1541357854"/>
                    </a:ext>
                  </a:extLst>
                </a:gridCol>
                <a:gridCol w="1160780">
                  <a:extLst>
                    <a:ext uri="{9D8B030D-6E8A-4147-A177-3AD203B41FA5}">
                      <a16:colId xmlns:a16="http://schemas.microsoft.com/office/drawing/2014/main" val="3663767306"/>
                    </a:ext>
                  </a:extLst>
                </a:gridCol>
                <a:gridCol w="1617980">
                  <a:extLst>
                    <a:ext uri="{9D8B030D-6E8A-4147-A177-3AD203B41FA5}">
                      <a16:colId xmlns:a16="http://schemas.microsoft.com/office/drawing/2014/main" val="2264330230"/>
                    </a:ext>
                  </a:extLst>
                </a:gridCol>
                <a:gridCol w="1160780">
                  <a:extLst>
                    <a:ext uri="{9D8B030D-6E8A-4147-A177-3AD203B41FA5}">
                      <a16:colId xmlns:a16="http://schemas.microsoft.com/office/drawing/2014/main" val="1067009850"/>
                    </a:ext>
                  </a:extLst>
                </a:gridCol>
                <a:gridCol w="1171628">
                  <a:extLst>
                    <a:ext uri="{9D8B030D-6E8A-4147-A177-3AD203B41FA5}">
                      <a16:colId xmlns:a16="http://schemas.microsoft.com/office/drawing/2014/main" val="2867684784"/>
                    </a:ext>
                  </a:extLst>
                </a:gridCol>
              </a:tblGrid>
              <a:tr h="370840">
                <a:tc>
                  <a:txBody>
                    <a:bodyPr/>
                    <a:lstStyle/>
                    <a:p>
                      <a:pPr algn="ctr"/>
                      <a:r>
                        <a:rPr lang="zh-CN" altLang="en-US" dirty="0"/>
                        <a:t>进程名称</a:t>
                      </a:r>
                    </a:p>
                  </a:txBody>
                  <a:tcPr/>
                </a:tc>
                <a:tc>
                  <a:txBody>
                    <a:bodyPr/>
                    <a:lstStyle/>
                    <a:p>
                      <a:pPr algn="ctr"/>
                      <a:r>
                        <a:rPr lang="zh-CN" altLang="en-US" dirty="0"/>
                        <a:t>到达时刻</a:t>
                      </a:r>
                    </a:p>
                  </a:txBody>
                  <a:tcPr/>
                </a:tc>
                <a:tc>
                  <a:txBody>
                    <a:bodyPr/>
                    <a:lstStyle/>
                    <a:p>
                      <a:pPr algn="ctr"/>
                      <a:r>
                        <a:rPr lang="zh-CN" altLang="en-US" dirty="0"/>
                        <a:t>服务时长</a:t>
                      </a:r>
                    </a:p>
                  </a:txBody>
                  <a:tcPr/>
                </a:tc>
                <a:tc>
                  <a:txBody>
                    <a:bodyPr/>
                    <a:lstStyle/>
                    <a:p>
                      <a:pPr algn="ctr"/>
                      <a:r>
                        <a:rPr lang="zh-CN" altLang="en-US" dirty="0"/>
                        <a:t>开始时刻</a:t>
                      </a:r>
                    </a:p>
                  </a:txBody>
                  <a:tcPr/>
                </a:tc>
                <a:tc>
                  <a:txBody>
                    <a:bodyPr/>
                    <a:lstStyle/>
                    <a:p>
                      <a:pPr algn="ctr"/>
                      <a:r>
                        <a:rPr lang="zh-CN" altLang="en-US" dirty="0"/>
                        <a:t>完成时刻</a:t>
                      </a:r>
                    </a:p>
                  </a:txBody>
                  <a:tcPr/>
                </a:tc>
                <a:tc>
                  <a:txBody>
                    <a:bodyPr/>
                    <a:lstStyle/>
                    <a:p>
                      <a:pPr algn="ctr"/>
                      <a:r>
                        <a:rPr lang="zh-CN" altLang="en-US" dirty="0"/>
                        <a:t>周转时间</a:t>
                      </a:r>
                    </a:p>
                  </a:txBody>
                  <a:tcPr/>
                </a:tc>
                <a:tc>
                  <a:txBody>
                    <a:bodyPr/>
                    <a:lstStyle/>
                    <a:p>
                      <a:pPr algn="ctr"/>
                      <a:r>
                        <a:rPr lang="zh-CN" altLang="en-US" dirty="0"/>
                        <a:t>带权周转时间</a:t>
                      </a:r>
                    </a:p>
                  </a:txBody>
                  <a:tcPr/>
                </a:tc>
                <a:tc>
                  <a:txBody>
                    <a:bodyPr/>
                    <a:lstStyle/>
                    <a:p>
                      <a:pPr algn="ctr"/>
                      <a:r>
                        <a:rPr lang="zh-CN" altLang="en-US" dirty="0"/>
                        <a:t>等待时间</a:t>
                      </a:r>
                    </a:p>
                  </a:txBody>
                  <a:tcPr/>
                </a:tc>
                <a:tc>
                  <a:txBody>
                    <a:bodyPr/>
                    <a:lstStyle/>
                    <a:p>
                      <a:pPr algn="ctr"/>
                      <a:r>
                        <a:rPr lang="zh-CN" altLang="en-US" dirty="0"/>
                        <a:t>响应时间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806824"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2990559"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5162422"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6905365" y="5611906"/>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1237129" y="5610471"/>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3421255"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5607820" y="5611906"/>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1672323"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3851560" y="561441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6045464"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7346157"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8231153" y="5611906"/>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2107517"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4291643" y="5611906"/>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2549038"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4731726" y="5610470"/>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6480658" y="5611906"/>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7786240" y="5610469"/>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656894" y="6104964"/>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4474792"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4474792" y="3038293"/>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4474792" y="3473061"/>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4474792" y="3938484"/>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4474792" y="4403907"/>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5715402" y="2572175"/>
            <a:ext cx="530915" cy="574901"/>
          </a:xfrm>
          <a:prstGeom prst="rect">
            <a:avLst/>
          </a:prstGeom>
          <a:noFill/>
        </p:spPr>
        <p:txBody>
          <a:bodyPr wrap="none" rtlCol="0">
            <a:spAutoFit/>
          </a:bodyPr>
          <a:lstStyle/>
          <a:p>
            <a:pPr algn="l">
              <a:lnSpc>
                <a:spcPct val="150000"/>
              </a:lnSpc>
            </a:pPr>
            <a:r>
              <a:rPr lang="en-US" altLang="zh-CN" sz="2400" b="1" dirty="0"/>
              <a:t>15</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5715402" y="3037598"/>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5715402" y="3472366"/>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5715402" y="3937789"/>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5715402" y="4403212"/>
            <a:ext cx="530915" cy="574901"/>
          </a:xfrm>
          <a:prstGeom prst="rect">
            <a:avLst/>
          </a:prstGeom>
          <a:noFill/>
        </p:spPr>
        <p:txBody>
          <a:bodyPr wrap="none" rtlCol="0">
            <a:spAutoFit/>
          </a:bodyPr>
          <a:lstStyle/>
          <a:p>
            <a:pPr algn="l">
              <a:lnSpc>
                <a:spcPct val="150000"/>
              </a:lnSpc>
            </a:pPr>
            <a:r>
              <a:rPr lang="en-US" altLang="zh-CN" sz="2400" b="1" dirty="0"/>
              <a:t>17</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6837552" y="2572175"/>
            <a:ext cx="4290613" cy="2406633"/>
            <a:chOff x="6837552" y="2572175"/>
            <a:chExt cx="4290613" cy="2406633"/>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530915" cy="574901"/>
            </a:xfrm>
            <a:prstGeom prst="rect">
              <a:avLst/>
            </a:prstGeom>
            <a:noFill/>
          </p:spPr>
          <p:txBody>
            <a:bodyPr wrap="none" rtlCol="0">
              <a:spAutoFit/>
            </a:bodyPr>
            <a:lstStyle/>
            <a:p>
              <a:pPr algn="l">
                <a:lnSpc>
                  <a:spcPct val="150000"/>
                </a:lnSpc>
              </a:pPr>
              <a:r>
                <a:rPr lang="en-US" altLang="zh-CN" sz="2400" b="1" dirty="0"/>
                <a:t>15</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530915" cy="574901"/>
            </a:xfrm>
            <a:prstGeom prst="rect">
              <a:avLst/>
            </a:prstGeom>
            <a:noFill/>
          </p:spPr>
          <p:txBody>
            <a:bodyPr wrap="none" rtlCol="0">
              <a:spAutoFit/>
            </a:bodyPr>
            <a:lstStyle/>
            <a:p>
              <a:pPr algn="l">
                <a:lnSpc>
                  <a:spcPct val="150000"/>
                </a:lnSpc>
              </a:pPr>
              <a:r>
                <a:rPr lang="en-US" altLang="zh-CN" sz="2400" b="1" dirty="0"/>
                <a:t>17</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8159955" y="2572870"/>
              <a:ext cx="790601" cy="574901"/>
            </a:xfrm>
            <a:prstGeom prst="rect">
              <a:avLst/>
            </a:prstGeom>
            <a:noFill/>
          </p:spPr>
          <p:txBody>
            <a:bodyPr wrap="none" rtlCol="0">
              <a:spAutoFit/>
            </a:bodyPr>
            <a:lstStyle/>
            <a:p>
              <a:pPr algn="l">
                <a:lnSpc>
                  <a:spcPct val="150000"/>
                </a:lnSpc>
              </a:pPr>
              <a:r>
                <a:rPr lang="en-US" altLang="zh-CN" sz="2400" b="1" dirty="0"/>
                <a:t>3.75</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8159955" y="3038293"/>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8159955" y="3473061"/>
              <a:ext cx="617477" cy="574901"/>
            </a:xfrm>
            <a:prstGeom prst="rect">
              <a:avLst/>
            </a:prstGeom>
            <a:noFill/>
          </p:spPr>
          <p:txBody>
            <a:bodyPr wrap="none" rtlCol="0">
              <a:spAutoFit/>
            </a:bodyPr>
            <a:lstStyle/>
            <a:p>
              <a:pPr algn="l">
                <a:lnSpc>
                  <a:spcPct val="150000"/>
                </a:lnSpc>
              </a:pPr>
              <a:r>
                <a:rPr lang="en-US" altLang="zh-CN" sz="2400" b="1" dirty="0"/>
                <a:t>3.6</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8159955" y="3938484"/>
              <a:ext cx="617477" cy="574901"/>
            </a:xfrm>
            <a:prstGeom prst="rect">
              <a:avLst/>
            </a:prstGeom>
            <a:noFill/>
          </p:spPr>
          <p:txBody>
            <a:bodyPr wrap="none" rtlCol="0">
              <a:spAutoFit/>
            </a:bodyPr>
            <a:lstStyle/>
            <a:p>
              <a:pPr algn="l">
                <a:lnSpc>
                  <a:spcPct val="150000"/>
                </a:lnSpc>
              </a:pPr>
              <a:r>
                <a:rPr lang="en-US" altLang="zh-CN" sz="2400" b="1" dirty="0"/>
                <a:t>4.5</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8159955" y="4403907"/>
              <a:ext cx="790601" cy="574901"/>
            </a:xfrm>
            <a:prstGeom prst="rect">
              <a:avLst/>
            </a:prstGeom>
            <a:noFill/>
          </p:spPr>
          <p:txBody>
            <a:bodyPr wrap="none" rtlCol="0">
              <a:spAutoFit/>
            </a:bodyPr>
            <a:lstStyle/>
            <a:p>
              <a:pPr algn="l">
                <a:lnSpc>
                  <a:spcPct val="150000"/>
                </a:lnSpc>
              </a:pPr>
              <a:r>
                <a:rPr lang="en-US" altLang="zh-CN" sz="2400" b="1" dirty="0"/>
                <a:t>4.25</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644060" y="2572870"/>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644060" y="3038293"/>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644060" y="3473061"/>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644060" y="3938484"/>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644060" y="4403907"/>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770375"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770375" y="3038293"/>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770375" y="3473061"/>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770375" y="3938484"/>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770375" y="4403907"/>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6837552" y="4850143"/>
            <a:ext cx="4290613" cy="575596"/>
            <a:chOff x="6837552" y="4850143"/>
            <a:chExt cx="4290613" cy="575596"/>
          </a:xfrm>
        </p:grpSpPr>
        <p:sp>
          <p:nvSpPr>
            <p:cNvPr id="68" name="文本框 67">
              <a:extLst>
                <a:ext uri="{FF2B5EF4-FFF2-40B4-BE49-F238E27FC236}">
                  <a16:creationId xmlns:a16="http://schemas.microsoft.com/office/drawing/2014/main" id="{ADF576C3-8C25-4FA7-912C-0BB390ED1B58}"/>
                </a:ext>
              </a:extLst>
            </p:cNvPr>
            <p:cNvSpPr txBox="1"/>
            <p:nvPr/>
          </p:nvSpPr>
          <p:spPr>
            <a:xfrm>
              <a:off x="6837552" y="4850143"/>
              <a:ext cx="790601" cy="574901"/>
            </a:xfrm>
            <a:prstGeom prst="rect">
              <a:avLst/>
            </a:prstGeom>
            <a:noFill/>
          </p:spPr>
          <p:txBody>
            <a:bodyPr wrap="none" rtlCol="0">
              <a:spAutoFit/>
            </a:bodyPr>
            <a:lstStyle/>
            <a:p>
              <a:pPr algn="l">
                <a:lnSpc>
                  <a:spcPct val="150000"/>
                </a:lnSpc>
              </a:pPr>
              <a:r>
                <a:rPr lang="en-US" altLang="zh-CN" sz="2400" b="1" dirty="0"/>
                <a:t>14.2</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8159955" y="4850838"/>
              <a:ext cx="790601" cy="574901"/>
            </a:xfrm>
            <a:prstGeom prst="rect">
              <a:avLst/>
            </a:prstGeom>
            <a:noFill/>
          </p:spPr>
          <p:txBody>
            <a:bodyPr wrap="none" rtlCol="0">
              <a:spAutoFit/>
            </a:bodyPr>
            <a:lstStyle/>
            <a:p>
              <a:pPr algn="l">
                <a:lnSpc>
                  <a:spcPct val="150000"/>
                </a:lnSpc>
              </a:pPr>
              <a:r>
                <a:rPr lang="en-US" altLang="zh-CN" sz="2400" b="1" dirty="0"/>
                <a:t>4.02</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9644060" y="4850838"/>
              <a:ext cx="790601" cy="574901"/>
            </a:xfrm>
            <a:prstGeom prst="rect">
              <a:avLst/>
            </a:prstGeom>
            <a:noFill/>
          </p:spPr>
          <p:txBody>
            <a:bodyPr wrap="none" rtlCol="0">
              <a:spAutoFit/>
            </a:bodyPr>
            <a:lstStyle/>
            <a:p>
              <a:pPr algn="l">
                <a:lnSpc>
                  <a:spcPct val="150000"/>
                </a:lnSpc>
              </a:pPr>
              <a:r>
                <a:rPr lang="en-US" altLang="zh-CN" sz="2400" b="1" dirty="0"/>
                <a:t>10.6</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10770375" y="4850838"/>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grpSp>
      <p:sp>
        <p:nvSpPr>
          <p:cNvPr id="75" name="矩形 74">
            <a:extLst>
              <a:ext uri="{FF2B5EF4-FFF2-40B4-BE49-F238E27FC236}">
                <a16:creationId xmlns:a16="http://schemas.microsoft.com/office/drawing/2014/main" id="{CF36E6AF-43EE-422C-8148-404716325005}"/>
              </a:ext>
            </a:extLst>
          </p:cNvPr>
          <p:cNvSpPr/>
          <p:nvPr/>
        </p:nvSpPr>
        <p:spPr>
          <a:xfrm>
            <a:off x="4762614" y="676958"/>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76" name="矩形 75">
            <a:extLst>
              <a:ext uri="{FF2B5EF4-FFF2-40B4-BE49-F238E27FC236}">
                <a16:creationId xmlns:a16="http://schemas.microsoft.com/office/drawing/2014/main" id="{E6EEA4ED-1CFE-4463-AE94-BA65B7708246}"/>
              </a:ext>
            </a:extLst>
          </p:cNvPr>
          <p:cNvSpPr/>
          <p:nvPr/>
        </p:nvSpPr>
        <p:spPr>
          <a:xfrm>
            <a:off x="5360589" y="678066"/>
            <a:ext cx="585997"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77" name="矩形 76">
            <a:extLst>
              <a:ext uri="{FF2B5EF4-FFF2-40B4-BE49-F238E27FC236}">
                <a16:creationId xmlns:a16="http://schemas.microsoft.com/office/drawing/2014/main" id="{B134BA2A-6C92-4FA0-B8B0-2ABD5A03D5DD}"/>
              </a:ext>
            </a:extLst>
          </p:cNvPr>
          <p:cNvSpPr/>
          <p:nvPr/>
        </p:nvSpPr>
        <p:spPr>
          <a:xfrm>
            <a:off x="4191603" y="678066"/>
            <a:ext cx="585997"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78" name="矩形 77">
            <a:extLst>
              <a:ext uri="{FF2B5EF4-FFF2-40B4-BE49-F238E27FC236}">
                <a16:creationId xmlns:a16="http://schemas.microsoft.com/office/drawing/2014/main" id="{5ADB1520-2F02-4073-B8BF-B6E5FB59090B}"/>
              </a:ext>
            </a:extLst>
          </p:cNvPr>
          <p:cNvSpPr/>
          <p:nvPr/>
        </p:nvSpPr>
        <p:spPr>
          <a:xfrm>
            <a:off x="5958564" y="676957"/>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91" name="矩形 90">
            <a:extLst>
              <a:ext uri="{FF2B5EF4-FFF2-40B4-BE49-F238E27FC236}">
                <a16:creationId xmlns:a16="http://schemas.microsoft.com/office/drawing/2014/main" id="{55A13621-9612-4C8C-B431-A58147290596}"/>
              </a:ext>
            </a:extLst>
          </p:cNvPr>
          <p:cNvSpPr/>
          <p:nvPr/>
        </p:nvSpPr>
        <p:spPr>
          <a:xfrm>
            <a:off x="3605606" y="677511"/>
            <a:ext cx="585997"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Tree>
    <p:extLst>
      <p:ext uri="{BB962C8B-B14F-4D97-AF65-F5344CB8AC3E}">
        <p14:creationId xmlns:p14="http://schemas.microsoft.com/office/powerpoint/2010/main" val="212927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ircle(in)">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anim calcmode="lin" valueType="num">
                                      <p:cBhvr>
                                        <p:cTn id="18" dur="1000" fill="hold"/>
                                        <p:tgtEl>
                                          <p:spTgt spid="76"/>
                                        </p:tgtEl>
                                        <p:attrNameLst>
                                          <p:attrName>ppt_x</p:attrName>
                                        </p:attrNameLst>
                                      </p:cBhvr>
                                      <p:tavLst>
                                        <p:tav tm="0">
                                          <p:val>
                                            <p:strVal val="#ppt_x"/>
                                          </p:val>
                                        </p:tav>
                                        <p:tav tm="100000">
                                          <p:val>
                                            <p:strVal val="#ppt_x"/>
                                          </p:val>
                                        </p:tav>
                                      </p:tavLst>
                                    </p:anim>
                                    <p:anim calcmode="lin" valueType="num">
                                      <p:cBhvr>
                                        <p:cTn id="19" dur="1000" fill="hold"/>
                                        <p:tgtEl>
                                          <p:spTgt spid="7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1000"/>
                                        <p:tgtEl>
                                          <p:spTgt spid="77"/>
                                        </p:tgtEl>
                                      </p:cBhvr>
                                    </p:animEffect>
                                    <p:anim calcmode="lin" valueType="num">
                                      <p:cBhvr>
                                        <p:cTn id="23" dur="1000" fill="hold"/>
                                        <p:tgtEl>
                                          <p:spTgt spid="77"/>
                                        </p:tgtEl>
                                        <p:attrNameLst>
                                          <p:attrName>ppt_x</p:attrName>
                                        </p:attrNameLst>
                                      </p:cBhvr>
                                      <p:tavLst>
                                        <p:tav tm="0">
                                          <p:val>
                                            <p:strVal val="#ppt_x"/>
                                          </p:val>
                                        </p:tav>
                                        <p:tav tm="100000">
                                          <p:val>
                                            <p:strVal val="#ppt_x"/>
                                          </p:val>
                                        </p:tav>
                                      </p:tavLst>
                                    </p:anim>
                                    <p:anim calcmode="lin" valueType="num">
                                      <p:cBhvr>
                                        <p:cTn id="24" dur="1000" fill="hold"/>
                                        <p:tgtEl>
                                          <p:spTgt spid="7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1000"/>
                                        <p:tgtEl>
                                          <p:spTgt spid="78"/>
                                        </p:tgtEl>
                                      </p:cBhvr>
                                    </p:animEffect>
                                    <p:anim calcmode="lin" valueType="num">
                                      <p:cBhvr>
                                        <p:cTn id="28" dur="1000" fill="hold"/>
                                        <p:tgtEl>
                                          <p:spTgt spid="78"/>
                                        </p:tgtEl>
                                        <p:attrNameLst>
                                          <p:attrName>ppt_x</p:attrName>
                                        </p:attrNameLst>
                                      </p:cBhvr>
                                      <p:tavLst>
                                        <p:tav tm="0">
                                          <p:val>
                                            <p:strVal val="#ppt_x"/>
                                          </p:val>
                                        </p:tav>
                                        <p:tav tm="100000">
                                          <p:val>
                                            <p:strVal val="#ppt_x"/>
                                          </p:val>
                                        </p:tav>
                                      </p:tavLst>
                                    </p:anim>
                                    <p:anim calcmode="lin" valueType="num">
                                      <p:cBhvr>
                                        <p:cTn id="29" dur="1000" fill="hold"/>
                                        <p:tgtEl>
                                          <p:spTgt spid="7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anim calcmode="lin" valueType="num">
                                      <p:cBhvr>
                                        <p:cTn id="33" dur="1000" fill="hold"/>
                                        <p:tgtEl>
                                          <p:spTgt spid="91"/>
                                        </p:tgtEl>
                                        <p:attrNameLst>
                                          <p:attrName>ppt_x</p:attrName>
                                        </p:attrNameLst>
                                      </p:cBhvr>
                                      <p:tavLst>
                                        <p:tav tm="0">
                                          <p:val>
                                            <p:strVal val="#ppt_x"/>
                                          </p:val>
                                        </p:tav>
                                        <p:tav tm="100000">
                                          <p:val>
                                            <p:strVal val="#ppt_x"/>
                                          </p:val>
                                        </p:tav>
                                      </p:tavLst>
                                    </p:anim>
                                    <p:anim calcmode="lin" valueType="num">
                                      <p:cBhvr>
                                        <p:cTn id="34"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fill="hold"/>
                                        <p:tgtEl>
                                          <p:spTgt spid="38"/>
                                        </p:tgtEl>
                                        <p:attrNameLst>
                                          <p:attrName>ppt_x</p:attrName>
                                        </p:attrNameLst>
                                      </p:cBhvr>
                                      <p:tavLst>
                                        <p:tav tm="0">
                                          <p:val>
                                            <p:strVal val="#ppt_x"/>
                                          </p:val>
                                        </p:tav>
                                        <p:tav tm="100000">
                                          <p:val>
                                            <p:strVal val="#ppt_x"/>
                                          </p:val>
                                        </p:tav>
                                      </p:tavLst>
                                    </p:anim>
                                    <p:anim calcmode="lin" valueType="num">
                                      <p:cBhvr additive="base">
                                        <p:cTn id="5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ppt_x"/>
                                          </p:val>
                                        </p:tav>
                                        <p:tav tm="100000">
                                          <p:val>
                                            <p:strVal val="#ppt_x"/>
                                          </p:val>
                                        </p:tav>
                                      </p:tavLst>
                                    </p:anim>
                                    <p:anim calcmode="lin" valueType="num">
                                      <p:cBhvr additive="base">
                                        <p:cTn id="6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fill="hold"/>
                                        <p:tgtEl>
                                          <p:spTgt spid="40"/>
                                        </p:tgtEl>
                                        <p:attrNameLst>
                                          <p:attrName>ppt_x</p:attrName>
                                        </p:attrNameLst>
                                      </p:cBhvr>
                                      <p:tavLst>
                                        <p:tav tm="0">
                                          <p:val>
                                            <p:strVal val="#ppt_x"/>
                                          </p:val>
                                        </p:tav>
                                        <p:tav tm="100000">
                                          <p:val>
                                            <p:strVal val="#ppt_x"/>
                                          </p:val>
                                        </p:tav>
                                      </p:tavLst>
                                    </p:anim>
                                    <p:anim calcmode="lin" valueType="num">
                                      <p:cBhvr additive="base">
                                        <p:cTn id="7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fill="hold"/>
                                        <p:tgtEl>
                                          <p:spTgt spid="41"/>
                                        </p:tgtEl>
                                        <p:attrNameLst>
                                          <p:attrName>ppt_x</p:attrName>
                                        </p:attrNameLst>
                                      </p:cBhvr>
                                      <p:tavLst>
                                        <p:tav tm="0">
                                          <p:val>
                                            <p:strVal val="#ppt_x"/>
                                          </p:val>
                                        </p:tav>
                                        <p:tav tm="100000">
                                          <p:val>
                                            <p:strVal val="#ppt_x"/>
                                          </p:val>
                                        </p:tav>
                                      </p:tavLst>
                                    </p:anim>
                                    <p:anim calcmode="lin" valueType="num">
                                      <p:cBhvr additive="base">
                                        <p:cTn id="8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fade">
                                      <p:cBhvr>
                                        <p:cTn id="94" dur="5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 calcmode="lin" valueType="num">
                                      <p:cBhvr additive="base">
                                        <p:cTn id="114" dur="500" fill="hold"/>
                                        <p:tgtEl>
                                          <p:spTgt spid="46"/>
                                        </p:tgtEl>
                                        <p:attrNameLst>
                                          <p:attrName>ppt_x</p:attrName>
                                        </p:attrNameLst>
                                      </p:cBhvr>
                                      <p:tavLst>
                                        <p:tav tm="0">
                                          <p:val>
                                            <p:strVal val="#ppt_x"/>
                                          </p:val>
                                        </p:tav>
                                        <p:tav tm="100000">
                                          <p:val>
                                            <p:strVal val="#ppt_x"/>
                                          </p:val>
                                        </p:tav>
                                      </p:tavLst>
                                    </p:anim>
                                    <p:anim calcmode="lin" valueType="num">
                                      <p:cBhvr additive="base">
                                        <p:cTn id="11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500"/>
                                        <p:tgtEl>
                                          <p:spTgt spid="17"/>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anim calcmode="lin" valueType="num">
                                      <p:cBhvr additive="base">
                                        <p:cTn id="135" dur="500" fill="hold"/>
                                        <p:tgtEl>
                                          <p:spTgt spid="44"/>
                                        </p:tgtEl>
                                        <p:attrNameLst>
                                          <p:attrName>ppt_x</p:attrName>
                                        </p:attrNameLst>
                                      </p:cBhvr>
                                      <p:tavLst>
                                        <p:tav tm="0">
                                          <p:val>
                                            <p:strVal val="#ppt_x"/>
                                          </p:val>
                                        </p:tav>
                                        <p:tav tm="100000">
                                          <p:val>
                                            <p:strVal val="#ppt_x"/>
                                          </p:val>
                                        </p:tav>
                                      </p:tavLst>
                                    </p:anim>
                                    <p:anim calcmode="lin" valueType="num">
                                      <p:cBhvr additive="base">
                                        <p:cTn id="13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500"/>
                                        <p:tgtEl>
                                          <p:spTgt spid="20"/>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500"/>
                                        <p:tgtEl>
                                          <p:spTgt spid="27"/>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4"/>
                                        </p:tgtEl>
                                        <p:attrNameLst>
                                          <p:attrName>style.visibility</p:attrName>
                                        </p:attrNameLst>
                                      </p:cBhvr>
                                      <p:to>
                                        <p:strVal val="visible"/>
                                      </p:to>
                                    </p:set>
                                    <p:animEffect transition="in" filter="fade">
                                      <p:cBhvr>
                                        <p:cTn id="151" dur="500"/>
                                        <p:tgtEl>
                                          <p:spTgt spid="14"/>
                                        </p:tgtEl>
                                      </p:cBhvr>
                                    </p:animEffect>
                                  </p:childTnLst>
                                </p:cTn>
                              </p:par>
                            </p:childTnLst>
                          </p:cTn>
                        </p:par>
                      </p:childTnLst>
                    </p:cTn>
                  </p:par>
                  <p:par>
                    <p:cTn id="152" fill="hold">
                      <p:stCondLst>
                        <p:cond delay="indefinite"/>
                      </p:stCondLst>
                      <p:childTnLst>
                        <p:par>
                          <p:cTn id="153" fill="hold">
                            <p:stCondLst>
                              <p:cond delay="0"/>
                            </p:stCondLst>
                            <p:childTnLst>
                              <p:par>
                                <p:cTn id="154" presetID="2" presetClass="entr" presetSubtype="4" fill="hold" grpId="0" nodeType="clickEffect">
                                  <p:stCondLst>
                                    <p:cond delay="0"/>
                                  </p:stCondLst>
                                  <p:childTnLst>
                                    <p:set>
                                      <p:cBhvr>
                                        <p:cTn id="155" dur="1" fill="hold">
                                          <p:stCondLst>
                                            <p:cond delay="0"/>
                                          </p:stCondLst>
                                        </p:cTn>
                                        <p:tgtEl>
                                          <p:spTgt spid="43"/>
                                        </p:tgtEl>
                                        <p:attrNameLst>
                                          <p:attrName>style.visibility</p:attrName>
                                        </p:attrNameLst>
                                      </p:cBhvr>
                                      <p:to>
                                        <p:strVal val="visible"/>
                                      </p:to>
                                    </p:set>
                                    <p:anim calcmode="lin" valueType="num">
                                      <p:cBhvr additive="base">
                                        <p:cTn id="156" dur="500" fill="hold"/>
                                        <p:tgtEl>
                                          <p:spTgt spid="43"/>
                                        </p:tgtEl>
                                        <p:attrNameLst>
                                          <p:attrName>ppt_x</p:attrName>
                                        </p:attrNameLst>
                                      </p:cBhvr>
                                      <p:tavLst>
                                        <p:tav tm="0">
                                          <p:val>
                                            <p:strVal val="#ppt_x"/>
                                          </p:val>
                                        </p:tav>
                                        <p:tav tm="100000">
                                          <p:val>
                                            <p:strVal val="#ppt_x"/>
                                          </p:val>
                                        </p:tav>
                                      </p:tavLst>
                                    </p:anim>
                                    <p:anim calcmode="lin" valueType="num">
                                      <p:cBhvr additive="base">
                                        <p:cTn id="15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21"/>
                                        </p:tgtEl>
                                        <p:attrNameLst>
                                          <p:attrName>style.visibility</p:attrName>
                                        </p:attrNameLst>
                                      </p:cBhvr>
                                      <p:to>
                                        <p:strVal val="visible"/>
                                      </p:to>
                                    </p:set>
                                    <p:animEffect transition="in" filter="fade">
                                      <p:cBhvr>
                                        <p:cTn id="162" dur="500"/>
                                        <p:tgtEl>
                                          <p:spTgt spid="2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500"/>
                                        <p:tgtEl>
                                          <p:spTgt spid="28"/>
                                        </p:tgtEl>
                                      </p:cBhvr>
                                    </p:animEffect>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grpId="0" nodeType="clickEffect">
                                  <p:stCondLst>
                                    <p:cond delay="0"/>
                                  </p:stCondLst>
                                  <p:childTnLst>
                                    <p:set>
                                      <p:cBhvr>
                                        <p:cTn id="171" dur="1" fill="hold">
                                          <p:stCondLst>
                                            <p:cond delay="0"/>
                                          </p:stCondLst>
                                        </p:cTn>
                                        <p:tgtEl>
                                          <p:spTgt spid="47"/>
                                        </p:tgtEl>
                                        <p:attrNameLst>
                                          <p:attrName>style.visibility</p:attrName>
                                        </p:attrNameLst>
                                      </p:cBhvr>
                                      <p:to>
                                        <p:strVal val="visible"/>
                                      </p:to>
                                    </p:set>
                                    <p:anim calcmode="lin" valueType="num">
                                      <p:cBhvr additive="base">
                                        <p:cTn id="172" dur="500" fill="hold"/>
                                        <p:tgtEl>
                                          <p:spTgt spid="47"/>
                                        </p:tgtEl>
                                        <p:attrNameLst>
                                          <p:attrName>ppt_x</p:attrName>
                                        </p:attrNameLst>
                                      </p:cBhvr>
                                      <p:tavLst>
                                        <p:tav tm="0">
                                          <p:val>
                                            <p:strVal val="#ppt_x"/>
                                          </p:val>
                                        </p:tav>
                                        <p:tav tm="100000">
                                          <p:val>
                                            <p:strVal val="#ppt_x"/>
                                          </p:val>
                                        </p:tav>
                                      </p:tavLst>
                                    </p:anim>
                                    <p:anim calcmode="lin" valueType="num">
                                      <p:cBhvr additive="base">
                                        <p:cTn id="17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22"/>
                                        </p:tgtEl>
                                        <p:attrNameLst>
                                          <p:attrName>style.visibility</p:attrName>
                                        </p:attrNameLst>
                                      </p:cBhvr>
                                      <p:to>
                                        <p:strVal val="visible"/>
                                      </p:to>
                                    </p:set>
                                    <p:animEffect transition="in" filter="fade">
                                      <p:cBhvr>
                                        <p:cTn id="178" dur="500"/>
                                        <p:tgtEl>
                                          <p:spTgt spid="22"/>
                                        </p:tgtEl>
                                      </p:cBhvr>
                                    </p:animEffect>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45"/>
                                        </p:tgtEl>
                                        <p:attrNameLst>
                                          <p:attrName>style.visibility</p:attrName>
                                        </p:attrNameLst>
                                      </p:cBhvr>
                                      <p:to>
                                        <p:strVal val="visible"/>
                                      </p:to>
                                    </p:set>
                                    <p:anim calcmode="lin" valueType="num">
                                      <p:cBhvr additive="base">
                                        <p:cTn id="183" dur="500" fill="hold"/>
                                        <p:tgtEl>
                                          <p:spTgt spid="45"/>
                                        </p:tgtEl>
                                        <p:attrNameLst>
                                          <p:attrName>ppt_x</p:attrName>
                                        </p:attrNameLst>
                                      </p:cBhvr>
                                      <p:tavLst>
                                        <p:tav tm="0">
                                          <p:val>
                                            <p:strVal val="#ppt_x"/>
                                          </p:val>
                                        </p:tav>
                                        <p:tav tm="100000">
                                          <p:val>
                                            <p:strVal val="#ppt_x"/>
                                          </p:val>
                                        </p:tav>
                                      </p:tavLst>
                                    </p:anim>
                                    <p:anim calcmode="lin" valueType="num">
                                      <p:cBhvr additive="base">
                                        <p:cTn id="18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2" presetClass="entr" presetSubtype="4" fill="hold" nodeType="clickEffect">
                                  <p:stCondLst>
                                    <p:cond delay="0"/>
                                  </p:stCondLst>
                                  <p:childTnLst>
                                    <p:set>
                                      <p:cBhvr>
                                        <p:cTn id="188" dur="1" fill="hold">
                                          <p:stCondLst>
                                            <p:cond delay="0"/>
                                          </p:stCondLst>
                                        </p:cTn>
                                        <p:tgtEl>
                                          <p:spTgt spid="72"/>
                                        </p:tgtEl>
                                        <p:attrNameLst>
                                          <p:attrName>style.visibility</p:attrName>
                                        </p:attrNameLst>
                                      </p:cBhvr>
                                      <p:to>
                                        <p:strVal val="visible"/>
                                      </p:to>
                                    </p:set>
                                    <p:anim calcmode="lin" valueType="num">
                                      <p:cBhvr additive="base">
                                        <p:cTn id="189" dur="500" fill="hold"/>
                                        <p:tgtEl>
                                          <p:spTgt spid="72"/>
                                        </p:tgtEl>
                                        <p:attrNameLst>
                                          <p:attrName>ppt_x</p:attrName>
                                        </p:attrNameLst>
                                      </p:cBhvr>
                                      <p:tavLst>
                                        <p:tav tm="0">
                                          <p:val>
                                            <p:strVal val="#ppt_x"/>
                                          </p:val>
                                        </p:tav>
                                        <p:tav tm="100000">
                                          <p:val>
                                            <p:strVal val="#ppt_x"/>
                                          </p:val>
                                        </p:tav>
                                      </p:tavLst>
                                    </p:anim>
                                    <p:anim calcmode="lin" valueType="num">
                                      <p:cBhvr additive="base">
                                        <p:cTn id="19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nodeType="clickEffect">
                                  <p:stCondLst>
                                    <p:cond delay="0"/>
                                  </p:stCondLst>
                                  <p:childTnLst>
                                    <p:set>
                                      <p:cBhvr>
                                        <p:cTn id="194" dur="1" fill="hold">
                                          <p:stCondLst>
                                            <p:cond delay="0"/>
                                          </p:stCondLst>
                                        </p:cTn>
                                        <p:tgtEl>
                                          <p:spTgt spid="73"/>
                                        </p:tgtEl>
                                        <p:attrNameLst>
                                          <p:attrName>style.visibility</p:attrName>
                                        </p:attrNameLst>
                                      </p:cBhvr>
                                      <p:to>
                                        <p:strVal val="visible"/>
                                      </p:to>
                                    </p:set>
                                    <p:animEffect transition="in" filter="fade">
                                      <p:cBhvr>
                                        <p:cTn id="195" dur="1000"/>
                                        <p:tgtEl>
                                          <p:spTgt spid="73"/>
                                        </p:tgtEl>
                                      </p:cBhvr>
                                    </p:animEffect>
                                    <p:anim calcmode="lin" valueType="num">
                                      <p:cBhvr>
                                        <p:cTn id="196" dur="1000" fill="hold"/>
                                        <p:tgtEl>
                                          <p:spTgt spid="73"/>
                                        </p:tgtEl>
                                        <p:attrNameLst>
                                          <p:attrName>ppt_x</p:attrName>
                                        </p:attrNameLst>
                                      </p:cBhvr>
                                      <p:tavLst>
                                        <p:tav tm="0">
                                          <p:val>
                                            <p:strVal val="#ppt_x"/>
                                          </p:val>
                                        </p:tav>
                                        <p:tav tm="100000">
                                          <p:val>
                                            <p:strVal val="#ppt_x"/>
                                          </p:val>
                                        </p:tav>
                                      </p:tavLst>
                                    </p:anim>
                                    <p:anim calcmode="lin" valueType="num">
                                      <p:cBhvr>
                                        <p:cTn id="19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P spid="75" grpId="0" animBg="1"/>
      <p:bldP spid="76" grpId="0" animBg="1"/>
      <p:bldP spid="77" grpId="0" animBg="1"/>
      <p:bldP spid="78" grpId="0" animBg="1"/>
      <p:bldP spid="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8" name="文本框 7">
            <a:extLst>
              <a:ext uri="{FF2B5EF4-FFF2-40B4-BE49-F238E27FC236}">
                <a16:creationId xmlns:a16="http://schemas.microsoft.com/office/drawing/2014/main" id="{5F25F048-A7BB-4B27-AC23-D0A1F8A5717B}"/>
              </a:ext>
            </a:extLst>
          </p:cNvPr>
          <p:cNvSpPr txBox="1"/>
          <p:nvPr/>
        </p:nvSpPr>
        <p:spPr>
          <a:xfrm>
            <a:off x="656894" y="1592736"/>
            <a:ext cx="1723549" cy="579839"/>
          </a:xfrm>
          <a:prstGeom prst="rect">
            <a:avLst/>
          </a:prstGeom>
          <a:noFill/>
        </p:spPr>
        <p:txBody>
          <a:bodyPr wrap="none" rtlCol="0">
            <a:spAutoFit/>
          </a:bodyPr>
          <a:lstStyle/>
          <a:p>
            <a:pPr algn="l">
              <a:lnSpc>
                <a:spcPct val="150000"/>
              </a:lnSpc>
            </a:pPr>
            <a:r>
              <a:rPr lang="zh-CN" altLang="en-US" sz="2400" b="1" dirty="0"/>
              <a:t>时间片轮转</a:t>
            </a:r>
          </a:p>
        </p:txBody>
      </p:sp>
      <p:graphicFrame>
        <p:nvGraphicFramePr>
          <p:cNvPr id="9" name="表格 8">
            <a:extLst>
              <a:ext uri="{FF2B5EF4-FFF2-40B4-BE49-F238E27FC236}">
                <a16:creationId xmlns:a16="http://schemas.microsoft.com/office/drawing/2014/main" id="{DEE6276C-DBE2-4C5A-97C3-53787E5C4BD4}"/>
              </a:ext>
            </a:extLst>
          </p:cNvPr>
          <p:cNvGraphicFramePr>
            <a:graphicFrameLocks noGrp="1"/>
          </p:cNvGraphicFramePr>
          <p:nvPr>
            <p:extLst>
              <p:ext uri="{D42A27DB-BD31-4B8C-83A1-F6EECF244321}">
                <p14:modId xmlns:p14="http://schemas.microsoft.com/office/powerpoint/2010/main" val="1975640713"/>
              </p:ext>
            </p:extLst>
          </p:nvPr>
        </p:nvGraphicFramePr>
        <p:xfrm>
          <a:off x="638466" y="2319893"/>
          <a:ext cx="10915068" cy="3114040"/>
        </p:xfrm>
        <a:graphic>
          <a:graphicData uri="http://schemas.openxmlformats.org/drawingml/2006/table">
            <a:tbl>
              <a:tblPr firstRow="1" bandRow="1">
                <a:tableStyleId>{5FD0F851-EC5A-4D38-B0AD-8093EC10F338}</a:tableStyleId>
              </a:tblPr>
              <a:tblGrid>
                <a:gridCol w="1160780">
                  <a:extLst>
                    <a:ext uri="{9D8B030D-6E8A-4147-A177-3AD203B41FA5}">
                      <a16:colId xmlns:a16="http://schemas.microsoft.com/office/drawing/2014/main" val="2667198182"/>
                    </a:ext>
                  </a:extLst>
                </a:gridCol>
                <a:gridCol w="1160780">
                  <a:extLst>
                    <a:ext uri="{9D8B030D-6E8A-4147-A177-3AD203B41FA5}">
                      <a16:colId xmlns:a16="http://schemas.microsoft.com/office/drawing/2014/main" val="2259038339"/>
                    </a:ext>
                  </a:extLst>
                </a:gridCol>
                <a:gridCol w="1160780">
                  <a:extLst>
                    <a:ext uri="{9D8B030D-6E8A-4147-A177-3AD203B41FA5}">
                      <a16:colId xmlns:a16="http://schemas.microsoft.com/office/drawing/2014/main" val="1101478458"/>
                    </a:ext>
                  </a:extLst>
                </a:gridCol>
                <a:gridCol w="1160780">
                  <a:extLst>
                    <a:ext uri="{9D8B030D-6E8A-4147-A177-3AD203B41FA5}">
                      <a16:colId xmlns:a16="http://schemas.microsoft.com/office/drawing/2014/main" val="2555185491"/>
                    </a:ext>
                  </a:extLst>
                </a:gridCol>
                <a:gridCol w="1160780">
                  <a:extLst>
                    <a:ext uri="{9D8B030D-6E8A-4147-A177-3AD203B41FA5}">
                      <a16:colId xmlns:a16="http://schemas.microsoft.com/office/drawing/2014/main" val="1541357854"/>
                    </a:ext>
                  </a:extLst>
                </a:gridCol>
                <a:gridCol w="1160780">
                  <a:extLst>
                    <a:ext uri="{9D8B030D-6E8A-4147-A177-3AD203B41FA5}">
                      <a16:colId xmlns:a16="http://schemas.microsoft.com/office/drawing/2014/main" val="3663767306"/>
                    </a:ext>
                  </a:extLst>
                </a:gridCol>
                <a:gridCol w="1617980">
                  <a:extLst>
                    <a:ext uri="{9D8B030D-6E8A-4147-A177-3AD203B41FA5}">
                      <a16:colId xmlns:a16="http://schemas.microsoft.com/office/drawing/2014/main" val="2264330230"/>
                    </a:ext>
                  </a:extLst>
                </a:gridCol>
                <a:gridCol w="1160780">
                  <a:extLst>
                    <a:ext uri="{9D8B030D-6E8A-4147-A177-3AD203B41FA5}">
                      <a16:colId xmlns:a16="http://schemas.microsoft.com/office/drawing/2014/main" val="1067009850"/>
                    </a:ext>
                  </a:extLst>
                </a:gridCol>
                <a:gridCol w="1171628">
                  <a:extLst>
                    <a:ext uri="{9D8B030D-6E8A-4147-A177-3AD203B41FA5}">
                      <a16:colId xmlns:a16="http://schemas.microsoft.com/office/drawing/2014/main" val="2867684784"/>
                    </a:ext>
                  </a:extLst>
                </a:gridCol>
              </a:tblGrid>
              <a:tr h="370840">
                <a:tc>
                  <a:txBody>
                    <a:bodyPr/>
                    <a:lstStyle/>
                    <a:p>
                      <a:pPr algn="ctr"/>
                      <a:r>
                        <a:rPr lang="zh-CN" altLang="en-US" dirty="0"/>
                        <a:t>进程名称</a:t>
                      </a:r>
                    </a:p>
                  </a:txBody>
                  <a:tcPr/>
                </a:tc>
                <a:tc>
                  <a:txBody>
                    <a:bodyPr/>
                    <a:lstStyle/>
                    <a:p>
                      <a:pPr algn="ctr"/>
                      <a:r>
                        <a:rPr lang="zh-CN" altLang="en-US" dirty="0"/>
                        <a:t>到达时刻</a:t>
                      </a:r>
                    </a:p>
                  </a:txBody>
                  <a:tcPr/>
                </a:tc>
                <a:tc>
                  <a:txBody>
                    <a:bodyPr/>
                    <a:lstStyle/>
                    <a:p>
                      <a:pPr algn="ctr"/>
                      <a:r>
                        <a:rPr lang="zh-CN" altLang="en-US" dirty="0"/>
                        <a:t>服务时长</a:t>
                      </a:r>
                    </a:p>
                  </a:txBody>
                  <a:tcPr/>
                </a:tc>
                <a:tc>
                  <a:txBody>
                    <a:bodyPr/>
                    <a:lstStyle/>
                    <a:p>
                      <a:pPr algn="ctr"/>
                      <a:r>
                        <a:rPr lang="zh-CN" altLang="en-US" dirty="0"/>
                        <a:t>开始时刻</a:t>
                      </a:r>
                    </a:p>
                  </a:txBody>
                  <a:tcPr/>
                </a:tc>
                <a:tc>
                  <a:txBody>
                    <a:bodyPr/>
                    <a:lstStyle/>
                    <a:p>
                      <a:pPr algn="ctr"/>
                      <a:r>
                        <a:rPr lang="zh-CN" altLang="en-US" dirty="0"/>
                        <a:t>完成时刻</a:t>
                      </a:r>
                    </a:p>
                  </a:txBody>
                  <a:tcPr/>
                </a:tc>
                <a:tc>
                  <a:txBody>
                    <a:bodyPr/>
                    <a:lstStyle/>
                    <a:p>
                      <a:pPr algn="ctr"/>
                      <a:r>
                        <a:rPr lang="zh-CN" altLang="en-US" dirty="0"/>
                        <a:t>周转时间</a:t>
                      </a:r>
                    </a:p>
                  </a:txBody>
                  <a:tcPr/>
                </a:tc>
                <a:tc>
                  <a:txBody>
                    <a:bodyPr/>
                    <a:lstStyle/>
                    <a:p>
                      <a:pPr algn="ctr"/>
                      <a:r>
                        <a:rPr lang="zh-CN" altLang="en-US" dirty="0"/>
                        <a:t>带权周转时间</a:t>
                      </a:r>
                    </a:p>
                  </a:txBody>
                  <a:tcPr/>
                </a:tc>
                <a:tc>
                  <a:txBody>
                    <a:bodyPr/>
                    <a:lstStyle/>
                    <a:p>
                      <a:pPr algn="ctr"/>
                      <a:r>
                        <a:rPr lang="zh-CN" altLang="en-US" dirty="0"/>
                        <a:t>等待时间</a:t>
                      </a:r>
                    </a:p>
                  </a:txBody>
                  <a:tcPr/>
                </a:tc>
                <a:tc>
                  <a:txBody>
                    <a:bodyPr/>
                    <a:lstStyle/>
                    <a:p>
                      <a:pPr algn="ctr"/>
                      <a:r>
                        <a:rPr lang="zh-CN" altLang="en-US" dirty="0"/>
                        <a:t>响应时间</a:t>
                      </a:r>
                    </a:p>
                  </a:txBody>
                  <a:tcPr/>
                </a:tc>
                <a:extLst>
                  <a:ext uri="{0D108BD9-81ED-4DB2-BD59-A6C34878D82A}">
                    <a16:rowId xmlns:a16="http://schemas.microsoft.com/office/drawing/2014/main" val="1545690199"/>
                  </a:ext>
                </a:extLst>
              </a:tr>
              <a:tr h="370840">
                <a:tc>
                  <a:txBody>
                    <a:bodyPr/>
                    <a:lstStyle/>
                    <a:p>
                      <a:pPr algn="ctr"/>
                      <a:r>
                        <a:rPr lang="en-US" altLang="zh-CN" sz="2400" b="1" dirty="0"/>
                        <a:t>A</a:t>
                      </a:r>
                      <a:endParaRPr lang="zh-CN" altLang="en-US" sz="2400" b="1" dirty="0"/>
                    </a:p>
                  </a:txBody>
                  <a:tcPr/>
                </a:tc>
                <a:tc>
                  <a:txBody>
                    <a:bodyPr/>
                    <a:lstStyle/>
                    <a:p>
                      <a:pPr algn="ctr"/>
                      <a:r>
                        <a:rPr lang="en-US" altLang="zh-CN" sz="2400" b="1" dirty="0"/>
                        <a:t>0</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38865893"/>
                  </a:ext>
                </a:extLst>
              </a:tr>
              <a:tr h="370840">
                <a:tc>
                  <a:txBody>
                    <a:bodyPr/>
                    <a:lstStyle/>
                    <a:p>
                      <a:pPr algn="ctr"/>
                      <a:r>
                        <a:rPr lang="en-US" altLang="zh-CN" sz="2400" b="1" dirty="0"/>
                        <a:t>B</a:t>
                      </a:r>
                      <a:endParaRPr lang="zh-CN" altLang="en-US" sz="2400" b="1" dirty="0"/>
                    </a:p>
                  </a:txBody>
                  <a:tcPr/>
                </a:tc>
                <a:tc>
                  <a:txBody>
                    <a:bodyPr/>
                    <a:lstStyle/>
                    <a:p>
                      <a:pPr algn="ctr"/>
                      <a:r>
                        <a:rPr lang="en-US" altLang="zh-CN" sz="2400" b="1" dirty="0"/>
                        <a:t>1</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221887210"/>
                  </a:ext>
                </a:extLst>
              </a:tr>
              <a:tr h="370840">
                <a:tc>
                  <a:txBody>
                    <a:bodyPr/>
                    <a:lstStyle/>
                    <a:p>
                      <a:pPr algn="ctr"/>
                      <a:r>
                        <a:rPr lang="en-US" altLang="zh-CN" sz="2400" b="1" dirty="0"/>
                        <a:t>C</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r>
                        <a:rPr lang="en-US" altLang="zh-CN" sz="2400" b="1" dirty="0"/>
                        <a:t>5</a:t>
                      </a:r>
                      <a:endParaRPr lang="zh-CN" altLang="en-US" sz="2400" b="1" dirty="0"/>
                    </a:p>
                  </a:txBody>
                  <a:tcPr/>
                </a:tc>
                <a:tc>
                  <a:txBody>
                    <a:bodyPr/>
                    <a:lstStyle/>
                    <a:p>
                      <a:pPr algn="ct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324551708"/>
                  </a:ext>
                </a:extLst>
              </a:tr>
              <a:tr h="370840">
                <a:tc>
                  <a:txBody>
                    <a:bodyPr/>
                    <a:lstStyle/>
                    <a:p>
                      <a:pPr algn="ctr"/>
                      <a:r>
                        <a:rPr lang="en-US" altLang="zh-CN" sz="2400" b="1" dirty="0"/>
                        <a:t>D</a:t>
                      </a:r>
                      <a:endParaRPr lang="zh-CN" altLang="en-US" sz="2400" b="1" dirty="0"/>
                    </a:p>
                  </a:txBody>
                  <a:tcPr/>
                </a:tc>
                <a:tc>
                  <a:txBody>
                    <a:bodyPr/>
                    <a:lstStyle/>
                    <a:p>
                      <a:pPr algn="ctr"/>
                      <a:r>
                        <a:rPr lang="en-US" altLang="zh-CN" sz="2400" b="1" dirty="0"/>
                        <a:t>3</a:t>
                      </a:r>
                      <a:endParaRPr lang="zh-CN" altLang="en-US" sz="2400" b="1" dirty="0"/>
                    </a:p>
                  </a:txBody>
                  <a:tcPr/>
                </a:tc>
                <a:tc>
                  <a:txBody>
                    <a:bodyPr/>
                    <a:lstStyle/>
                    <a:p>
                      <a:pPr algn="ctr"/>
                      <a:r>
                        <a:rPr lang="en-US" altLang="zh-CN" sz="2400" b="1" dirty="0"/>
                        <a:t>2</a:t>
                      </a:r>
                      <a:endParaRPr lang="zh-CN" altLang="en-US" sz="2400" b="1" dirty="0"/>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1492537822"/>
                  </a:ext>
                </a:extLst>
              </a:tr>
              <a:tr h="370840">
                <a:tc>
                  <a:txBody>
                    <a:bodyPr/>
                    <a:lstStyle/>
                    <a:p>
                      <a:pPr algn="ctr"/>
                      <a:r>
                        <a:rPr lang="en-US" altLang="zh-CN" sz="2400" b="1" dirty="0"/>
                        <a:t>E</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r>
                        <a:rPr lang="en-US" altLang="zh-CN" sz="2400" b="1" dirty="0"/>
                        <a:t>4</a:t>
                      </a:r>
                      <a:endParaRPr lang="zh-CN" altLang="en-US" sz="2400" b="1" dirty="0"/>
                    </a:p>
                  </a:txBody>
                  <a:tcPr/>
                </a:tc>
                <a:tc>
                  <a:txBody>
                    <a:bodyPr/>
                    <a:lstStyle/>
                    <a:p>
                      <a:pPr algn="ctr"/>
                      <a:endParaRPr lang="zh-CN" altLang="en-US" sz="2400" b="1"/>
                    </a:p>
                  </a:txBody>
                  <a:tcPr/>
                </a:tc>
                <a:tc>
                  <a:txBody>
                    <a:bodyPr/>
                    <a:lstStyle/>
                    <a:p>
                      <a:pPr algn="ctr"/>
                      <a:endParaRPr lang="zh-CN" altLang="en-US" sz="2400" b="1"/>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2422350240"/>
                  </a:ext>
                </a:extLst>
              </a:tr>
              <a:tr h="370840">
                <a:tc>
                  <a:txBody>
                    <a:bodyPr/>
                    <a:lstStyle/>
                    <a:p>
                      <a:pPr algn="ctr"/>
                      <a:r>
                        <a:rPr lang="zh-CN" altLang="en-US" sz="2400" b="1" dirty="0"/>
                        <a:t>平均</a:t>
                      </a:r>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tc>
                  <a:txBody>
                    <a:bodyPr/>
                    <a:lstStyle/>
                    <a:p>
                      <a:pPr algn="ctr"/>
                      <a:endParaRPr lang="zh-CN" altLang="en-US" sz="2400" b="1" dirty="0"/>
                    </a:p>
                  </a:txBody>
                  <a:tcPr/>
                </a:tc>
                <a:extLst>
                  <a:ext uri="{0D108BD9-81ED-4DB2-BD59-A6C34878D82A}">
                    <a16:rowId xmlns:a16="http://schemas.microsoft.com/office/drawing/2014/main" val="3536392386"/>
                  </a:ext>
                </a:extLst>
              </a:tr>
            </a:tbl>
          </a:graphicData>
        </a:graphic>
      </p:graphicFrame>
      <p:sp>
        <p:nvSpPr>
          <p:cNvPr id="10" name="矩形 9">
            <a:extLst>
              <a:ext uri="{FF2B5EF4-FFF2-40B4-BE49-F238E27FC236}">
                <a16:creationId xmlns:a16="http://schemas.microsoft.com/office/drawing/2014/main" id="{4EFB6E50-9C77-4B7E-B995-524FCB429D84}"/>
              </a:ext>
            </a:extLst>
          </p:cNvPr>
          <p:cNvSpPr/>
          <p:nvPr/>
        </p:nvSpPr>
        <p:spPr>
          <a:xfrm>
            <a:off x="806824" y="5592280"/>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2" name="矩形 11">
            <a:extLst>
              <a:ext uri="{FF2B5EF4-FFF2-40B4-BE49-F238E27FC236}">
                <a16:creationId xmlns:a16="http://schemas.microsoft.com/office/drawing/2014/main" id="{ED601485-C267-40BA-86CE-D20F462BF0C5}"/>
              </a:ext>
            </a:extLst>
          </p:cNvPr>
          <p:cNvSpPr/>
          <p:nvPr/>
        </p:nvSpPr>
        <p:spPr>
          <a:xfrm>
            <a:off x="1667434" y="5592280"/>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3" name="矩形 12">
            <a:extLst>
              <a:ext uri="{FF2B5EF4-FFF2-40B4-BE49-F238E27FC236}">
                <a16:creationId xmlns:a16="http://schemas.microsoft.com/office/drawing/2014/main" id="{846475CD-66F2-4D75-84F4-B5883BAFF3AE}"/>
              </a:ext>
            </a:extLst>
          </p:cNvPr>
          <p:cNvSpPr/>
          <p:nvPr/>
        </p:nvSpPr>
        <p:spPr>
          <a:xfrm>
            <a:off x="3418301" y="5592280"/>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4" name="矩形 13">
            <a:extLst>
              <a:ext uri="{FF2B5EF4-FFF2-40B4-BE49-F238E27FC236}">
                <a16:creationId xmlns:a16="http://schemas.microsoft.com/office/drawing/2014/main" id="{19531BDF-F99A-48CD-A2DC-471BDF68F2D0}"/>
              </a:ext>
            </a:extLst>
          </p:cNvPr>
          <p:cNvSpPr/>
          <p:nvPr/>
        </p:nvSpPr>
        <p:spPr>
          <a:xfrm>
            <a:off x="5587317" y="5592280"/>
            <a:ext cx="430305"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15" name="矩形 14">
            <a:extLst>
              <a:ext uri="{FF2B5EF4-FFF2-40B4-BE49-F238E27FC236}">
                <a16:creationId xmlns:a16="http://schemas.microsoft.com/office/drawing/2014/main" id="{FE23593A-CA1D-4A4B-938B-22B76D748E75}"/>
              </a:ext>
            </a:extLst>
          </p:cNvPr>
          <p:cNvSpPr/>
          <p:nvPr/>
        </p:nvSpPr>
        <p:spPr>
          <a:xfrm>
            <a:off x="1237129" y="5592280"/>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6" name="矩形 15">
            <a:extLst>
              <a:ext uri="{FF2B5EF4-FFF2-40B4-BE49-F238E27FC236}">
                <a16:creationId xmlns:a16="http://schemas.microsoft.com/office/drawing/2014/main" id="{03CC2A71-B365-43AF-843D-435A2CFCC38C}"/>
              </a:ext>
            </a:extLst>
          </p:cNvPr>
          <p:cNvSpPr/>
          <p:nvPr/>
        </p:nvSpPr>
        <p:spPr>
          <a:xfrm>
            <a:off x="2536985" y="5592280"/>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7" name="矩形 16">
            <a:extLst>
              <a:ext uri="{FF2B5EF4-FFF2-40B4-BE49-F238E27FC236}">
                <a16:creationId xmlns:a16="http://schemas.microsoft.com/office/drawing/2014/main" id="{C9A88719-8C35-49C3-959D-5FB651882EAD}"/>
              </a:ext>
            </a:extLst>
          </p:cNvPr>
          <p:cNvSpPr/>
          <p:nvPr/>
        </p:nvSpPr>
        <p:spPr>
          <a:xfrm>
            <a:off x="4707804" y="5592280"/>
            <a:ext cx="430305"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18" name="矩形 17">
            <a:extLst>
              <a:ext uri="{FF2B5EF4-FFF2-40B4-BE49-F238E27FC236}">
                <a16:creationId xmlns:a16="http://schemas.microsoft.com/office/drawing/2014/main" id="{FFB9DACF-6FF1-4EFA-88F3-44B84BBF684E}"/>
              </a:ext>
            </a:extLst>
          </p:cNvPr>
          <p:cNvSpPr/>
          <p:nvPr/>
        </p:nvSpPr>
        <p:spPr>
          <a:xfrm>
            <a:off x="2106680" y="5592280"/>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19" name="矩形 18">
            <a:extLst>
              <a:ext uri="{FF2B5EF4-FFF2-40B4-BE49-F238E27FC236}">
                <a16:creationId xmlns:a16="http://schemas.microsoft.com/office/drawing/2014/main" id="{15A87C0E-3337-46A1-A378-D804320397C1}"/>
              </a:ext>
            </a:extLst>
          </p:cNvPr>
          <p:cNvSpPr/>
          <p:nvPr/>
        </p:nvSpPr>
        <p:spPr>
          <a:xfrm>
            <a:off x="4277499" y="5592280"/>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0" name="矩形 19">
            <a:extLst>
              <a:ext uri="{FF2B5EF4-FFF2-40B4-BE49-F238E27FC236}">
                <a16:creationId xmlns:a16="http://schemas.microsoft.com/office/drawing/2014/main" id="{BAF5A89C-9017-4F4F-A291-1C3132F695A8}"/>
              </a:ext>
            </a:extLst>
          </p:cNvPr>
          <p:cNvSpPr/>
          <p:nvPr/>
        </p:nvSpPr>
        <p:spPr>
          <a:xfrm>
            <a:off x="6457705" y="5592280"/>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1" name="矩形 20">
            <a:extLst>
              <a:ext uri="{FF2B5EF4-FFF2-40B4-BE49-F238E27FC236}">
                <a16:creationId xmlns:a16="http://schemas.microsoft.com/office/drawing/2014/main" id="{B8CAB112-7225-4975-9091-C95A4298EAC9}"/>
              </a:ext>
            </a:extLst>
          </p:cNvPr>
          <p:cNvSpPr/>
          <p:nvPr/>
        </p:nvSpPr>
        <p:spPr>
          <a:xfrm>
            <a:off x="7334173" y="5592280"/>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2" name="矩形 21">
            <a:extLst>
              <a:ext uri="{FF2B5EF4-FFF2-40B4-BE49-F238E27FC236}">
                <a16:creationId xmlns:a16="http://schemas.microsoft.com/office/drawing/2014/main" id="{DE37B8BF-3D2B-446F-9761-83BE9563E433}"/>
              </a:ext>
            </a:extLst>
          </p:cNvPr>
          <p:cNvSpPr/>
          <p:nvPr/>
        </p:nvSpPr>
        <p:spPr>
          <a:xfrm>
            <a:off x="8215319" y="5592280"/>
            <a:ext cx="430305"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23" name="矩形 22">
            <a:extLst>
              <a:ext uri="{FF2B5EF4-FFF2-40B4-BE49-F238E27FC236}">
                <a16:creationId xmlns:a16="http://schemas.microsoft.com/office/drawing/2014/main" id="{592A50B0-CA0F-4C5C-A0F8-0CB067ED30D3}"/>
              </a:ext>
            </a:extLst>
          </p:cNvPr>
          <p:cNvSpPr/>
          <p:nvPr/>
        </p:nvSpPr>
        <p:spPr>
          <a:xfrm>
            <a:off x="2977643" y="5592280"/>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4" name="矩形 23">
            <a:extLst>
              <a:ext uri="{FF2B5EF4-FFF2-40B4-BE49-F238E27FC236}">
                <a16:creationId xmlns:a16="http://schemas.microsoft.com/office/drawing/2014/main" id="{5FCBED8A-5841-4FB4-8CA6-5BDA81206B96}"/>
              </a:ext>
            </a:extLst>
          </p:cNvPr>
          <p:cNvSpPr/>
          <p:nvPr/>
        </p:nvSpPr>
        <p:spPr>
          <a:xfrm>
            <a:off x="5157012" y="5592280"/>
            <a:ext cx="430305"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25" name="矩形 24">
            <a:extLst>
              <a:ext uri="{FF2B5EF4-FFF2-40B4-BE49-F238E27FC236}">
                <a16:creationId xmlns:a16="http://schemas.microsoft.com/office/drawing/2014/main" id="{1C720FB7-1C2C-4858-9D8F-CCFC0A0DDB14}"/>
              </a:ext>
            </a:extLst>
          </p:cNvPr>
          <p:cNvSpPr/>
          <p:nvPr/>
        </p:nvSpPr>
        <p:spPr>
          <a:xfrm>
            <a:off x="3860292" y="5592280"/>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6" name="矩形 25">
            <a:extLst>
              <a:ext uri="{FF2B5EF4-FFF2-40B4-BE49-F238E27FC236}">
                <a16:creationId xmlns:a16="http://schemas.microsoft.com/office/drawing/2014/main" id="{304B65B7-775D-46C3-A612-DBA9AE4398A3}"/>
              </a:ext>
            </a:extLst>
          </p:cNvPr>
          <p:cNvSpPr/>
          <p:nvPr/>
        </p:nvSpPr>
        <p:spPr>
          <a:xfrm>
            <a:off x="6027400" y="5592280"/>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7" name="矩形 26">
            <a:extLst>
              <a:ext uri="{FF2B5EF4-FFF2-40B4-BE49-F238E27FC236}">
                <a16:creationId xmlns:a16="http://schemas.microsoft.com/office/drawing/2014/main" id="{5433FE33-DFAA-4C72-9043-4EBF08B3E5E6}"/>
              </a:ext>
            </a:extLst>
          </p:cNvPr>
          <p:cNvSpPr/>
          <p:nvPr/>
        </p:nvSpPr>
        <p:spPr>
          <a:xfrm>
            <a:off x="6895723" y="5592280"/>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28" name="矩形 27">
            <a:extLst>
              <a:ext uri="{FF2B5EF4-FFF2-40B4-BE49-F238E27FC236}">
                <a16:creationId xmlns:a16="http://schemas.microsoft.com/office/drawing/2014/main" id="{4943270A-BABC-43B2-9E98-D90E25BE2941}"/>
              </a:ext>
            </a:extLst>
          </p:cNvPr>
          <p:cNvSpPr/>
          <p:nvPr/>
        </p:nvSpPr>
        <p:spPr>
          <a:xfrm>
            <a:off x="7780175" y="5592280"/>
            <a:ext cx="430305"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grpSp>
        <p:nvGrpSpPr>
          <p:cNvPr id="37" name="组合 36">
            <a:extLst>
              <a:ext uri="{FF2B5EF4-FFF2-40B4-BE49-F238E27FC236}">
                <a16:creationId xmlns:a16="http://schemas.microsoft.com/office/drawing/2014/main" id="{6E04D4EA-9489-418E-82F2-4002DA585F0A}"/>
              </a:ext>
            </a:extLst>
          </p:cNvPr>
          <p:cNvGrpSpPr/>
          <p:nvPr/>
        </p:nvGrpSpPr>
        <p:grpSpPr>
          <a:xfrm>
            <a:off x="656894" y="6104964"/>
            <a:ext cx="9679412" cy="494494"/>
            <a:chOff x="656894" y="6104964"/>
            <a:chExt cx="9679412" cy="494494"/>
          </a:xfrm>
        </p:grpSpPr>
        <p:cxnSp>
          <p:nvCxnSpPr>
            <p:cNvPr id="29" name="直接箭头连接符 28">
              <a:extLst>
                <a:ext uri="{FF2B5EF4-FFF2-40B4-BE49-F238E27FC236}">
                  <a16:creationId xmlns:a16="http://schemas.microsoft.com/office/drawing/2014/main" id="{0C3615AF-34BF-4BA6-86B6-C19F903F74D6}"/>
                </a:ext>
              </a:extLst>
            </p:cNvPr>
            <p:cNvCxnSpPr>
              <a:cxnSpLocks/>
            </p:cNvCxnSpPr>
            <p:nvPr/>
          </p:nvCxnSpPr>
          <p:spPr>
            <a:xfrm>
              <a:off x="806824" y="6104964"/>
              <a:ext cx="95294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178A840A-615D-45E9-9AA3-21DB6C12A170}"/>
                </a:ext>
              </a:extLst>
            </p:cNvPr>
            <p:cNvSpPr txBox="1"/>
            <p:nvPr/>
          </p:nvSpPr>
          <p:spPr>
            <a:xfrm>
              <a:off x="656894" y="6104964"/>
              <a:ext cx="328936" cy="494494"/>
            </a:xfrm>
            <a:prstGeom prst="rect">
              <a:avLst/>
            </a:prstGeom>
            <a:noFill/>
          </p:spPr>
          <p:txBody>
            <a:bodyPr wrap="none" rtlCol="0">
              <a:spAutoFit/>
            </a:bodyPr>
            <a:lstStyle/>
            <a:p>
              <a:pPr algn="l">
                <a:lnSpc>
                  <a:spcPct val="150000"/>
                </a:lnSpc>
              </a:pPr>
              <a:r>
                <a:rPr lang="en-US" altLang="zh-CN" sz="2000" b="1" dirty="0"/>
                <a:t>0</a:t>
              </a:r>
              <a:endParaRPr lang="zh-CN" altLang="en-US" sz="2000" b="1" dirty="0"/>
            </a:p>
          </p:txBody>
        </p:sp>
        <p:sp>
          <p:nvSpPr>
            <p:cNvPr id="33" name="文本框 32">
              <a:extLst>
                <a:ext uri="{FF2B5EF4-FFF2-40B4-BE49-F238E27FC236}">
                  <a16:creationId xmlns:a16="http://schemas.microsoft.com/office/drawing/2014/main" id="{752EE1D0-2F8F-4845-987E-6E11FE349CCD}"/>
                </a:ext>
              </a:extLst>
            </p:cNvPr>
            <p:cNvSpPr txBox="1"/>
            <p:nvPr/>
          </p:nvSpPr>
          <p:spPr>
            <a:xfrm>
              <a:off x="2793881" y="6104964"/>
              <a:ext cx="328936" cy="494494"/>
            </a:xfrm>
            <a:prstGeom prst="rect">
              <a:avLst/>
            </a:prstGeom>
            <a:noFill/>
          </p:spPr>
          <p:txBody>
            <a:bodyPr wrap="none" rtlCol="0">
              <a:spAutoFit/>
            </a:bodyPr>
            <a:lstStyle/>
            <a:p>
              <a:pPr algn="l">
                <a:lnSpc>
                  <a:spcPct val="150000"/>
                </a:lnSpc>
              </a:pPr>
              <a:r>
                <a:rPr lang="en-US" altLang="zh-CN" sz="2000" b="1" dirty="0"/>
                <a:t>5</a:t>
              </a:r>
              <a:endParaRPr lang="zh-CN" altLang="en-US" sz="2000" b="1" dirty="0"/>
            </a:p>
          </p:txBody>
        </p:sp>
        <p:sp>
          <p:nvSpPr>
            <p:cNvPr id="34" name="文本框 33">
              <a:extLst>
                <a:ext uri="{FF2B5EF4-FFF2-40B4-BE49-F238E27FC236}">
                  <a16:creationId xmlns:a16="http://schemas.microsoft.com/office/drawing/2014/main" id="{217679C7-4074-41C8-A95A-1CF4AB3698BC}"/>
                </a:ext>
              </a:extLst>
            </p:cNvPr>
            <p:cNvSpPr txBox="1"/>
            <p:nvPr/>
          </p:nvSpPr>
          <p:spPr>
            <a:xfrm>
              <a:off x="4930868" y="6104964"/>
              <a:ext cx="473206" cy="494494"/>
            </a:xfrm>
            <a:prstGeom prst="rect">
              <a:avLst/>
            </a:prstGeom>
            <a:noFill/>
          </p:spPr>
          <p:txBody>
            <a:bodyPr wrap="none" rtlCol="0">
              <a:spAutoFit/>
            </a:bodyPr>
            <a:lstStyle/>
            <a:p>
              <a:pPr algn="l">
                <a:lnSpc>
                  <a:spcPct val="150000"/>
                </a:lnSpc>
              </a:pPr>
              <a:r>
                <a:rPr lang="en-US" altLang="zh-CN" sz="2000" b="1" dirty="0"/>
                <a:t>10</a:t>
              </a:r>
              <a:endParaRPr lang="zh-CN" altLang="en-US" sz="2000" b="1" dirty="0"/>
            </a:p>
          </p:txBody>
        </p:sp>
        <p:sp>
          <p:nvSpPr>
            <p:cNvPr id="35" name="文本框 34">
              <a:extLst>
                <a:ext uri="{FF2B5EF4-FFF2-40B4-BE49-F238E27FC236}">
                  <a16:creationId xmlns:a16="http://schemas.microsoft.com/office/drawing/2014/main" id="{6484E845-3DA3-4A2B-A74D-AF8ECD1133FA}"/>
                </a:ext>
              </a:extLst>
            </p:cNvPr>
            <p:cNvSpPr txBox="1"/>
            <p:nvPr/>
          </p:nvSpPr>
          <p:spPr>
            <a:xfrm>
              <a:off x="7037049" y="6104964"/>
              <a:ext cx="473206" cy="494494"/>
            </a:xfrm>
            <a:prstGeom prst="rect">
              <a:avLst/>
            </a:prstGeom>
            <a:noFill/>
          </p:spPr>
          <p:txBody>
            <a:bodyPr wrap="none" rtlCol="0">
              <a:spAutoFit/>
            </a:bodyPr>
            <a:lstStyle/>
            <a:p>
              <a:pPr algn="l">
                <a:lnSpc>
                  <a:spcPct val="150000"/>
                </a:lnSpc>
              </a:pPr>
              <a:r>
                <a:rPr lang="en-US" altLang="zh-CN" sz="2000" b="1" dirty="0"/>
                <a:t>15</a:t>
              </a:r>
              <a:endParaRPr lang="zh-CN" altLang="en-US" sz="2000" b="1" dirty="0"/>
            </a:p>
          </p:txBody>
        </p:sp>
        <p:sp>
          <p:nvSpPr>
            <p:cNvPr id="36" name="文本框 35">
              <a:extLst>
                <a:ext uri="{FF2B5EF4-FFF2-40B4-BE49-F238E27FC236}">
                  <a16:creationId xmlns:a16="http://schemas.microsoft.com/office/drawing/2014/main" id="{F79A91FE-CD23-4749-8C96-6EEBFBBFB1F6}"/>
                </a:ext>
              </a:extLst>
            </p:cNvPr>
            <p:cNvSpPr txBox="1"/>
            <p:nvPr/>
          </p:nvSpPr>
          <p:spPr>
            <a:xfrm>
              <a:off x="9037774" y="6104964"/>
              <a:ext cx="473206" cy="494494"/>
            </a:xfrm>
            <a:prstGeom prst="rect">
              <a:avLst/>
            </a:prstGeom>
            <a:noFill/>
          </p:spPr>
          <p:txBody>
            <a:bodyPr wrap="none" rtlCol="0">
              <a:spAutoFit/>
            </a:bodyPr>
            <a:lstStyle/>
            <a:p>
              <a:pPr algn="l">
                <a:lnSpc>
                  <a:spcPct val="150000"/>
                </a:lnSpc>
              </a:pPr>
              <a:r>
                <a:rPr lang="en-US" altLang="zh-CN" sz="2000" b="1" dirty="0"/>
                <a:t>20</a:t>
              </a:r>
              <a:endParaRPr lang="zh-CN" altLang="en-US" sz="2000" b="1" dirty="0"/>
            </a:p>
          </p:txBody>
        </p:sp>
      </p:grpSp>
      <p:sp>
        <p:nvSpPr>
          <p:cNvPr id="32" name="文本框 31">
            <a:extLst>
              <a:ext uri="{FF2B5EF4-FFF2-40B4-BE49-F238E27FC236}">
                <a16:creationId xmlns:a16="http://schemas.microsoft.com/office/drawing/2014/main" id="{354600A5-C0B7-41C7-AC18-A514CEE2C944}"/>
              </a:ext>
            </a:extLst>
          </p:cNvPr>
          <p:cNvSpPr txBox="1"/>
          <p:nvPr/>
        </p:nvSpPr>
        <p:spPr>
          <a:xfrm>
            <a:off x="4474792"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38" name="文本框 37">
            <a:extLst>
              <a:ext uri="{FF2B5EF4-FFF2-40B4-BE49-F238E27FC236}">
                <a16:creationId xmlns:a16="http://schemas.microsoft.com/office/drawing/2014/main" id="{EC4067ED-B786-43B8-ACC8-4C10D7622507}"/>
              </a:ext>
            </a:extLst>
          </p:cNvPr>
          <p:cNvSpPr txBox="1"/>
          <p:nvPr/>
        </p:nvSpPr>
        <p:spPr>
          <a:xfrm>
            <a:off x="4474792" y="3038293"/>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39" name="文本框 38">
            <a:extLst>
              <a:ext uri="{FF2B5EF4-FFF2-40B4-BE49-F238E27FC236}">
                <a16:creationId xmlns:a16="http://schemas.microsoft.com/office/drawing/2014/main" id="{8C1252EC-E65E-4604-8CE6-D54ED2BDF927}"/>
              </a:ext>
            </a:extLst>
          </p:cNvPr>
          <p:cNvSpPr txBox="1"/>
          <p:nvPr/>
        </p:nvSpPr>
        <p:spPr>
          <a:xfrm>
            <a:off x="4474792" y="3473061"/>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40" name="文本框 39">
            <a:extLst>
              <a:ext uri="{FF2B5EF4-FFF2-40B4-BE49-F238E27FC236}">
                <a16:creationId xmlns:a16="http://schemas.microsoft.com/office/drawing/2014/main" id="{42949D60-CFED-418B-9E5E-62D118F49A8C}"/>
              </a:ext>
            </a:extLst>
          </p:cNvPr>
          <p:cNvSpPr txBox="1"/>
          <p:nvPr/>
        </p:nvSpPr>
        <p:spPr>
          <a:xfrm>
            <a:off x="4474792" y="3938484"/>
            <a:ext cx="357790" cy="574901"/>
          </a:xfrm>
          <a:prstGeom prst="rect">
            <a:avLst/>
          </a:prstGeom>
          <a:noFill/>
        </p:spPr>
        <p:txBody>
          <a:bodyPr wrap="none" rtlCol="0">
            <a:spAutoFit/>
          </a:bodyPr>
          <a:lstStyle/>
          <a:p>
            <a:pPr algn="l">
              <a:lnSpc>
                <a:spcPct val="150000"/>
              </a:lnSpc>
            </a:pPr>
            <a:r>
              <a:rPr lang="en-US" altLang="zh-CN" sz="2400" b="1" dirty="0"/>
              <a:t>5</a:t>
            </a:r>
            <a:endParaRPr lang="zh-CN" altLang="en-US" sz="2400" b="1" dirty="0"/>
          </a:p>
        </p:txBody>
      </p:sp>
      <p:sp>
        <p:nvSpPr>
          <p:cNvPr id="41" name="文本框 40">
            <a:extLst>
              <a:ext uri="{FF2B5EF4-FFF2-40B4-BE49-F238E27FC236}">
                <a16:creationId xmlns:a16="http://schemas.microsoft.com/office/drawing/2014/main" id="{E5F34156-04E1-4CCA-9B5E-99489C1F6BC3}"/>
              </a:ext>
            </a:extLst>
          </p:cNvPr>
          <p:cNvSpPr txBox="1"/>
          <p:nvPr/>
        </p:nvSpPr>
        <p:spPr>
          <a:xfrm>
            <a:off x="4474792" y="4403907"/>
            <a:ext cx="357790" cy="574901"/>
          </a:xfrm>
          <a:prstGeom prst="rect">
            <a:avLst/>
          </a:prstGeom>
          <a:noFill/>
        </p:spPr>
        <p:txBody>
          <a:bodyPr wrap="none" rtlCol="0">
            <a:spAutoFit/>
          </a:bodyPr>
          <a:lstStyle/>
          <a:p>
            <a:pPr algn="l">
              <a:lnSpc>
                <a:spcPct val="150000"/>
              </a:lnSpc>
            </a:pPr>
            <a:r>
              <a:rPr lang="en-US" altLang="zh-CN" sz="2400" b="1" dirty="0"/>
              <a:t>7</a:t>
            </a:r>
            <a:endParaRPr lang="zh-CN" altLang="en-US" sz="2400" b="1" dirty="0"/>
          </a:p>
        </p:txBody>
      </p:sp>
      <p:sp>
        <p:nvSpPr>
          <p:cNvPr id="43" name="文本框 42">
            <a:extLst>
              <a:ext uri="{FF2B5EF4-FFF2-40B4-BE49-F238E27FC236}">
                <a16:creationId xmlns:a16="http://schemas.microsoft.com/office/drawing/2014/main" id="{AAB1FF61-021D-4D6F-9C8A-BFD4A69B7725}"/>
              </a:ext>
            </a:extLst>
          </p:cNvPr>
          <p:cNvSpPr txBox="1"/>
          <p:nvPr/>
        </p:nvSpPr>
        <p:spPr>
          <a:xfrm>
            <a:off x="5715402" y="2572175"/>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44" name="文本框 43">
            <a:extLst>
              <a:ext uri="{FF2B5EF4-FFF2-40B4-BE49-F238E27FC236}">
                <a16:creationId xmlns:a16="http://schemas.microsoft.com/office/drawing/2014/main" id="{65BDD52A-2010-4697-B02E-B1E143EC1587}"/>
              </a:ext>
            </a:extLst>
          </p:cNvPr>
          <p:cNvSpPr txBox="1"/>
          <p:nvPr/>
        </p:nvSpPr>
        <p:spPr>
          <a:xfrm>
            <a:off x="5715402" y="3037598"/>
            <a:ext cx="530915" cy="574901"/>
          </a:xfrm>
          <a:prstGeom prst="rect">
            <a:avLst/>
          </a:prstGeom>
          <a:noFill/>
        </p:spPr>
        <p:txBody>
          <a:bodyPr wrap="none" rtlCol="0">
            <a:spAutoFit/>
          </a:bodyPr>
          <a:lstStyle/>
          <a:p>
            <a:pPr algn="l">
              <a:lnSpc>
                <a:spcPct val="150000"/>
              </a:lnSpc>
            </a:pPr>
            <a:r>
              <a:rPr lang="en-US" altLang="zh-CN" sz="2400" b="1" dirty="0"/>
              <a:t>10</a:t>
            </a:r>
            <a:endParaRPr lang="zh-CN" altLang="en-US" sz="2400" b="1" dirty="0"/>
          </a:p>
        </p:txBody>
      </p:sp>
      <p:sp>
        <p:nvSpPr>
          <p:cNvPr id="45" name="文本框 44">
            <a:extLst>
              <a:ext uri="{FF2B5EF4-FFF2-40B4-BE49-F238E27FC236}">
                <a16:creationId xmlns:a16="http://schemas.microsoft.com/office/drawing/2014/main" id="{1B15E4CE-5198-42D9-8BBC-65DE86ECDD15}"/>
              </a:ext>
            </a:extLst>
          </p:cNvPr>
          <p:cNvSpPr txBox="1"/>
          <p:nvPr/>
        </p:nvSpPr>
        <p:spPr>
          <a:xfrm>
            <a:off x="5715402" y="3472366"/>
            <a:ext cx="530915" cy="574901"/>
          </a:xfrm>
          <a:prstGeom prst="rect">
            <a:avLst/>
          </a:prstGeom>
          <a:noFill/>
        </p:spPr>
        <p:txBody>
          <a:bodyPr wrap="none" rtlCol="0">
            <a:spAutoFit/>
          </a:bodyPr>
          <a:lstStyle/>
          <a:p>
            <a:pPr algn="l">
              <a:lnSpc>
                <a:spcPct val="150000"/>
              </a:lnSpc>
            </a:pPr>
            <a:r>
              <a:rPr lang="en-US" altLang="zh-CN" sz="2400" b="1" dirty="0"/>
              <a:t>18</a:t>
            </a:r>
            <a:endParaRPr lang="zh-CN" altLang="en-US" sz="2400" b="1" dirty="0"/>
          </a:p>
        </p:txBody>
      </p:sp>
      <p:sp>
        <p:nvSpPr>
          <p:cNvPr id="46" name="文本框 45">
            <a:extLst>
              <a:ext uri="{FF2B5EF4-FFF2-40B4-BE49-F238E27FC236}">
                <a16:creationId xmlns:a16="http://schemas.microsoft.com/office/drawing/2014/main" id="{3E022609-E81E-4696-AE79-EDD653FC4F85}"/>
              </a:ext>
            </a:extLst>
          </p:cNvPr>
          <p:cNvSpPr txBox="1"/>
          <p:nvPr/>
        </p:nvSpPr>
        <p:spPr>
          <a:xfrm>
            <a:off x="5715402" y="3925779"/>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47" name="文本框 46">
            <a:extLst>
              <a:ext uri="{FF2B5EF4-FFF2-40B4-BE49-F238E27FC236}">
                <a16:creationId xmlns:a16="http://schemas.microsoft.com/office/drawing/2014/main" id="{F91A3C8D-333B-47EC-BCBA-8DD7E9D44BCE}"/>
              </a:ext>
            </a:extLst>
          </p:cNvPr>
          <p:cNvSpPr txBox="1"/>
          <p:nvPr/>
        </p:nvSpPr>
        <p:spPr>
          <a:xfrm>
            <a:off x="5715402" y="4403212"/>
            <a:ext cx="530915" cy="574901"/>
          </a:xfrm>
          <a:prstGeom prst="rect">
            <a:avLst/>
          </a:prstGeom>
          <a:noFill/>
        </p:spPr>
        <p:txBody>
          <a:bodyPr wrap="none" rtlCol="0">
            <a:spAutoFit/>
          </a:bodyPr>
          <a:lstStyle/>
          <a:p>
            <a:pPr algn="l">
              <a:lnSpc>
                <a:spcPct val="150000"/>
              </a:lnSpc>
            </a:pPr>
            <a:r>
              <a:rPr lang="en-US" altLang="zh-CN" sz="2400" b="1" dirty="0"/>
              <a:t>17</a:t>
            </a:r>
            <a:endParaRPr lang="zh-CN" altLang="en-US" sz="2400" b="1" dirty="0"/>
          </a:p>
        </p:txBody>
      </p:sp>
      <p:grpSp>
        <p:nvGrpSpPr>
          <p:cNvPr id="72" name="组合 71">
            <a:extLst>
              <a:ext uri="{FF2B5EF4-FFF2-40B4-BE49-F238E27FC236}">
                <a16:creationId xmlns:a16="http://schemas.microsoft.com/office/drawing/2014/main" id="{59EE5BCB-C587-4F21-AA5B-45890794C69D}"/>
              </a:ext>
            </a:extLst>
          </p:cNvPr>
          <p:cNvGrpSpPr/>
          <p:nvPr/>
        </p:nvGrpSpPr>
        <p:grpSpPr>
          <a:xfrm>
            <a:off x="6837552" y="2572175"/>
            <a:ext cx="4290613" cy="2406633"/>
            <a:chOff x="6837552" y="2572175"/>
            <a:chExt cx="4290613" cy="2406633"/>
          </a:xfrm>
        </p:grpSpPr>
        <p:sp>
          <p:nvSpPr>
            <p:cNvPr id="48" name="文本框 47">
              <a:extLst>
                <a:ext uri="{FF2B5EF4-FFF2-40B4-BE49-F238E27FC236}">
                  <a16:creationId xmlns:a16="http://schemas.microsoft.com/office/drawing/2014/main" id="{CD427E5F-6CB0-4318-820F-2432B86A7EEC}"/>
                </a:ext>
              </a:extLst>
            </p:cNvPr>
            <p:cNvSpPr txBox="1"/>
            <p:nvPr/>
          </p:nvSpPr>
          <p:spPr>
            <a:xfrm>
              <a:off x="6837552" y="2572175"/>
              <a:ext cx="530915"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sp>
          <p:nvSpPr>
            <p:cNvPr id="49" name="文本框 48">
              <a:extLst>
                <a:ext uri="{FF2B5EF4-FFF2-40B4-BE49-F238E27FC236}">
                  <a16:creationId xmlns:a16="http://schemas.microsoft.com/office/drawing/2014/main" id="{779583D7-6B95-430E-9F19-6E15CE336BBD}"/>
                </a:ext>
              </a:extLst>
            </p:cNvPr>
            <p:cNvSpPr txBox="1"/>
            <p:nvPr/>
          </p:nvSpPr>
          <p:spPr>
            <a:xfrm>
              <a:off x="6837552" y="3037598"/>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50" name="文本框 49">
              <a:extLst>
                <a:ext uri="{FF2B5EF4-FFF2-40B4-BE49-F238E27FC236}">
                  <a16:creationId xmlns:a16="http://schemas.microsoft.com/office/drawing/2014/main" id="{5CDE4173-6071-41F3-9719-169BDCBED90F}"/>
                </a:ext>
              </a:extLst>
            </p:cNvPr>
            <p:cNvSpPr txBox="1"/>
            <p:nvPr/>
          </p:nvSpPr>
          <p:spPr>
            <a:xfrm>
              <a:off x="6837552" y="3472366"/>
              <a:ext cx="530915" cy="574901"/>
            </a:xfrm>
            <a:prstGeom prst="rect">
              <a:avLst/>
            </a:prstGeom>
            <a:noFill/>
          </p:spPr>
          <p:txBody>
            <a:bodyPr wrap="none" rtlCol="0">
              <a:spAutoFit/>
            </a:bodyPr>
            <a:lstStyle/>
            <a:p>
              <a:pPr algn="l">
                <a:lnSpc>
                  <a:spcPct val="150000"/>
                </a:lnSpc>
              </a:pPr>
              <a:r>
                <a:rPr lang="en-US" altLang="zh-CN" sz="2400" b="1" dirty="0"/>
                <a:t>16</a:t>
              </a:r>
              <a:endParaRPr lang="zh-CN" altLang="en-US" sz="2400" b="1" dirty="0"/>
            </a:p>
          </p:txBody>
        </p:sp>
        <p:sp>
          <p:nvSpPr>
            <p:cNvPr id="51" name="文本框 50">
              <a:extLst>
                <a:ext uri="{FF2B5EF4-FFF2-40B4-BE49-F238E27FC236}">
                  <a16:creationId xmlns:a16="http://schemas.microsoft.com/office/drawing/2014/main" id="{CF6D8179-A881-42D0-8829-6B4A50079FFB}"/>
                </a:ext>
              </a:extLst>
            </p:cNvPr>
            <p:cNvSpPr txBox="1"/>
            <p:nvPr/>
          </p:nvSpPr>
          <p:spPr>
            <a:xfrm>
              <a:off x="6837552" y="3937789"/>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52" name="文本框 51">
              <a:extLst>
                <a:ext uri="{FF2B5EF4-FFF2-40B4-BE49-F238E27FC236}">
                  <a16:creationId xmlns:a16="http://schemas.microsoft.com/office/drawing/2014/main" id="{7890C3A2-E485-4B3B-AB80-015F0A029156}"/>
                </a:ext>
              </a:extLst>
            </p:cNvPr>
            <p:cNvSpPr txBox="1"/>
            <p:nvPr/>
          </p:nvSpPr>
          <p:spPr>
            <a:xfrm>
              <a:off x="6837552" y="4403212"/>
              <a:ext cx="530915" cy="574901"/>
            </a:xfrm>
            <a:prstGeom prst="rect">
              <a:avLst/>
            </a:prstGeom>
            <a:noFill/>
          </p:spPr>
          <p:txBody>
            <a:bodyPr wrap="none" rtlCol="0">
              <a:spAutoFit/>
            </a:bodyPr>
            <a:lstStyle/>
            <a:p>
              <a:pPr algn="l">
                <a:lnSpc>
                  <a:spcPct val="150000"/>
                </a:lnSpc>
              </a:pPr>
              <a:r>
                <a:rPr lang="en-US" altLang="zh-CN" sz="2400" b="1" dirty="0"/>
                <a:t>13</a:t>
              </a:r>
              <a:endParaRPr lang="zh-CN" altLang="en-US" sz="2400" b="1" dirty="0"/>
            </a:p>
          </p:txBody>
        </p:sp>
        <p:sp>
          <p:nvSpPr>
            <p:cNvPr id="53" name="文本框 52">
              <a:extLst>
                <a:ext uri="{FF2B5EF4-FFF2-40B4-BE49-F238E27FC236}">
                  <a16:creationId xmlns:a16="http://schemas.microsoft.com/office/drawing/2014/main" id="{A383829A-1538-4C99-B597-FC9FCB952B4A}"/>
                </a:ext>
              </a:extLst>
            </p:cNvPr>
            <p:cNvSpPr txBox="1"/>
            <p:nvPr/>
          </p:nvSpPr>
          <p:spPr>
            <a:xfrm>
              <a:off x="8159955" y="2572870"/>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54" name="文本框 53">
              <a:extLst>
                <a:ext uri="{FF2B5EF4-FFF2-40B4-BE49-F238E27FC236}">
                  <a16:creationId xmlns:a16="http://schemas.microsoft.com/office/drawing/2014/main" id="{1C4D4289-EADB-4049-8F1C-F95B7A4D830B}"/>
                </a:ext>
              </a:extLst>
            </p:cNvPr>
            <p:cNvSpPr txBox="1"/>
            <p:nvPr/>
          </p:nvSpPr>
          <p:spPr>
            <a:xfrm>
              <a:off x="8159955" y="3038293"/>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sp>
          <p:nvSpPr>
            <p:cNvPr id="55" name="文本框 54">
              <a:extLst>
                <a:ext uri="{FF2B5EF4-FFF2-40B4-BE49-F238E27FC236}">
                  <a16:creationId xmlns:a16="http://schemas.microsoft.com/office/drawing/2014/main" id="{3AC9815C-A6C0-44F2-B930-10B13D2DFCB5}"/>
                </a:ext>
              </a:extLst>
            </p:cNvPr>
            <p:cNvSpPr txBox="1"/>
            <p:nvPr/>
          </p:nvSpPr>
          <p:spPr>
            <a:xfrm>
              <a:off x="8159955" y="3473061"/>
              <a:ext cx="617477" cy="574901"/>
            </a:xfrm>
            <a:prstGeom prst="rect">
              <a:avLst/>
            </a:prstGeom>
            <a:noFill/>
          </p:spPr>
          <p:txBody>
            <a:bodyPr wrap="none" rtlCol="0">
              <a:spAutoFit/>
            </a:bodyPr>
            <a:lstStyle/>
            <a:p>
              <a:pPr algn="l">
                <a:lnSpc>
                  <a:spcPct val="150000"/>
                </a:lnSpc>
              </a:pPr>
              <a:r>
                <a:rPr lang="en-US" altLang="zh-CN" sz="2400" b="1" dirty="0"/>
                <a:t>3.2</a:t>
              </a:r>
              <a:endParaRPr lang="zh-CN" altLang="en-US" sz="2400" b="1" dirty="0"/>
            </a:p>
          </p:txBody>
        </p:sp>
        <p:sp>
          <p:nvSpPr>
            <p:cNvPr id="56" name="文本框 55">
              <a:extLst>
                <a:ext uri="{FF2B5EF4-FFF2-40B4-BE49-F238E27FC236}">
                  <a16:creationId xmlns:a16="http://schemas.microsoft.com/office/drawing/2014/main" id="{F4D21BD6-235B-40F2-873D-328925F0B90C}"/>
                </a:ext>
              </a:extLst>
            </p:cNvPr>
            <p:cNvSpPr txBox="1"/>
            <p:nvPr/>
          </p:nvSpPr>
          <p:spPr>
            <a:xfrm>
              <a:off x="8159955" y="3938484"/>
              <a:ext cx="357790" cy="574901"/>
            </a:xfrm>
            <a:prstGeom prst="rect">
              <a:avLst/>
            </a:prstGeom>
            <a:noFill/>
          </p:spPr>
          <p:txBody>
            <a:bodyPr wrap="none" rtlCol="0">
              <a:spAutoFit/>
            </a:bodyPr>
            <a:lstStyle/>
            <a:p>
              <a:pPr algn="l">
                <a:lnSpc>
                  <a:spcPct val="150000"/>
                </a:lnSpc>
              </a:pPr>
              <a:r>
                <a:rPr lang="en-US" altLang="zh-CN" sz="2400" b="1" dirty="0"/>
                <a:t>4</a:t>
              </a:r>
              <a:endParaRPr lang="zh-CN" altLang="en-US" sz="2400" b="1" dirty="0"/>
            </a:p>
          </p:txBody>
        </p:sp>
        <p:sp>
          <p:nvSpPr>
            <p:cNvPr id="57" name="文本框 56">
              <a:extLst>
                <a:ext uri="{FF2B5EF4-FFF2-40B4-BE49-F238E27FC236}">
                  <a16:creationId xmlns:a16="http://schemas.microsoft.com/office/drawing/2014/main" id="{3D6C540D-1B5A-4BCE-B970-88FB4F2178B4}"/>
                </a:ext>
              </a:extLst>
            </p:cNvPr>
            <p:cNvSpPr txBox="1"/>
            <p:nvPr/>
          </p:nvSpPr>
          <p:spPr>
            <a:xfrm>
              <a:off x="8159955" y="4403907"/>
              <a:ext cx="790601" cy="574901"/>
            </a:xfrm>
            <a:prstGeom prst="rect">
              <a:avLst/>
            </a:prstGeom>
            <a:noFill/>
          </p:spPr>
          <p:txBody>
            <a:bodyPr wrap="none" rtlCol="0">
              <a:spAutoFit/>
            </a:bodyPr>
            <a:lstStyle/>
            <a:p>
              <a:pPr algn="l">
                <a:lnSpc>
                  <a:spcPct val="150000"/>
                </a:lnSpc>
              </a:pPr>
              <a:r>
                <a:rPr lang="en-US" altLang="zh-CN" sz="2400" b="1" dirty="0"/>
                <a:t>3.25</a:t>
              </a:r>
              <a:endParaRPr lang="zh-CN" altLang="en-US" sz="2400" b="1" dirty="0"/>
            </a:p>
          </p:txBody>
        </p:sp>
        <p:sp>
          <p:nvSpPr>
            <p:cNvPr id="58" name="文本框 57">
              <a:extLst>
                <a:ext uri="{FF2B5EF4-FFF2-40B4-BE49-F238E27FC236}">
                  <a16:creationId xmlns:a16="http://schemas.microsoft.com/office/drawing/2014/main" id="{5A992BD0-738F-45EE-A84C-70D30795B7E9}"/>
                </a:ext>
              </a:extLst>
            </p:cNvPr>
            <p:cNvSpPr txBox="1"/>
            <p:nvPr/>
          </p:nvSpPr>
          <p:spPr>
            <a:xfrm>
              <a:off x="9644060" y="2572870"/>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59" name="文本框 58">
              <a:extLst>
                <a:ext uri="{FF2B5EF4-FFF2-40B4-BE49-F238E27FC236}">
                  <a16:creationId xmlns:a16="http://schemas.microsoft.com/office/drawing/2014/main" id="{99E05E95-B3BC-42BE-B3B8-E308AE8FA894}"/>
                </a:ext>
              </a:extLst>
            </p:cNvPr>
            <p:cNvSpPr txBox="1"/>
            <p:nvPr/>
          </p:nvSpPr>
          <p:spPr>
            <a:xfrm>
              <a:off x="9644060" y="3038293"/>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60" name="文本框 59">
              <a:extLst>
                <a:ext uri="{FF2B5EF4-FFF2-40B4-BE49-F238E27FC236}">
                  <a16:creationId xmlns:a16="http://schemas.microsoft.com/office/drawing/2014/main" id="{48A18860-7CB4-4144-99D7-5C4BB3159939}"/>
                </a:ext>
              </a:extLst>
            </p:cNvPr>
            <p:cNvSpPr txBox="1"/>
            <p:nvPr/>
          </p:nvSpPr>
          <p:spPr>
            <a:xfrm>
              <a:off x="9644060" y="3473061"/>
              <a:ext cx="530915" cy="574901"/>
            </a:xfrm>
            <a:prstGeom prst="rect">
              <a:avLst/>
            </a:prstGeom>
            <a:noFill/>
          </p:spPr>
          <p:txBody>
            <a:bodyPr wrap="none" rtlCol="0">
              <a:spAutoFit/>
            </a:bodyPr>
            <a:lstStyle/>
            <a:p>
              <a:pPr algn="l">
                <a:lnSpc>
                  <a:spcPct val="150000"/>
                </a:lnSpc>
              </a:pPr>
              <a:r>
                <a:rPr lang="en-US" altLang="zh-CN" sz="2400" b="1" dirty="0"/>
                <a:t>11</a:t>
              </a:r>
              <a:endParaRPr lang="zh-CN" altLang="en-US" sz="2400" b="1" dirty="0"/>
            </a:p>
          </p:txBody>
        </p:sp>
        <p:sp>
          <p:nvSpPr>
            <p:cNvPr id="61" name="文本框 60">
              <a:extLst>
                <a:ext uri="{FF2B5EF4-FFF2-40B4-BE49-F238E27FC236}">
                  <a16:creationId xmlns:a16="http://schemas.microsoft.com/office/drawing/2014/main" id="{F8F79B53-FDE7-4894-B8AF-D12934B1D7DF}"/>
                </a:ext>
              </a:extLst>
            </p:cNvPr>
            <p:cNvSpPr txBox="1"/>
            <p:nvPr/>
          </p:nvSpPr>
          <p:spPr>
            <a:xfrm>
              <a:off x="9644060" y="3938484"/>
              <a:ext cx="357790" cy="574901"/>
            </a:xfrm>
            <a:prstGeom prst="rect">
              <a:avLst/>
            </a:prstGeom>
            <a:noFill/>
          </p:spPr>
          <p:txBody>
            <a:bodyPr wrap="none" rtlCol="0">
              <a:spAutoFit/>
            </a:bodyPr>
            <a:lstStyle/>
            <a:p>
              <a:pPr algn="l">
                <a:lnSpc>
                  <a:spcPct val="150000"/>
                </a:lnSpc>
              </a:pPr>
              <a:r>
                <a:rPr lang="en-US" altLang="zh-CN" sz="2400" b="1" dirty="0"/>
                <a:t>6</a:t>
              </a:r>
              <a:endParaRPr lang="zh-CN" altLang="en-US" sz="2400" b="1" dirty="0"/>
            </a:p>
          </p:txBody>
        </p:sp>
        <p:sp>
          <p:nvSpPr>
            <p:cNvPr id="62" name="文本框 61">
              <a:extLst>
                <a:ext uri="{FF2B5EF4-FFF2-40B4-BE49-F238E27FC236}">
                  <a16:creationId xmlns:a16="http://schemas.microsoft.com/office/drawing/2014/main" id="{FAF7D5A2-F8A7-4E84-A13A-27A5C57FC846}"/>
                </a:ext>
              </a:extLst>
            </p:cNvPr>
            <p:cNvSpPr txBox="1"/>
            <p:nvPr/>
          </p:nvSpPr>
          <p:spPr>
            <a:xfrm>
              <a:off x="9644060" y="4403907"/>
              <a:ext cx="357790" cy="574901"/>
            </a:xfrm>
            <a:prstGeom prst="rect">
              <a:avLst/>
            </a:prstGeom>
            <a:noFill/>
          </p:spPr>
          <p:txBody>
            <a:bodyPr wrap="none" rtlCol="0">
              <a:spAutoFit/>
            </a:bodyPr>
            <a:lstStyle/>
            <a:p>
              <a:pPr algn="l">
                <a:lnSpc>
                  <a:spcPct val="150000"/>
                </a:lnSpc>
              </a:pPr>
              <a:r>
                <a:rPr lang="en-US" altLang="zh-CN" sz="2400" b="1" dirty="0"/>
                <a:t>9</a:t>
              </a:r>
              <a:endParaRPr lang="zh-CN" altLang="en-US" sz="2400" b="1" dirty="0"/>
            </a:p>
          </p:txBody>
        </p:sp>
        <p:sp>
          <p:nvSpPr>
            <p:cNvPr id="63" name="文本框 62">
              <a:extLst>
                <a:ext uri="{FF2B5EF4-FFF2-40B4-BE49-F238E27FC236}">
                  <a16:creationId xmlns:a16="http://schemas.microsoft.com/office/drawing/2014/main" id="{47BB1E1B-EE42-402E-BC60-ADF723429AF6}"/>
                </a:ext>
              </a:extLst>
            </p:cNvPr>
            <p:cNvSpPr txBox="1"/>
            <p:nvPr/>
          </p:nvSpPr>
          <p:spPr>
            <a:xfrm>
              <a:off x="10770375" y="2572870"/>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4" name="文本框 63">
              <a:extLst>
                <a:ext uri="{FF2B5EF4-FFF2-40B4-BE49-F238E27FC236}">
                  <a16:creationId xmlns:a16="http://schemas.microsoft.com/office/drawing/2014/main" id="{163CE8CB-98CD-4F9E-B80C-E4330ECAFABB}"/>
                </a:ext>
              </a:extLst>
            </p:cNvPr>
            <p:cNvSpPr txBox="1"/>
            <p:nvPr/>
          </p:nvSpPr>
          <p:spPr>
            <a:xfrm>
              <a:off x="10770375" y="3038293"/>
              <a:ext cx="357790" cy="574901"/>
            </a:xfrm>
            <a:prstGeom prst="rect">
              <a:avLst/>
            </a:prstGeom>
            <a:noFill/>
          </p:spPr>
          <p:txBody>
            <a:bodyPr wrap="none" rtlCol="0">
              <a:spAutoFit/>
            </a:bodyPr>
            <a:lstStyle/>
            <a:p>
              <a:pPr algn="l">
                <a:lnSpc>
                  <a:spcPct val="150000"/>
                </a:lnSpc>
              </a:pPr>
              <a:r>
                <a:rPr lang="en-US" altLang="zh-CN" sz="2400" b="1" dirty="0"/>
                <a:t>0</a:t>
              </a:r>
              <a:endParaRPr lang="zh-CN" altLang="en-US" sz="2400" b="1" dirty="0"/>
            </a:p>
          </p:txBody>
        </p:sp>
        <p:sp>
          <p:nvSpPr>
            <p:cNvPr id="65" name="文本框 64">
              <a:extLst>
                <a:ext uri="{FF2B5EF4-FFF2-40B4-BE49-F238E27FC236}">
                  <a16:creationId xmlns:a16="http://schemas.microsoft.com/office/drawing/2014/main" id="{71320F72-D9FE-4137-809B-A03F2BF45A9D}"/>
                </a:ext>
              </a:extLst>
            </p:cNvPr>
            <p:cNvSpPr txBox="1"/>
            <p:nvPr/>
          </p:nvSpPr>
          <p:spPr>
            <a:xfrm>
              <a:off x="10770375" y="3473061"/>
              <a:ext cx="357790" cy="574901"/>
            </a:xfrm>
            <a:prstGeom prst="rect">
              <a:avLst/>
            </a:prstGeom>
            <a:noFill/>
          </p:spPr>
          <p:txBody>
            <a:bodyPr wrap="none" rtlCol="0">
              <a:spAutoFit/>
            </a:bodyPr>
            <a:lstStyle/>
            <a:p>
              <a:pPr algn="l">
                <a:lnSpc>
                  <a:spcPct val="150000"/>
                </a:lnSpc>
              </a:pPr>
              <a:r>
                <a:rPr lang="en-US" altLang="zh-CN" sz="2400" b="1" dirty="0"/>
                <a:t>1</a:t>
              </a:r>
              <a:endParaRPr lang="zh-CN" altLang="en-US" sz="2400" b="1" dirty="0"/>
            </a:p>
          </p:txBody>
        </p:sp>
        <p:sp>
          <p:nvSpPr>
            <p:cNvPr id="66" name="文本框 65">
              <a:extLst>
                <a:ext uri="{FF2B5EF4-FFF2-40B4-BE49-F238E27FC236}">
                  <a16:creationId xmlns:a16="http://schemas.microsoft.com/office/drawing/2014/main" id="{AECE2916-FBAC-498C-A8F1-C1368A2ACF04}"/>
                </a:ext>
              </a:extLst>
            </p:cNvPr>
            <p:cNvSpPr txBox="1"/>
            <p:nvPr/>
          </p:nvSpPr>
          <p:spPr>
            <a:xfrm>
              <a:off x="10770375" y="3938484"/>
              <a:ext cx="357790" cy="574901"/>
            </a:xfrm>
            <a:prstGeom prst="rect">
              <a:avLst/>
            </a:prstGeom>
            <a:noFill/>
          </p:spPr>
          <p:txBody>
            <a:bodyPr wrap="none" rtlCol="0">
              <a:spAutoFit/>
            </a:bodyPr>
            <a:lstStyle/>
            <a:p>
              <a:pPr algn="l">
                <a:lnSpc>
                  <a:spcPct val="150000"/>
                </a:lnSpc>
              </a:pPr>
              <a:r>
                <a:rPr lang="en-US" altLang="zh-CN" sz="2400" b="1" dirty="0"/>
                <a:t>2</a:t>
              </a:r>
              <a:endParaRPr lang="zh-CN" altLang="en-US" sz="2400" b="1" dirty="0"/>
            </a:p>
          </p:txBody>
        </p:sp>
        <p:sp>
          <p:nvSpPr>
            <p:cNvPr id="67" name="文本框 66">
              <a:extLst>
                <a:ext uri="{FF2B5EF4-FFF2-40B4-BE49-F238E27FC236}">
                  <a16:creationId xmlns:a16="http://schemas.microsoft.com/office/drawing/2014/main" id="{063A017D-50D1-427F-838F-A139005F7EB7}"/>
                </a:ext>
              </a:extLst>
            </p:cNvPr>
            <p:cNvSpPr txBox="1"/>
            <p:nvPr/>
          </p:nvSpPr>
          <p:spPr>
            <a:xfrm>
              <a:off x="10770375" y="4403907"/>
              <a:ext cx="357790" cy="574901"/>
            </a:xfrm>
            <a:prstGeom prst="rect">
              <a:avLst/>
            </a:prstGeom>
            <a:noFill/>
          </p:spPr>
          <p:txBody>
            <a:bodyPr wrap="none" rtlCol="0">
              <a:spAutoFit/>
            </a:bodyPr>
            <a:lstStyle/>
            <a:p>
              <a:pPr algn="l">
                <a:lnSpc>
                  <a:spcPct val="150000"/>
                </a:lnSpc>
              </a:pPr>
              <a:r>
                <a:rPr lang="en-US" altLang="zh-CN" sz="2400" b="1" dirty="0"/>
                <a:t>3</a:t>
              </a:r>
              <a:endParaRPr lang="zh-CN" altLang="en-US" sz="2400" b="1" dirty="0"/>
            </a:p>
          </p:txBody>
        </p:sp>
      </p:grpSp>
      <p:grpSp>
        <p:nvGrpSpPr>
          <p:cNvPr id="73" name="组合 72">
            <a:extLst>
              <a:ext uri="{FF2B5EF4-FFF2-40B4-BE49-F238E27FC236}">
                <a16:creationId xmlns:a16="http://schemas.microsoft.com/office/drawing/2014/main" id="{85A85EEB-D021-4A44-954A-1C5FED314E29}"/>
              </a:ext>
            </a:extLst>
          </p:cNvPr>
          <p:cNvGrpSpPr/>
          <p:nvPr/>
        </p:nvGrpSpPr>
        <p:grpSpPr>
          <a:xfrm>
            <a:off x="6837552" y="4850143"/>
            <a:ext cx="4550300" cy="575596"/>
            <a:chOff x="6837552" y="4850143"/>
            <a:chExt cx="4550300" cy="575596"/>
          </a:xfrm>
        </p:grpSpPr>
        <p:sp>
          <p:nvSpPr>
            <p:cNvPr id="68" name="文本框 67">
              <a:extLst>
                <a:ext uri="{FF2B5EF4-FFF2-40B4-BE49-F238E27FC236}">
                  <a16:creationId xmlns:a16="http://schemas.microsoft.com/office/drawing/2014/main" id="{ADF576C3-8C25-4FA7-912C-0BB390ED1B58}"/>
                </a:ext>
              </a:extLst>
            </p:cNvPr>
            <p:cNvSpPr txBox="1"/>
            <p:nvPr/>
          </p:nvSpPr>
          <p:spPr>
            <a:xfrm>
              <a:off x="6837552" y="4850143"/>
              <a:ext cx="790601" cy="574901"/>
            </a:xfrm>
            <a:prstGeom prst="rect">
              <a:avLst/>
            </a:prstGeom>
            <a:noFill/>
          </p:spPr>
          <p:txBody>
            <a:bodyPr wrap="none" rtlCol="0">
              <a:spAutoFit/>
            </a:bodyPr>
            <a:lstStyle/>
            <a:p>
              <a:pPr algn="l">
                <a:lnSpc>
                  <a:spcPct val="150000"/>
                </a:lnSpc>
              </a:pPr>
              <a:r>
                <a:rPr lang="en-US" altLang="zh-CN" sz="2400" b="1" dirty="0"/>
                <a:t>11.6</a:t>
              </a:r>
              <a:endParaRPr lang="zh-CN" altLang="en-US" sz="2400" b="1" dirty="0"/>
            </a:p>
          </p:txBody>
        </p:sp>
        <p:sp>
          <p:nvSpPr>
            <p:cNvPr id="69" name="文本框 68">
              <a:extLst>
                <a:ext uri="{FF2B5EF4-FFF2-40B4-BE49-F238E27FC236}">
                  <a16:creationId xmlns:a16="http://schemas.microsoft.com/office/drawing/2014/main" id="{81F0FB35-F7A1-4FA1-A9DE-69FD5975E610}"/>
                </a:ext>
              </a:extLst>
            </p:cNvPr>
            <p:cNvSpPr txBox="1"/>
            <p:nvPr/>
          </p:nvSpPr>
          <p:spPr>
            <a:xfrm>
              <a:off x="8159955" y="4850838"/>
              <a:ext cx="790601" cy="574901"/>
            </a:xfrm>
            <a:prstGeom prst="rect">
              <a:avLst/>
            </a:prstGeom>
            <a:noFill/>
          </p:spPr>
          <p:txBody>
            <a:bodyPr wrap="none" rtlCol="0">
              <a:spAutoFit/>
            </a:bodyPr>
            <a:lstStyle/>
            <a:p>
              <a:pPr algn="l">
                <a:lnSpc>
                  <a:spcPct val="150000"/>
                </a:lnSpc>
              </a:pPr>
              <a:r>
                <a:rPr lang="en-US" altLang="zh-CN" sz="2400" b="1" dirty="0"/>
                <a:t>3.29</a:t>
              </a:r>
              <a:endParaRPr lang="zh-CN" altLang="en-US" sz="2400" b="1" dirty="0"/>
            </a:p>
          </p:txBody>
        </p:sp>
        <p:sp>
          <p:nvSpPr>
            <p:cNvPr id="70" name="文本框 69">
              <a:extLst>
                <a:ext uri="{FF2B5EF4-FFF2-40B4-BE49-F238E27FC236}">
                  <a16:creationId xmlns:a16="http://schemas.microsoft.com/office/drawing/2014/main" id="{C4C5E7BF-6651-45DE-9FEF-4D6BBAE792EE}"/>
                </a:ext>
              </a:extLst>
            </p:cNvPr>
            <p:cNvSpPr txBox="1"/>
            <p:nvPr/>
          </p:nvSpPr>
          <p:spPr>
            <a:xfrm>
              <a:off x="9644060" y="4850838"/>
              <a:ext cx="357790" cy="574901"/>
            </a:xfrm>
            <a:prstGeom prst="rect">
              <a:avLst/>
            </a:prstGeom>
            <a:noFill/>
          </p:spPr>
          <p:txBody>
            <a:bodyPr wrap="none" rtlCol="0">
              <a:spAutoFit/>
            </a:bodyPr>
            <a:lstStyle/>
            <a:p>
              <a:pPr algn="l">
                <a:lnSpc>
                  <a:spcPct val="150000"/>
                </a:lnSpc>
              </a:pPr>
              <a:r>
                <a:rPr lang="en-US" altLang="zh-CN" sz="2400" b="1" dirty="0"/>
                <a:t>8</a:t>
              </a:r>
              <a:endParaRPr lang="zh-CN" altLang="en-US" sz="2400" b="1" dirty="0"/>
            </a:p>
          </p:txBody>
        </p:sp>
        <p:sp>
          <p:nvSpPr>
            <p:cNvPr id="71" name="文本框 70">
              <a:extLst>
                <a:ext uri="{FF2B5EF4-FFF2-40B4-BE49-F238E27FC236}">
                  <a16:creationId xmlns:a16="http://schemas.microsoft.com/office/drawing/2014/main" id="{069B6811-931E-45C2-A35D-7A0AAA89B350}"/>
                </a:ext>
              </a:extLst>
            </p:cNvPr>
            <p:cNvSpPr txBox="1"/>
            <p:nvPr/>
          </p:nvSpPr>
          <p:spPr>
            <a:xfrm>
              <a:off x="10770375" y="4850838"/>
              <a:ext cx="617477" cy="574901"/>
            </a:xfrm>
            <a:prstGeom prst="rect">
              <a:avLst/>
            </a:prstGeom>
            <a:noFill/>
          </p:spPr>
          <p:txBody>
            <a:bodyPr wrap="none" rtlCol="0">
              <a:spAutoFit/>
            </a:bodyPr>
            <a:lstStyle/>
            <a:p>
              <a:pPr algn="l">
                <a:lnSpc>
                  <a:spcPct val="150000"/>
                </a:lnSpc>
              </a:pPr>
              <a:r>
                <a:rPr lang="en-US" altLang="zh-CN" sz="2400" b="1" dirty="0"/>
                <a:t>1.2</a:t>
              </a:r>
              <a:endParaRPr lang="zh-CN" altLang="en-US" sz="2400" b="1" dirty="0"/>
            </a:p>
          </p:txBody>
        </p:sp>
      </p:grpSp>
      <p:sp>
        <p:nvSpPr>
          <p:cNvPr id="75" name="矩形 74">
            <a:extLst>
              <a:ext uri="{FF2B5EF4-FFF2-40B4-BE49-F238E27FC236}">
                <a16:creationId xmlns:a16="http://schemas.microsoft.com/office/drawing/2014/main" id="{CF36E6AF-43EE-422C-8148-404716325005}"/>
              </a:ext>
            </a:extLst>
          </p:cNvPr>
          <p:cNvSpPr/>
          <p:nvPr/>
        </p:nvSpPr>
        <p:spPr>
          <a:xfrm>
            <a:off x="11013193" y="880416"/>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78" name="矩形 77">
            <a:extLst>
              <a:ext uri="{FF2B5EF4-FFF2-40B4-BE49-F238E27FC236}">
                <a16:creationId xmlns:a16="http://schemas.microsoft.com/office/drawing/2014/main" id="{5ADB1520-2F02-4073-B8BF-B6E5FB59090B}"/>
              </a:ext>
            </a:extLst>
          </p:cNvPr>
          <p:cNvSpPr/>
          <p:nvPr/>
        </p:nvSpPr>
        <p:spPr>
          <a:xfrm>
            <a:off x="10408769" y="880416"/>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79" name="矩形 78">
            <a:extLst>
              <a:ext uri="{FF2B5EF4-FFF2-40B4-BE49-F238E27FC236}">
                <a16:creationId xmlns:a16="http://schemas.microsoft.com/office/drawing/2014/main" id="{AB4CFDC0-6E2F-44AA-BEC7-704B85CF2C20}"/>
              </a:ext>
            </a:extLst>
          </p:cNvPr>
          <p:cNvSpPr/>
          <p:nvPr/>
        </p:nvSpPr>
        <p:spPr>
          <a:xfrm>
            <a:off x="1552150" y="880416"/>
            <a:ext cx="585997"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80" name="矩形 79">
            <a:extLst>
              <a:ext uri="{FF2B5EF4-FFF2-40B4-BE49-F238E27FC236}">
                <a16:creationId xmlns:a16="http://schemas.microsoft.com/office/drawing/2014/main" id="{37A8921D-C86E-4565-9371-71C0B28C8712}"/>
              </a:ext>
            </a:extLst>
          </p:cNvPr>
          <p:cNvSpPr/>
          <p:nvPr/>
        </p:nvSpPr>
        <p:spPr>
          <a:xfrm>
            <a:off x="2147630" y="880416"/>
            <a:ext cx="585997"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81" name="矩形 80">
            <a:extLst>
              <a:ext uri="{FF2B5EF4-FFF2-40B4-BE49-F238E27FC236}">
                <a16:creationId xmlns:a16="http://schemas.microsoft.com/office/drawing/2014/main" id="{8D4CC009-F5C7-4B78-AF8E-80812BC56344}"/>
              </a:ext>
            </a:extLst>
          </p:cNvPr>
          <p:cNvSpPr/>
          <p:nvPr/>
        </p:nvSpPr>
        <p:spPr>
          <a:xfrm>
            <a:off x="2743110" y="880416"/>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82" name="矩形 81">
            <a:extLst>
              <a:ext uri="{FF2B5EF4-FFF2-40B4-BE49-F238E27FC236}">
                <a16:creationId xmlns:a16="http://schemas.microsoft.com/office/drawing/2014/main" id="{E06CE53D-3B64-444F-9535-5BC08F7AAEDF}"/>
              </a:ext>
            </a:extLst>
          </p:cNvPr>
          <p:cNvSpPr/>
          <p:nvPr/>
        </p:nvSpPr>
        <p:spPr>
          <a:xfrm>
            <a:off x="3319155" y="880416"/>
            <a:ext cx="585997"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83" name="矩形 82">
            <a:extLst>
              <a:ext uri="{FF2B5EF4-FFF2-40B4-BE49-F238E27FC236}">
                <a16:creationId xmlns:a16="http://schemas.microsoft.com/office/drawing/2014/main" id="{86309E5F-65B5-4EA6-A1AF-57651FAEF199}"/>
              </a:ext>
            </a:extLst>
          </p:cNvPr>
          <p:cNvSpPr/>
          <p:nvPr/>
        </p:nvSpPr>
        <p:spPr>
          <a:xfrm>
            <a:off x="3914591" y="880416"/>
            <a:ext cx="585997"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84" name="矩形 83">
            <a:extLst>
              <a:ext uri="{FF2B5EF4-FFF2-40B4-BE49-F238E27FC236}">
                <a16:creationId xmlns:a16="http://schemas.microsoft.com/office/drawing/2014/main" id="{C389E648-6589-4593-A4CB-269A6A186563}"/>
              </a:ext>
            </a:extLst>
          </p:cNvPr>
          <p:cNvSpPr/>
          <p:nvPr/>
        </p:nvSpPr>
        <p:spPr>
          <a:xfrm>
            <a:off x="4500588" y="880416"/>
            <a:ext cx="585997"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85" name="矩形 84">
            <a:extLst>
              <a:ext uri="{FF2B5EF4-FFF2-40B4-BE49-F238E27FC236}">
                <a16:creationId xmlns:a16="http://schemas.microsoft.com/office/drawing/2014/main" id="{94846B15-C45C-46D4-A086-EE1386C4A012}"/>
              </a:ext>
            </a:extLst>
          </p:cNvPr>
          <p:cNvSpPr/>
          <p:nvPr/>
        </p:nvSpPr>
        <p:spPr>
          <a:xfrm>
            <a:off x="5090917" y="880416"/>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86" name="矩形 85">
            <a:extLst>
              <a:ext uri="{FF2B5EF4-FFF2-40B4-BE49-F238E27FC236}">
                <a16:creationId xmlns:a16="http://schemas.microsoft.com/office/drawing/2014/main" id="{FD3DF962-8171-41D0-B0FE-2F4C4883D578}"/>
              </a:ext>
            </a:extLst>
          </p:cNvPr>
          <p:cNvSpPr/>
          <p:nvPr/>
        </p:nvSpPr>
        <p:spPr>
          <a:xfrm>
            <a:off x="5691548" y="880416"/>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87" name="矩形 86">
            <a:extLst>
              <a:ext uri="{FF2B5EF4-FFF2-40B4-BE49-F238E27FC236}">
                <a16:creationId xmlns:a16="http://schemas.microsoft.com/office/drawing/2014/main" id="{2CDF720C-B436-4D07-90DA-6120D79B0ECA}"/>
              </a:ext>
            </a:extLst>
          </p:cNvPr>
          <p:cNvSpPr/>
          <p:nvPr/>
        </p:nvSpPr>
        <p:spPr>
          <a:xfrm>
            <a:off x="6292179" y="880416"/>
            <a:ext cx="585997" cy="42134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tx1"/>
                </a:solidFill>
              </a:rPr>
              <a:t>B</a:t>
            </a:r>
            <a:endParaRPr lang="zh-CN" altLang="en-US" sz="2000" b="1" dirty="0">
              <a:solidFill>
                <a:schemeClr val="tx1"/>
              </a:solidFill>
            </a:endParaRPr>
          </a:p>
        </p:txBody>
      </p:sp>
      <p:sp>
        <p:nvSpPr>
          <p:cNvPr id="88" name="矩形 87">
            <a:extLst>
              <a:ext uri="{FF2B5EF4-FFF2-40B4-BE49-F238E27FC236}">
                <a16:creationId xmlns:a16="http://schemas.microsoft.com/office/drawing/2014/main" id="{3C33F980-FA0E-4BC2-8631-7BBEC5144AE9}"/>
              </a:ext>
            </a:extLst>
          </p:cNvPr>
          <p:cNvSpPr/>
          <p:nvPr/>
        </p:nvSpPr>
        <p:spPr>
          <a:xfrm>
            <a:off x="6881267" y="880416"/>
            <a:ext cx="585997" cy="42134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b="1" dirty="0">
                <a:solidFill>
                  <a:schemeClr val="tx1"/>
                </a:solidFill>
              </a:rPr>
              <a:t>D</a:t>
            </a:r>
            <a:endParaRPr lang="zh-CN" altLang="en-US" sz="2000" b="1" dirty="0">
              <a:solidFill>
                <a:schemeClr val="tx1"/>
              </a:solidFill>
            </a:endParaRPr>
          </a:p>
        </p:txBody>
      </p:sp>
      <p:sp>
        <p:nvSpPr>
          <p:cNvPr id="89" name="矩形 88">
            <a:extLst>
              <a:ext uri="{FF2B5EF4-FFF2-40B4-BE49-F238E27FC236}">
                <a16:creationId xmlns:a16="http://schemas.microsoft.com/office/drawing/2014/main" id="{13B960E0-EF72-43BF-B74F-AADC6FF917FD}"/>
              </a:ext>
            </a:extLst>
          </p:cNvPr>
          <p:cNvSpPr/>
          <p:nvPr/>
        </p:nvSpPr>
        <p:spPr>
          <a:xfrm>
            <a:off x="7467264" y="880416"/>
            <a:ext cx="585997" cy="42134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a:solidFill>
                  <a:schemeClr val="tx1"/>
                </a:solidFill>
              </a:rPr>
              <a:t>A</a:t>
            </a:r>
            <a:endParaRPr lang="zh-CN" altLang="en-US" sz="2000" b="1" dirty="0">
              <a:solidFill>
                <a:schemeClr val="tx1"/>
              </a:solidFill>
            </a:endParaRPr>
          </a:p>
        </p:txBody>
      </p:sp>
      <p:sp>
        <p:nvSpPr>
          <p:cNvPr id="90" name="矩形 89">
            <a:extLst>
              <a:ext uri="{FF2B5EF4-FFF2-40B4-BE49-F238E27FC236}">
                <a16:creationId xmlns:a16="http://schemas.microsoft.com/office/drawing/2014/main" id="{72F7C9C7-BD29-4EA4-8A50-0A6118F8B129}"/>
              </a:ext>
            </a:extLst>
          </p:cNvPr>
          <p:cNvSpPr/>
          <p:nvPr/>
        </p:nvSpPr>
        <p:spPr>
          <a:xfrm>
            <a:off x="8053261" y="880416"/>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92" name="矩形 91">
            <a:extLst>
              <a:ext uri="{FF2B5EF4-FFF2-40B4-BE49-F238E27FC236}">
                <a16:creationId xmlns:a16="http://schemas.microsoft.com/office/drawing/2014/main" id="{3EB5C0A4-92E2-4C29-9179-8B78723174CC}"/>
              </a:ext>
            </a:extLst>
          </p:cNvPr>
          <p:cNvSpPr/>
          <p:nvPr/>
        </p:nvSpPr>
        <p:spPr>
          <a:xfrm>
            <a:off x="8648697" y="880416"/>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
        <p:nvSpPr>
          <p:cNvPr id="96" name="矩形 95">
            <a:extLst>
              <a:ext uri="{FF2B5EF4-FFF2-40B4-BE49-F238E27FC236}">
                <a16:creationId xmlns:a16="http://schemas.microsoft.com/office/drawing/2014/main" id="{335C1CAA-D955-4D72-994A-A7D83617F67A}"/>
              </a:ext>
            </a:extLst>
          </p:cNvPr>
          <p:cNvSpPr/>
          <p:nvPr/>
        </p:nvSpPr>
        <p:spPr>
          <a:xfrm>
            <a:off x="9245153" y="880416"/>
            <a:ext cx="585997" cy="42134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rPr>
              <a:t>E</a:t>
            </a:r>
            <a:endParaRPr lang="zh-CN" altLang="en-US" sz="2000" b="1" dirty="0">
              <a:solidFill>
                <a:schemeClr val="tx1"/>
              </a:solidFill>
            </a:endParaRPr>
          </a:p>
        </p:txBody>
      </p:sp>
      <p:sp>
        <p:nvSpPr>
          <p:cNvPr id="97" name="矩形 96">
            <a:extLst>
              <a:ext uri="{FF2B5EF4-FFF2-40B4-BE49-F238E27FC236}">
                <a16:creationId xmlns:a16="http://schemas.microsoft.com/office/drawing/2014/main" id="{6F76291D-5092-4108-8A9D-CF213707B41F}"/>
              </a:ext>
            </a:extLst>
          </p:cNvPr>
          <p:cNvSpPr/>
          <p:nvPr/>
        </p:nvSpPr>
        <p:spPr>
          <a:xfrm>
            <a:off x="9828977" y="880416"/>
            <a:ext cx="585997" cy="421341"/>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2000" b="1" dirty="0">
                <a:solidFill>
                  <a:schemeClr val="tx1"/>
                </a:solidFill>
              </a:rPr>
              <a:t>C</a:t>
            </a:r>
            <a:endParaRPr lang="zh-CN" altLang="en-US" sz="2000" b="1" dirty="0">
              <a:solidFill>
                <a:schemeClr val="tx1"/>
              </a:solidFill>
            </a:endParaRPr>
          </a:p>
        </p:txBody>
      </p:sp>
    </p:spTree>
    <p:extLst>
      <p:ext uri="{BB962C8B-B14F-4D97-AF65-F5344CB8AC3E}">
        <p14:creationId xmlns:p14="http://schemas.microsoft.com/office/powerpoint/2010/main" val="151793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000"/>
                                        <p:tgtEl>
                                          <p:spTgt spid="79"/>
                                        </p:tgtEl>
                                      </p:cBhvr>
                                    </p:animEffect>
                                    <p:anim calcmode="lin" valueType="num">
                                      <p:cBhvr>
                                        <p:cTn id="13" dur="1000" fill="hold"/>
                                        <p:tgtEl>
                                          <p:spTgt spid="79"/>
                                        </p:tgtEl>
                                        <p:attrNameLst>
                                          <p:attrName>ppt_x</p:attrName>
                                        </p:attrNameLst>
                                      </p:cBhvr>
                                      <p:tavLst>
                                        <p:tav tm="0">
                                          <p:val>
                                            <p:strVal val="#ppt_x"/>
                                          </p:val>
                                        </p:tav>
                                        <p:tav tm="100000">
                                          <p:val>
                                            <p:strVal val="#ppt_x"/>
                                          </p:val>
                                        </p:tav>
                                      </p:tavLst>
                                    </p:anim>
                                    <p:anim calcmode="lin" valueType="num">
                                      <p:cBhvr>
                                        <p:cTn id="1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anim calcmode="lin" valueType="num">
                                      <p:cBhvr additive="base">
                                        <p:cTn id="19" dur="500" fill="hold"/>
                                        <p:tgtEl>
                                          <p:spTgt spid="80"/>
                                        </p:tgtEl>
                                        <p:attrNameLst>
                                          <p:attrName>ppt_x</p:attrName>
                                        </p:attrNameLst>
                                      </p:cBhvr>
                                      <p:tavLst>
                                        <p:tav tm="0">
                                          <p:val>
                                            <p:strVal val="#ppt_x"/>
                                          </p:val>
                                        </p:tav>
                                        <p:tav tm="100000">
                                          <p:val>
                                            <p:strVal val="#ppt_x"/>
                                          </p:val>
                                        </p:tav>
                                      </p:tavLst>
                                    </p:anim>
                                    <p:anim calcmode="lin" valueType="num">
                                      <p:cBhvr additive="base">
                                        <p:cTn id="20"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xit" presetSubtype="0" fill="hold" grpId="1" nodeType="clickEffect">
                                  <p:stCondLst>
                                    <p:cond delay="0"/>
                                  </p:stCondLst>
                                  <p:childTnLst>
                                    <p:animEffect transition="out" filter="fade">
                                      <p:cBhvr>
                                        <p:cTn id="24" dur="1000"/>
                                        <p:tgtEl>
                                          <p:spTgt spid="79"/>
                                        </p:tgtEl>
                                      </p:cBhvr>
                                    </p:animEffect>
                                    <p:anim calcmode="lin" valueType="num">
                                      <p:cBhvr>
                                        <p:cTn id="25" dur="1000"/>
                                        <p:tgtEl>
                                          <p:spTgt spid="79"/>
                                        </p:tgtEl>
                                        <p:attrNameLst>
                                          <p:attrName>ppt_x</p:attrName>
                                        </p:attrNameLst>
                                      </p:cBhvr>
                                      <p:tavLst>
                                        <p:tav tm="0">
                                          <p:val>
                                            <p:strVal val="ppt_x"/>
                                          </p:val>
                                        </p:tav>
                                        <p:tav tm="100000">
                                          <p:val>
                                            <p:strVal val="ppt_x"/>
                                          </p:val>
                                        </p:tav>
                                      </p:tavLst>
                                    </p:anim>
                                    <p:anim calcmode="lin" valueType="num">
                                      <p:cBhvr>
                                        <p:cTn id="26" dur="1000"/>
                                        <p:tgtEl>
                                          <p:spTgt spid="79"/>
                                        </p:tgtEl>
                                        <p:attrNameLst>
                                          <p:attrName>ppt_y</p:attrName>
                                        </p:attrNameLst>
                                      </p:cBhvr>
                                      <p:tavLst>
                                        <p:tav tm="0">
                                          <p:val>
                                            <p:strVal val="ppt_y"/>
                                          </p:val>
                                        </p:tav>
                                        <p:tav tm="100000">
                                          <p:val>
                                            <p:strVal val="ppt_y+.1"/>
                                          </p:val>
                                        </p:tav>
                                      </p:tavLst>
                                    </p:anim>
                                    <p:set>
                                      <p:cBhvr>
                                        <p:cTn id="27" dur="1" fill="hold">
                                          <p:stCondLst>
                                            <p:cond delay="999"/>
                                          </p:stCondLst>
                                        </p:cTn>
                                        <p:tgtEl>
                                          <p:spTgt spid="7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1000"/>
                                        <p:tgtEl>
                                          <p:spTgt spid="81"/>
                                        </p:tgtEl>
                                      </p:cBhvr>
                                    </p:animEffect>
                                    <p:anim calcmode="lin" valueType="num">
                                      <p:cBhvr>
                                        <p:cTn id="38" dur="1000" fill="hold"/>
                                        <p:tgtEl>
                                          <p:spTgt spid="81"/>
                                        </p:tgtEl>
                                        <p:attrNameLst>
                                          <p:attrName>ppt_x</p:attrName>
                                        </p:attrNameLst>
                                      </p:cBhvr>
                                      <p:tavLst>
                                        <p:tav tm="0">
                                          <p:val>
                                            <p:strVal val="#ppt_x"/>
                                          </p:val>
                                        </p:tav>
                                        <p:tav tm="100000">
                                          <p:val>
                                            <p:strVal val="#ppt_x"/>
                                          </p:val>
                                        </p:tav>
                                      </p:tavLst>
                                    </p:anim>
                                    <p:anim calcmode="lin" valueType="num">
                                      <p:cBhvr>
                                        <p:cTn id="3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1000"/>
                                        <p:tgtEl>
                                          <p:spTgt spid="82"/>
                                        </p:tgtEl>
                                      </p:cBhvr>
                                    </p:animEffect>
                                    <p:anim calcmode="lin" valueType="num">
                                      <p:cBhvr>
                                        <p:cTn id="45" dur="1000" fill="hold"/>
                                        <p:tgtEl>
                                          <p:spTgt spid="82"/>
                                        </p:tgtEl>
                                        <p:attrNameLst>
                                          <p:attrName>ppt_x</p:attrName>
                                        </p:attrNameLst>
                                      </p:cBhvr>
                                      <p:tavLst>
                                        <p:tav tm="0">
                                          <p:val>
                                            <p:strVal val="#ppt_x"/>
                                          </p:val>
                                        </p:tav>
                                        <p:tav tm="100000">
                                          <p:val>
                                            <p:strVal val="#ppt_x"/>
                                          </p:val>
                                        </p:tav>
                                      </p:tavLst>
                                    </p:anim>
                                    <p:anim calcmode="lin" valueType="num">
                                      <p:cBhvr>
                                        <p:cTn id="46"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grpId="1" nodeType="clickEffect">
                                  <p:stCondLst>
                                    <p:cond delay="0"/>
                                  </p:stCondLst>
                                  <p:childTnLst>
                                    <p:animEffect transition="out" filter="fade">
                                      <p:cBhvr>
                                        <p:cTn id="50" dur="1000"/>
                                        <p:tgtEl>
                                          <p:spTgt spid="80"/>
                                        </p:tgtEl>
                                      </p:cBhvr>
                                    </p:animEffect>
                                    <p:anim calcmode="lin" valueType="num">
                                      <p:cBhvr>
                                        <p:cTn id="51" dur="1000"/>
                                        <p:tgtEl>
                                          <p:spTgt spid="80"/>
                                        </p:tgtEl>
                                        <p:attrNameLst>
                                          <p:attrName>ppt_x</p:attrName>
                                        </p:attrNameLst>
                                      </p:cBhvr>
                                      <p:tavLst>
                                        <p:tav tm="0">
                                          <p:val>
                                            <p:strVal val="ppt_x"/>
                                          </p:val>
                                        </p:tav>
                                        <p:tav tm="100000">
                                          <p:val>
                                            <p:strVal val="ppt_x"/>
                                          </p:val>
                                        </p:tav>
                                      </p:tavLst>
                                    </p:anim>
                                    <p:anim calcmode="lin" valueType="num">
                                      <p:cBhvr>
                                        <p:cTn id="52" dur="1000"/>
                                        <p:tgtEl>
                                          <p:spTgt spid="80"/>
                                        </p:tgtEl>
                                        <p:attrNameLst>
                                          <p:attrName>ppt_y</p:attrName>
                                        </p:attrNameLst>
                                      </p:cBhvr>
                                      <p:tavLst>
                                        <p:tav tm="0">
                                          <p:val>
                                            <p:strVal val="ppt_y"/>
                                          </p:val>
                                        </p:tav>
                                        <p:tav tm="100000">
                                          <p:val>
                                            <p:strVal val="ppt_y+.1"/>
                                          </p:val>
                                        </p:tav>
                                      </p:tavLst>
                                    </p:anim>
                                    <p:set>
                                      <p:cBhvr>
                                        <p:cTn id="53" dur="1" fill="hold">
                                          <p:stCondLst>
                                            <p:cond delay="999"/>
                                          </p:stCondLst>
                                        </p:cTn>
                                        <p:tgtEl>
                                          <p:spTgt spid="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randombar(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1000"/>
                                        <p:tgtEl>
                                          <p:spTgt spid="83"/>
                                        </p:tgtEl>
                                      </p:cBhvr>
                                    </p:animEffect>
                                    <p:anim calcmode="lin" valueType="num">
                                      <p:cBhvr>
                                        <p:cTn id="64" dur="1000" fill="hold"/>
                                        <p:tgtEl>
                                          <p:spTgt spid="83"/>
                                        </p:tgtEl>
                                        <p:attrNameLst>
                                          <p:attrName>ppt_x</p:attrName>
                                        </p:attrNameLst>
                                      </p:cBhvr>
                                      <p:tavLst>
                                        <p:tav tm="0">
                                          <p:val>
                                            <p:strVal val="#ppt_x"/>
                                          </p:val>
                                        </p:tav>
                                        <p:tav tm="100000">
                                          <p:val>
                                            <p:strVal val="#ppt_x"/>
                                          </p:val>
                                        </p:tav>
                                      </p:tavLst>
                                    </p:anim>
                                    <p:anim calcmode="lin" valueType="num">
                                      <p:cBhvr>
                                        <p:cTn id="65"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1000"/>
                                        <p:tgtEl>
                                          <p:spTgt spid="84"/>
                                        </p:tgtEl>
                                      </p:cBhvr>
                                    </p:animEffect>
                                    <p:anim calcmode="lin" valueType="num">
                                      <p:cBhvr>
                                        <p:cTn id="71" dur="1000" fill="hold"/>
                                        <p:tgtEl>
                                          <p:spTgt spid="84"/>
                                        </p:tgtEl>
                                        <p:attrNameLst>
                                          <p:attrName>ppt_x</p:attrName>
                                        </p:attrNameLst>
                                      </p:cBhvr>
                                      <p:tavLst>
                                        <p:tav tm="0">
                                          <p:val>
                                            <p:strVal val="#ppt_x"/>
                                          </p:val>
                                        </p:tav>
                                        <p:tav tm="100000">
                                          <p:val>
                                            <p:strVal val="#ppt_x"/>
                                          </p:val>
                                        </p:tav>
                                      </p:tavLst>
                                    </p:anim>
                                    <p:anim calcmode="lin" valueType="num">
                                      <p:cBhvr>
                                        <p:cTn id="72"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1" nodeType="clickEffect">
                                  <p:stCondLst>
                                    <p:cond delay="0"/>
                                  </p:stCondLst>
                                  <p:childTnLst>
                                    <p:animEffect transition="out" filter="fade">
                                      <p:cBhvr>
                                        <p:cTn id="76" dur="1000"/>
                                        <p:tgtEl>
                                          <p:spTgt spid="81"/>
                                        </p:tgtEl>
                                      </p:cBhvr>
                                    </p:animEffect>
                                    <p:anim calcmode="lin" valueType="num">
                                      <p:cBhvr>
                                        <p:cTn id="77" dur="1000"/>
                                        <p:tgtEl>
                                          <p:spTgt spid="81"/>
                                        </p:tgtEl>
                                        <p:attrNameLst>
                                          <p:attrName>ppt_x</p:attrName>
                                        </p:attrNameLst>
                                      </p:cBhvr>
                                      <p:tavLst>
                                        <p:tav tm="0">
                                          <p:val>
                                            <p:strVal val="ppt_x"/>
                                          </p:val>
                                        </p:tav>
                                        <p:tav tm="100000">
                                          <p:val>
                                            <p:strVal val="ppt_x"/>
                                          </p:val>
                                        </p:tav>
                                      </p:tavLst>
                                    </p:anim>
                                    <p:anim calcmode="lin" valueType="num">
                                      <p:cBhvr>
                                        <p:cTn id="78" dur="1000"/>
                                        <p:tgtEl>
                                          <p:spTgt spid="81"/>
                                        </p:tgtEl>
                                        <p:attrNameLst>
                                          <p:attrName>ppt_y</p:attrName>
                                        </p:attrNameLst>
                                      </p:cBhvr>
                                      <p:tavLst>
                                        <p:tav tm="0">
                                          <p:val>
                                            <p:strVal val="ppt_y"/>
                                          </p:val>
                                        </p:tav>
                                        <p:tav tm="100000">
                                          <p:val>
                                            <p:strVal val="ppt_y+.1"/>
                                          </p:val>
                                        </p:tav>
                                      </p:tavLst>
                                    </p:anim>
                                    <p:set>
                                      <p:cBhvr>
                                        <p:cTn id="79" dur="1" fill="hold">
                                          <p:stCondLst>
                                            <p:cond delay="999"/>
                                          </p:stCondLst>
                                        </p:cTn>
                                        <p:tgtEl>
                                          <p:spTgt spid="8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randombar(horizontal)">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1000"/>
                                        <p:tgtEl>
                                          <p:spTgt spid="85"/>
                                        </p:tgtEl>
                                      </p:cBhvr>
                                    </p:animEffect>
                                    <p:anim calcmode="lin" valueType="num">
                                      <p:cBhvr>
                                        <p:cTn id="90" dur="1000" fill="hold"/>
                                        <p:tgtEl>
                                          <p:spTgt spid="85"/>
                                        </p:tgtEl>
                                        <p:attrNameLst>
                                          <p:attrName>ppt_x</p:attrName>
                                        </p:attrNameLst>
                                      </p:cBhvr>
                                      <p:tavLst>
                                        <p:tav tm="0">
                                          <p:val>
                                            <p:strVal val="#ppt_x"/>
                                          </p:val>
                                        </p:tav>
                                        <p:tav tm="100000">
                                          <p:val>
                                            <p:strVal val="#ppt_x"/>
                                          </p:val>
                                        </p:tav>
                                      </p:tavLst>
                                    </p:anim>
                                    <p:anim calcmode="lin" valueType="num">
                                      <p:cBhvr>
                                        <p:cTn id="91"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fade">
                                      <p:cBhvr>
                                        <p:cTn id="96" dur="1000"/>
                                        <p:tgtEl>
                                          <p:spTgt spid="86"/>
                                        </p:tgtEl>
                                      </p:cBhvr>
                                    </p:animEffect>
                                    <p:anim calcmode="lin" valueType="num">
                                      <p:cBhvr>
                                        <p:cTn id="97" dur="1000" fill="hold"/>
                                        <p:tgtEl>
                                          <p:spTgt spid="86"/>
                                        </p:tgtEl>
                                        <p:attrNameLst>
                                          <p:attrName>ppt_x</p:attrName>
                                        </p:attrNameLst>
                                      </p:cBhvr>
                                      <p:tavLst>
                                        <p:tav tm="0">
                                          <p:val>
                                            <p:strVal val="#ppt_x"/>
                                          </p:val>
                                        </p:tav>
                                        <p:tav tm="100000">
                                          <p:val>
                                            <p:strVal val="#ppt_x"/>
                                          </p:val>
                                        </p:tav>
                                      </p:tavLst>
                                    </p:anim>
                                    <p:anim calcmode="lin" valueType="num">
                                      <p:cBhvr>
                                        <p:cTn id="98"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xit" presetSubtype="0" fill="hold" grpId="1" nodeType="clickEffect">
                                  <p:stCondLst>
                                    <p:cond delay="0"/>
                                  </p:stCondLst>
                                  <p:childTnLst>
                                    <p:animEffect transition="out" filter="fade">
                                      <p:cBhvr>
                                        <p:cTn id="102" dur="1000"/>
                                        <p:tgtEl>
                                          <p:spTgt spid="82"/>
                                        </p:tgtEl>
                                      </p:cBhvr>
                                    </p:animEffect>
                                    <p:anim calcmode="lin" valueType="num">
                                      <p:cBhvr>
                                        <p:cTn id="103" dur="1000"/>
                                        <p:tgtEl>
                                          <p:spTgt spid="82"/>
                                        </p:tgtEl>
                                        <p:attrNameLst>
                                          <p:attrName>ppt_x</p:attrName>
                                        </p:attrNameLst>
                                      </p:cBhvr>
                                      <p:tavLst>
                                        <p:tav tm="0">
                                          <p:val>
                                            <p:strVal val="ppt_x"/>
                                          </p:val>
                                        </p:tav>
                                        <p:tav tm="100000">
                                          <p:val>
                                            <p:strVal val="ppt_x"/>
                                          </p:val>
                                        </p:tav>
                                      </p:tavLst>
                                    </p:anim>
                                    <p:anim calcmode="lin" valueType="num">
                                      <p:cBhvr>
                                        <p:cTn id="104" dur="1000"/>
                                        <p:tgtEl>
                                          <p:spTgt spid="82"/>
                                        </p:tgtEl>
                                        <p:attrNameLst>
                                          <p:attrName>ppt_y</p:attrName>
                                        </p:attrNameLst>
                                      </p:cBhvr>
                                      <p:tavLst>
                                        <p:tav tm="0">
                                          <p:val>
                                            <p:strVal val="ppt_y"/>
                                          </p:val>
                                        </p:tav>
                                        <p:tav tm="100000">
                                          <p:val>
                                            <p:strVal val="ppt_y+.1"/>
                                          </p:val>
                                        </p:tav>
                                      </p:tavLst>
                                    </p:anim>
                                    <p:set>
                                      <p:cBhvr>
                                        <p:cTn id="105" dur="1" fill="hold">
                                          <p:stCondLst>
                                            <p:cond delay="999"/>
                                          </p:stCondLst>
                                        </p:cTn>
                                        <p:tgtEl>
                                          <p:spTgt spid="8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grpId="0" nodeType="click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randombar(horizontal)">
                                      <p:cBhvr>
                                        <p:cTn id="110" dur="500"/>
                                        <p:tgtEl>
                                          <p:spTgt spid="16"/>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1000"/>
                                        <p:tgtEl>
                                          <p:spTgt spid="87"/>
                                        </p:tgtEl>
                                      </p:cBhvr>
                                    </p:animEffect>
                                    <p:anim calcmode="lin" valueType="num">
                                      <p:cBhvr>
                                        <p:cTn id="116" dur="1000" fill="hold"/>
                                        <p:tgtEl>
                                          <p:spTgt spid="87"/>
                                        </p:tgtEl>
                                        <p:attrNameLst>
                                          <p:attrName>ppt_x</p:attrName>
                                        </p:attrNameLst>
                                      </p:cBhvr>
                                      <p:tavLst>
                                        <p:tav tm="0">
                                          <p:val>
                                            <p:strVal val="#ppt_x"/>
                                          </p:val>
                                        </p:tav>
                                        <p:tav tm="100000">
                                          <p:val>
                                            <p:strVal val="#ppt_x"/>
                                          </p:val>
                                        </p:tav>
                                      </p:tavLst>
                                    </p:anim>
                                    <p:anim calcmode="lin" valueType="num">
                                      <p:cBhvr>
                                        <p:cTn id="117"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xit" presetSubtype="0" fill="hold" grpId="1" nodeType="clickEffect">
                                  <p:stCondLst>
                                    <p:cond delay="0"/>
                                  </p:stCondLst>
                                  <p:childTnLst>
                                    <p:animEffect transition="out" filter="fade">
                                      <p:cBhvr>
                                        <p:cTn id="121" dur="1000"/>
                                        <p:tgtEl>
                                          <p:spTgt spid="83"/>
                                        </p:tgtEl>
                                      </p:cBhvr>
                                    </p:animEffect>
                                    <p:anim calcmode="lin" valueType="num">
                                      <p:cBhvr>
                                        <p:cTn id="122" dur="1000"/>
                                        <p:tgtEl>
                                          <p:spTgt spid="83"/>
                                        </p:tgtEl>
                                        <p:attrNameLst>
                                          <p:attrName>ppt_x</p:attrName>
                                        </p:attrNameLst>
                                      </p:cBhvr>
                                      <p:tavLst>
                                        <p:tav tm="0">
                                          <p:val>
                                            <p:strVal val="ppt_x"/>
                                          </p:val>
                                        </p:tav>
                                        <p:tav tm="100000">
                                          <p:val>
                                            <p:strVal val="ppt_x"/>
                                          </p:val>
                                        </p:tav>
                                      </p:tavLst>
                                    </p:anim>
                                    <p:anim calcmode="lin" valueType="num">
                                      <p:cBhvr>
                                        <p:cTn id="123" dur="1000"/>
                                        <p:tgtEl>
                                          <p:spTgt spid="83"/>
                                        </p:tgtEl>
                                        <p:attrNameLst>
                                          <p:attrName>ppt_y</p:attrName>
                                        </p:attrNameLst>
                                      </p:cBhvr>
                                      <p:tavLst>
                                        <p:tav tm="0">
                                          <p:val>
                                            <p:strVal val="ppt_y"/>
                                          </p:val>
                                        </p:tav>
                                        <p:tav tm="100000">
                                          <p:val>
                                            <p:strVal val="ppt_y+.1"/>
                                          </p:val>
                                        </p:tav>
                                      </p:tavLst>
                                    </p:anim>
                                    <p:set>
                                      <p:cBhvr>
                                        <p:cTn id="124" dur="1" fill="hold">
                                          <p:stCondLst>
                                            <p:cond delay="999"/>
                                          </p:stCondLst>
                                        </p:cTn>
                                        <p:tgtEl>
                                          <p:spTgt spid="83"/>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4" presetClass="entr" presetSubtype="10" fill="hold" grpId="0" nodeType="click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randombar(horizontal)">
                                      <p:cBhvr>
                                        <p:cTn id="129" dur="500"/>
                                        <p:tgtEl>
                                          <p:spTgt spid="23"/>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88"/>
                                        </p:tgtEl>
                                        <p:attrNameLst>
                                          <p:attrName>style.visibility</p:attrName>
                                        </p:attrNameLst>
                                      </p:cBhvr>
                                      <p:to>
                                        <p:strVal val="visible"/>
                                      </p:to>
                                    </p:set>
                                    <p:animEffect transition="in" filter="fade">
                                      <p:cBhvr>
                                        <p:cTn id="134" dur="1000"/>
                                        <p:tgtEl>
                                          <p:spTgt spid="88"/>
                                        </p:tgtEl>
                                      </p:cBhvr>
                                    </p:animEffect>
                                    <p:anim calcmode="lin" valueType="num">
                                      <p:cBhvr>
                                        <p:cTn id="135" dur="1000" fill="hold"/>
                                        <p:tgtEl>
                                          <p:spTgt spid="88"/>
                                        </p:tgtEl>
                                        <p:attrNameLst>
                                          <p:attrName>ppt_x</p:attrName>
                                        </p:attrNameLst>
                                      </p:cBhvr>
                                      <p:tavLst>
                                        <p:tav tm="0">
                                          <p:val>
                                            <p:strVal val="#ppt_x"/>
                                          </p:val>
                                        </p:tav>
                                        <p:tav tm="100000">
                                          <p:val>
                                            <p:strVal val="#ppt_x"/>
                                          </p:val>
                                        </p:tav>
                                      </p:tavLst>
                                    </p:anim>
                                    <p:anim calcmode="lin" valueType="num">
                                      <p:cBhvr>
                                        <p:cTn id="136"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xit" presetSubtype="0" fill="hold" grpId="1" nodeType="clickEffect">
                                  <p:stCondLst>
                                    <p:cond delay="0"/>
                                  </p:stCondLst>
                                  <p:childTnLst>
                                    <p:animEffect transition="out" filter="fade">
                                      <p:cBhvr>
                                        <p:cTn id="140" dur="1000"/>
                                        <p:tgtEl>
                                          <p:spTgt spid="84"/>
                                        </p:tgtEl>
                                      </p:cBhvr>
                                    </p:animEffect>
                                    <p:anim calcmode="lin" valueType="num">
                                      <p:cBhvr>
                                        <p:cTn id="141" dur="1000"/>
                                        <p:tgtEl>
                                          <p:spTgt spid="84"/>
                                        </p:tgtEl>
                                        <p:attrNameLst>
                                          <p:attrName>ppt_x</p:attrName>
                                        </p:attrNameLst>
                                      </p:cBhvr>
                                      <p:tavLst>
                                        <p:tav tm="0">
                                          <p:val>
                                            <p:strVal val="ppt_x"/>
                                          </p:val>
                                        </p:tav>
                                        <p:tav tm="100000">
                                          <p:val>
                                            <p:strVal val="ppt_x"/>
                                          </p:val>
                                        </p:tav>
                                      </p:tavLst>
                                    </p:anim>
                                    <p:anim calcmode="lin" valueType="num">
                                      <p:cBhvr>
                                        <p:cTn id="142" dur="1000"/>
                                        <p:tgtEl>
                                          <p:spTgt spid="84"/>
                                        </p:tgtEl>
                                        <p:attrNameLst>
                                          <p:attrName>ppt_y</p:attrName>
                                        </p:attrNameLst>
                                      </p:cBhvr>
                                      <p:tavLst>
                                        <p:tav tm="0">
                                          <p:val>
                                            <p:strVal val="ppt_y"/>
                                          </p:val>
                                        </p:tav>
                                        <p:tav tm="100000">
                                          <p:val>
                                            <p:strVal val="ppt_y+.1"/>
                                          </p:val>
                                        </p:tav>
                                      </p:tavLst>
                                    </p:anim>
                                    <p:set>
                                      <p:cBhvr>
                                        <p:cTn id="143" dur="1" fill="hold">
                                          <p:stCondLst>
                                            <p:cond delay="999"/>
                                          </p:stCondLst>
                                        </p:cTn>
                                        <p:tgtEl>
                                          <p:spTgt spid="84"/>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13"/>
                                        </p:tgtEl>
                                        <p:attrNameLst>
                                          <p:attrName>style.visibility</p:attrName>
                                        </p:attrNameLst>
                                      </p:cBhvr>
                                      <p:to>
                                        <p:strVal val="visible"/>
                                      </p:to>
                                    </p:set>
                                    <p:animEffect transition="in" filter="randombar(horizontal)">
                                      <p:cBhvr>
                                        <p:cTn id="148" dur="500"/>
                                        <p:tgtEl>
                                          <p:spTgt spid="13"/>
                                        </p:tgtEl>
                                      </p:cBhvr>
                                    </p:animEffect>
                                  </p:childTnLst>
                                </p:cTn>
                              </p:par>
                            </p:childTnLst>
                          </p:cTn>
                        </p:par>
                      </p:childTnLst>
                    </p:cTn>
                  </p:par>
                  <p:par>
                    <p:cTn id="149" fill="hold">
                      <p:stCondLst>
                        <p:cond delay="indefinite"/>
                      </p:stCondLst>
                      <p:childTnLst>
                        <p:par>
                          <p:cTn id="150" fill="hold">
                            <p:stCondLst>
                              <p:cond delay="0"/>
                            </p:stCondLst>
                            <p:childTnLst>
                              <p:par>
                                <p:cTn id="151" presetID="42" presetClass="entr" presetSubtype="0" fill="hold" grpId="0" nodeType="clickEffect">
                                  <p:stCondLst>
                                    <p:cond delay="0"/>
                                  </p:stCondLst>
                                  <p:childTnLst>
                                    <p:set>
                                      <p:cBhvr>
                                        <p:cTn id="152" dur="1" fill="hold">
                                          <p:stCondLst>
                                            <p:cond delay="0"/>
                                          </p:stCondLst>
                                        </p:cTn>
                                        <p:tgtEl>
                                          <p:spTgt spid="89"/>
                                        </p:tgtEl>
                                        <p:attrNameLst>
                                          <p:attrName>style.visibility</p:attrName>
                                        </p:attrNameLst>
                                      </p:cBhvr>
                                      <p:to>
                                        <p:strVal val="visible"/>
                                      </p:to>
                                    </p:set>
                                    <p:animEffect transition="in" filter="fade">
                                      <p:cBhvr>
                                        <p:cTn id="153" dur="1000"/>
                                        <p:tgtEl>
                                          <p:spTgt spid="89"/>
                                        </p:tgtEl>
                                      </p:cBhvr>
                                    </p:animEffect>
                                    <p:anim calcmode="lin" valueType="num">
                                      <p:cBhvr>
                                        <p:cTn id="154" dur="1000" fill="hold"/>
                                        <p:tgtEl>
                                          <p:spTgt spid="89"/>
                                        </p:tgtEl>
                                        <p:attrNameLst>
                                          <p:attrName>ppt_x</p:attrName>
                                        </p:attrNameLst>
                                      </p:cBhvr>
                                      <p:tavLst>
                                        <p:tav tm="0">
                                          <p:val>
                                            <p:strVal val="#ppt_x"/>
                                          </p:val>
                                        </p:tav>
                                        <p:tav tm="100000">
                                          <p:val>
                                            <p:strVal val="#ppt_x"/>
                                          </p:val>
                                        </p:tav>
                                      </p:tavLst>
                                    </p:anim>
                                    <p:anim calcmode="lin" valueType="num">
                                      <p:cBhvr>
                                        <p:cTn id="155"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xit" presetSubtype="0" fill="hold" grpId="1" nodeType="clickEffect">
                                  <p:stCondLst>
                                    <p:cond delay="0"/>
                                  </p:stCondLst>
                                  <p:childTnLst>
                                    <p:animEffect transition="out" filter="fade">
                                      <p:cBhvr>
                                        <p:cTn id="159" dur="1000"/>
                                        <p:tgtEl>
                                          <p:spTgt spid="85"/>
                                        </p:tgtEl>
                                      </p:cBhvr>
                                    </p:animEffect>
                                    <p:anim calcmode="lin" valueType="num">
                                      <p:cBhvr>
                                        <p:cTn id="160" dur="1000"/>
                                        <p:tgtEl>
                                          <p:spTgt spid="85"/>
                                        </p:tgtEl>
                                        <p:attrNameLst>
                                          <p:attrName>ppt_x</p:attrName>
                                        </p:attrNameLst>
                                      </p:cBhvr>
                                      <p:tavLst>
                                        <p:tav tm="0">
                                          <p:val>
                                            <p:strVal val="ppt_x"/>
                                          </p:val>
                                        </p:tav>
                                        <p:tav tm="100000">
                                          <p:val>
                                            <p:strVal val="ppt_x"/>
                                          </p:val>
                                        </p:tav>
                                      </p:tavLst>
                                    </p:anim>
                                    <p:anim calcmode="lin" valueType="num">
                                      <p:cBhvr>
                                        <p:cTn id="161" dur="1000"/>
                                        <p:tgtEl>
                                          <p:spTgt spid="85"/>
                                        </p:tgtEl>
                                        <p:attrNameLst>
                                          <p:attrName>ppt_y</p:attrName>
                                        </p:attrNameLst>
                                      </p:cBhvr>
                                      <p:tavLst>
                                        <p:tav tm="0">
                                          <p:val>
                                            <p:strVal val="ppt_y"/>
                                          </p:val>
                                        </p:tav>
                                        <p:tav tm="100000">
                                          <p:val>
                                            <p:strVal val="ppt_y+.1"/>
                                          </p:val>
                                        </p:tav>
                                      </p:tavLst>
                                    </p:anim>
                                    <p:set>
                                      <p:cBhvr>
                                        <p:cTn id="162" dur="1" fill="hold">
                                          <p:stCondLst>
                                            <p:cond delay="999"/>
                                          </p:stCondLst>
                                        </p:cTn>
                                        <p:tgtEl>
                                          <p:spTgt spid="85"/>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4" presetClass="entr" presetSubtype="10" fill="hold" grpId="0"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randombar(horizontal)">
                                      <p:cBhvr>
                                        <p:cTn id="167" dur="500"/>
                                        <p:tgtEl>
                                          <p:spTgt spid="25"/>
                                        </p:tgtEl>
                                      </p:cBhvr>
                                    </p:animEffect>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90"/>
                                        </p:tgtEl>
                                        <p:attrNameLst>
                                          <p:attrName>style.visibility</p:attrName>
                                        </p:attrNameLst>
                                      </p:cBhvr>
                                      <p:to>
                                        <p:strVal val="visible"/>
                                      </p:to>
                                    </p:set>
                                    <p:animEffect transition="in" filter="fade">
                                      <p:cBhvr>
                                        <p:cTn id="172" dur="1000"/>
                                        <p:tgtEl>
                                          <p:spTgt spid="90"/>
                                        </p:tgtEl>
                                      </p:cBhvr>
                                    </p:animEffect>
                                    <p:anim calcmode="lin" valueType="num">
                                      <p:cBhvr>
                                        <p:cTn id="173" dur="1000" fill="hold"/>
                                        <p:tgtEl>
                                          <p:spTgt spid="90"/>
                                        </p:tgtEl>
                                        <p:attrNameLst>
                                          <p:attrName>ppt_x</p:attrName>
                                        </p:attrNameLst>
                                      </p:cBhvr>
                                      <p:tavLst>
                                        <p:tav tm="0">
                                          <p:val>
                                            <p:strVal val="#ppt_x"/>
                                          </p:val>
                                        </p:tav>
                                        <p:tav tm="100000">
                                          <p:val>
                                            <p:strVal val="#ppt_x"/>
                                          </p:val>
                                        </p:tav>
                                      </p:tavLst>
                                    </p:anim>
                                    <p:anim calcmode="lin" valueType="num">
                                      <p:cBhvr>
                                        <p:cTn id="174"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xit" presetSubtype="0" fill="hold" grpId="1" nodeType="clickEffect">
                                  <p:stCondLst>
                                    <p:cond delay="0"/>
                                  </p:stCondLst>
                                  <p:childTnLst>
                                    <p:animEffect transition="out" filter="fade">
                                      <p:cBhvr>
                                        <p:cTn id="178" dur="1000"/>
                                        <p:tgtEl>
                                          <p:spTgt spid="86"/>
                                        </p:tgtEl>
                                      </p:cBhvr>
                                    </p:animEffect>
                                    <p:anim calcmode="lin" valueType="num">
                                      <p:cBhvr>
                                        <p:cTn id="179" dur="1000"/>
                                        <p:tgtEl>
                                          <p:spTgt spid="86"/>
                                        </p:tgtEl>
                                        <p:attrNameLst>
                                          <p:attrName>ppt_x</p:attrName>
                                        </p:attrNameLst>
                                      </p:cBhvr>
                                      <p:tavLst>
                                        <p:tav tm="0">
                                          <p:val>
                                            <p:strVal val="ppt_x"/>
                                          </p:val>
                                        </p:tav>
                                        <p:tav tm="100000">
                                          <p:val>
                                            <p:strVal val="ppt_x"/>
                                          </p:val>
                                        </p:tav>
                                      </p:tavLst>
                                    </p:anim>
                                    <p:anim calcmode="lin" valueType="num">
                                      <p:cBhvr>
                                        <p:cTn id="180" dur="1000"/>
                                        <p:tgtEl>
                                          <p:spTgt spid="86"/>
                                        </p:tgtEl>
                                        <p:attrNameLst>
                                          <p:attrName>ppt_y</p:attrName>
                                        </p:attrNameLst>
                                      </p:cBhvr>
                                      <p:tavLst>
                                        <p:tav tm="0">
                                          <p:val>
                                            <p:strVal val="ppt_y"/>
                                          </p:val>
                                        </p:tav>
                                        <p:tav tm="100000">
                                          <p:val>
                                            <p:strVal val="ppt_y+.1"/>
                                          </p:val>
                                        </p:tav>
                                      </p:tavLst>
                                    </p:anim>
                                    <p:set>
                                      <p:cBhvr>
                                        <p:cTn id="181" dur="1" fill="hold">
                                          <p:stCondLst>
                                            <p:cond delay="999"/>
                                          </p:stCondLst>
                                        </p:cTn>
                                        <p:tgtEl>
                                          <p:spTgt spid="86"/>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4" presetClass="entr" presetSubtype="10" fill="hold" grpId="0" nodeType="clickEffect">
                                  <p:stCondLst>
                                    <p:cond delay="0"/>
                                  </p:stCondLst>
                                  <p:childTnLst>
                                    <p:set>
                                      <p:cBhvr>
                                        <p:cTn id="185" dur="1" fill="hold">
                                          <p:stCondLst>
                                            <p:cond delay="0"/>
                                          </p:stCondLst>
                                        </p:cTn>
                                        <p:tgtEl>
                                          <p:spTgt spid="19"/>
                                        </p:tgtEl>
                                        <p:attrNameLst>
                                          <p:attrName>style.visibility</p:attrName>
                                        </p:attrNameLst>
                                      </p:cBhvr>
                                      <p:to>
                                        <p:strVal val="visible"/>
                                      </p:to>
                                    </p:set>
                                    <p:animEffect transition="in" filter="randombar(horizontal)">
                                      <p:cBhvr>
                                        <p:cTn id="186" dur="500"/>
                                        <p:tgtEl>
                                          <p:spTgt spid="19"/>
                                        </p:tgtEl>
                                      </p:cBhvr>
                                    </p:animEffect>
                                  </p:childTnLst>
                                </p:cTn>
                              </p:par>
                            </p:childTnLst>
                          </p:cTn>
                        </p:par>
                      </p:childTnLst>
                    </p:cTn>
                  </p:par>
                  <p:par>
                    <p:cTn id="187" fill="hold">
                      <p:stCondLst>
                        <p:cond delay="indefinite"/>
                      </p:stCondLst>
                      <p:childTnLst>
                        <p:par>
                          <p:cTn id="188" fill="hold">
                            <p:stCondLst>
                              <p:cond delay="0"/>
                            </p:stCondLst>
                            <p:childTnLst>
                              <p:par>
                                <p:cTn id="189" presetID="42" presetClass="entr" presetSubtype="0" fill="hold" grpId="0" nodeType="clickEffect">
                                  <p:stCondLst>
                                    <p:cond delay="0"/>
                                  </p:stCondLst>
                                  <p:childTnLst>
                                    <p:set>
                                      <p:cBhvr>
                                        <p:cTn id="190" dur="1" fill="hold">
                                          <p:stCondLst>
                                            <p:cond delay="0"/>
                                          </p:stCondLst>
                                        </p:cTn>
                                        <p:tgtEl>
                                          <p:spTgt spid="92"/>
                                        </p:tgtEl>
                                        <p:attrNameLst>
                                          <p:attrName>style.visibility</p:attrName>
                                        </p:attrNameLst>
                                      </p:cBhvr>
                                      <p:to>
                                        <p:strVal val="visible"/>
                                      </p:to>
                                    </p:set>
                                    <p:animEffect transition="in" filter="fade">
                                      <p:cBhvr>
                                        <p:cTn id="191" dur="1000"/>
                                        <p:tgtEl>
                                          <p:spTgt spid="92"/>
                                        </p:tgtEl>
                                      </p:cBhvr>
                                    </p:animEffect>
                                    <p:anim calcmode="lin" valueType="num">
                                      <p:cBhvr>
                                        <p:cTn id="192" dur="1000" fill="hold"/>
                                        <p:tgtEl>
                                          <p:spTgt spid="92"/>
                                        </p:tgtEl>
                                        <p:attrNameLst>
                                          <p:attrName>ppt_x</p:attrName>
                                        </p:attrNameLst>
                                      </p:cBhvr>
                                      <p:tavLst>
                                        <p:tav tm="0">
                                          <p:val>
                                            <p:strVal val="#ppt_x"/>
                                          </p:val>
                                        </p:tav>
                                        <p:tav tm="100000">
                                          <p:val>
                                            <p:strVal val="#ppt_x"/>
                                          </p:val>
                                        </p:tav>
                                      </p:tavLst>
                                    </p:anim>
                                    <p:anim calcmode="lin" valueType="num">
                                      <p:cBhvr>
                                        <p:cTn id="193"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xit" presetSubtype="0" fill="hold" grpId="1" nodeType="clickEffect">
                                  <p:stCondLst>
                                    <p:cond delay="0"/>
                                  </p:stCondLst>
                                  <p:childTnLst>
                                    <p:animEffect transition="out" filter="fade">
                                      <p:cBhvr>
                                        <p:cTn id="197" dur="1000"/>
                                        <p:tgtEl>
                                          <p:spTgt spid="87"/>
                                        </p:tgtEl>
                                      </p:cBhvr>
                                    </p:animEffect>
                                    <p:anim calcmode="lin" valueType="num">
                                      <p:cBhvr>
                                        <p:cTn id="198" dur="1000"/>
                                        <p:tgtEl>
                                          <p:spTgt spid="87"/>
                                        </p:tgtEl>
                                        <p:attrNameLst>
                                          <p:attrName>ppt_x</p:attrName>
                                        </p:attrNameLst>
                                      </p:cBhvr>
                                      <p:tavLst>
                                        <p:tav tm="0">
                                          <p:val>
                                            <p:strVal val="ppt_x"/>
                                          </p:val>
                                        </p:tav>
                                        <p:tav tm="100000">
                                          <p:val>
                                            <p:strVal val="ppt_x"/>
                                          </p:val>
                                        </p:tav>
                                      </p:tavLst>
                                    </p:anim>
                                    <p:anim calcmode="lin" valueType="num">
                                      <p:cBhvr>
                                        <p:cTn id="199" dur="1000"/>
                                        <p:tgtEl>
                                          <p:spTgt spid="87"/>
                                        </p:tgtEl>
                                        <p:attrNameLst>
                                          <p:attrName>ppt_y</p:attrName>
                                        </p:attrNameLst>
                                      </p:cBhvr>
                                      <p:tavLst>
                                        <p:tav tm="0">
                                          <p:val>
                                            <p:strVal val="ppt_y"/>
                                          </p:val>
                                        </p:tav>
                                        <p:tav tm="100000">
                                          <p:val>
                                            <p:strVal val="ppt_y+.1"/>
                                          </p:val>
                                        </p:tav>
                                      </p:tavLst>
                                    </p:anim>
                                    <p:set>
                                      <p:cBhvr>
                                        <p:cTn id="200" dur="1" fill="hold">
                                          <p:stCondLst>
                                            <p:cond delay="999"/>
                                          </p:stCondLst>
                                        </p:cTn>
                                        <p:tgtEl>
                                          <p:spTgt spid="87"/>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4" presetClass="entr" presetSubtype="10" fill="hold" grpId="0" nodeType="clickEffect">
                                  <p:stCondLst>
                                    <p:cond delay="0"/>
                                  </p:stCondLst>
                                  <p:childTnLst>
                                    <p:set>
                                      <p:cBhvr>
                                        <p:cTn id="204" dur="1" fill="hold">
                                          <p:stCondLst>
                                            <p:cond delay="0"/>
                                          </p:stCondLst>
                                        </p:cTn>
                                        <p:tgtEl>
                                          <p:spTgt spid="17"/>
                                        </p:tgtEl>
                                        <p:attrNameLst>
                                          <p:attrName>style.visibility</p:attrName>
                                        </p:attrNameLst>
                                      </p:cBhvr>
                                      <p:to>
                                        <p:strVal val="visible"/>
                                      </p:to>
                                    </p:set>
                                    <p:animEffect transition="in" filter="randombar(horizontal)">
                                      <p:cBhvr>
                                        <p:cTn id="205" dur="500"/>
                                        <p:tgtEl>
                                          <p:spTgt spid="17"/>
                                        </p:tgtEl>
                                      </p:cBhvr>
                                    </p:animEffect>
                                  </p:childTnLst>
                                </p:cTn>
                              </p:par>
                            </p:childTnLst>
                          </p:cTn>
                        </p:par>
                      </p:childTnLst>
                    </p:cTn>
                  </p:par>
                  <p:par>
                    <p:cTn id="206" fill="hold">
                      <p:stCondLst>
                        <p:cond delay="indefinite"/>
                      </p:stCondLst>
                      <p:childTnLst>
                        <p:par>
                          <p:cTn id="207" fill="hold">
                            <p:stCondLst>
                              <p:cond delay="0"/>
                            </p:stCondLst>
                            <p:childTnLst>
                              <p:par>
                                <p:cTn id="208" presetID="42" presetClass="exit" presetSubtype="0" fill="hold" grpId="1" nodeType="clickEffect">
                                  <p:stCondLst>
                                    <p:cond delay="0"/>
                                  </p:stCondLst>
                                  <p:childTnLst>
                                    <p:animEffect transition="out" filter="fade">
                                      <p:cBhvr>
                                        <p:cTn id="209" dur="1000"/>
                                        <p:tgtEl>
                                          <p:spTgt spid="88"/>
                                        </p:tgtEl>
                                      </p:cBhvr>
                                    </p:animEffect>
                                    <p:anim calcmode="lin" valueType="num">
                                      <p:cBhvr>
                                        <p:cTn id="210" dur="1000"/>
                                        <p:tgtEl>
                                          <p:spTgt spid="88"/>
                                        </p:tgtEl>
                                        <p:attrNameLst>
                                          <p:attrName>ppt_x</p:attrName>
                                        </p:attrNameLst>
                                      </p:cBhvr>
                                      <p:tavLst>
                                        <p:tav tm="0">
                                          <p:val>
                                            <p:strVal val="ppt_x"/>
                                          </p:val>
                                        </p:tav>
                                        <p:tav tm="100000">
                                          <p:val>
                                            <p:strVal val="ppt_x"/>
                                          </p:val>
                                        </p:tav>
                                      </p:tavLst>
                                    </p:anim>
                                    <p:anim calcmode="lin" valueType="num">
                                      <p:cBhvr>
                                        <p:cTn id="211" dur="1000"/>
                                        <p:tgtEl>
                                          <p:spTgt spid="88"/>
                                        </p:tgtEl>
                                        <p:attrNameLst>
                                          <p:attrName>ppt_y</p:attrName>
                                        </p:attrNameLst>
                                      </p:cBhvr>
                                      <p:tavLst>
                                        <p:tav tm="0">
                                          <p:val>
                                            <p:strVal val="ppt_y"/>
                                          </p:val>
                                        </p:tav>
                                        <p:tav tm="100000">
                                          <p:val>
                                            <p:strVal val="ppt_y+.1"/>
                                          </p:val>
                                        </p:tav>
                                      </p:tavLst>
                                    </p:anim>
                                    <p:set>
                                      <p:cBhvr>
                                        <p:cTn id="212" dur="1" fill="hold">
                                          <p:stCondLst>
                                            <p:cond delay="999"/>
                                          </p:stCondLst>
                                        </p:cTn>
                                        <p:tgtEl>
                                          <p:spTgt spid="88"/>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24"/>
                                        </p:tgtEl>
                                        <p:attrNameLst>
                                          <p:attrName>style.visibility</p:attrName>
                                        </p:attrNameLst>
                                      </p:cBhvr>
                                      <p:to>
                                        <p:strVal val="visible"/>
                                      </p:to>
                                    </p:set>
                                    <p:animEffect transition="in" filter="randombar(horizontal)">
                                      <p:cBhvr>
                                        <p:cTn id="217" dur="500"/>
                                        <p:tgtEl>
                                          <p:spTgt spid="24"/>
                                        </p:tgtEl>
                                      </p:cBhvr>
                                    </p:animEffect>
                                  </p:childTnLst>
                                </p:cTn>
                              </p:par>
                            </p:childTnLst>
                          </p:cTn>
                        </p:par>
                      </p:childTnLst>
                    </p:cTn>
                  </p:par>
                  <p:par>
                    <p:cTn id="218" fill="hold">
                      <p:stCondLst>
                        <p:cond delay="indefinite"/>
                      </p:stCondLst>
                      <p:childTnLst>
                        <p:par>
                          <p:cTn id="219" fill="hold">
                            <p:stCondLst>
                              <p:cond delay="0"/>
                            </p:stCondLst>
                            <p:childTnLst>
                              <p:par>
                                <p:cTn id="220" presetID="42" presetClass="exit" presetSubtype="0" fill="hold" grpId="1" nodeType="clickEffect">
                                  <p:stCondLst>
                                    <p:cond delay="0"/>
                                  </p:stCondLst>
                                  <p:childTnLst>
                                    <p:animEffect transition="out" filter="fade">
                                      <p:cBhvr>
                                        <p:cTn id="221" dur="1000"/>
                                        <p:tgtEl>
                                          <p:spTgt spid="89"/>
                                        </p:tgtEl>
                                      </p:cBhvr>
                                    </p:animEffect>
                                    <p:anim calcmode="lin" valueType="num">
                                      <p:cBhvr>
                                        <p:cTn id="222" dur="1000"/>
                                        <p:tgtEl>
                                          <p:spTgt spid="89"/>
                                        </p:tgtEl>
                                        <p:attrNameLst>
                                          <p:attrName>ppt_x</p:attrName>
                                        </p:attrNameLst>
                                      </p:cBhvr>
                                      <p:tavLst>
                                        <p:tav tm="0">
                                          <p:val>
                                            <p:strVal val="ppt_x"/>
                                          </p:val>
                                        </p:tav>
                                        <p:tav tm="100000">
                                          <p:val>
                                            <p:strVal val="ppt_x"/>
                                          </p:val>
                                        </p:tav>
                                      </p:tavLst>
                                    </p:anim>
                                    <p:anim calcmode="lin" valueType="num">
                                      <p:cBhvr>
                                        <p:cTn id="223" dur="1000"/>
                                        <p:tgtEl>
                                          <p:spTgt spid="89"/>
                                        </p:tgtEl>
                                        <p:attrNameLst>
                                          <p:attrName>ppt_y</p:attrName>
                                        </p:attrNameLst>
                                      </p:cBhvr>
                                      <p:tavLst>
                                        <p:tav tm="0">
                                          <p:val>
                                            <p:strVal val="ppt_y"/>
                                          </p:val>
                                        </p:tav>
                                        <p:tav tm="100000">
                                          <p:val>
                                            <p:strVal val="ppt_y+.1"/>
                                          </p:val>
                                        </p:tav>
                                      </p:tavLst>
                                    </p:anim>
                                    <p:set>
                                      <p:cBhvr>
                                        <p:cTn id="224" dur="1" fill="hold">
                                          <p:stCondLst>
                                            <p:cond delay="999"/>
                                          </p:stCondLst>
                                        </p:cTn>
                                        <p:tgtEl>
                                          <p:spTgt spid="89"/>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4" presetClass="entr" presetSubtype="10" fill="hold" grpId="0" nodeType="clickEffect">
                                  <p:stCondLst>
                                    <p:cond delay="0"/>
                                  </p:stCondLst>
                                  <p:childTnLst>
                                    <p:set>
                                      <p:cBhvr>
                                        <p:cTn id="228" dur="1" fill="hold">
                                          <p:stCondLst>
                                            <p:cond delay="0"/>
                                          </p:stCondLst>
                                        </p:cTn>
                                        <p:tgtEl>
                                          <p:spTgt spid="14"/>
                                        </p:tgtEl>
                                        <p:attrNameLst>
                                          <p:attrName>style.visibility</p:attrName>
                                        </p:attrNameLst>
                                      </p:cBhvr>
                                      <p:to>
                                        <p:strVal val="visible"/>
                                      </p:to>
                                    </p:set>
                                    <p:animEffect transition="in" filter="randombar(horizontal)">
                                      <p:cBhvr>
                                        <p:cTn id="229" dur="500"/>
                                        <p:tgtEl>
                                          <p:spTgt spid="14"/>
                                        </p:tgtEl>
                                      </p:cBhvr>
                                    </p:animEffect>
                                  </p:childTnLst>
                                </p:cTn>
                              </p:par>
                            </p:childTnLst>
                          </p:cTn>
                        </p:par>
                      </p:childTnLst>
                    </p:cTn>
                  </p:par>
                  <p:par>
                    <p:cTn id="230" fill="hold">
                      <p:stCondLst>
                        <p:cond delay="indefinite"/>
                      </p:stCondLst>
                      <p:childTnLst>
                        <p:par>
                          <p:cTn id="231" fill="hold">
                            <p:stCondLst>
                              <p:cond delay="0"/>
                            </p:stCondLst>
                            <p:childTnLst>
                              <p:par>
                                <p:cTn id="232" presetID="42" presetClass="exit" presetSubtype="0" fill="hold" grpId="1" nodeType="clickEffect">
                                  <p:stCondLst>
                                    <p:cond delay="0"/>
                                  </p:stCondLst>
                                  <p:childTnLst>
                                    <p:animEffect transition="out" filter="fade">
                                      <p:cBhvr>
                                        <p:cTn id="233" dur="1000"/>
                                        <p:tgtEl>
                                          <p:spTgt spid="90"/>
                                        </p:tgtEl>
                                      </p:cBhvr>
                                    </p:animEffect>
                                    <p:anim calcmode="lin" valueType="num">
                                      <p:cBhvr>
                                        <p:cTn id="234" dur="1000"/>
                                        <p:tgtEl>
                                          <p:spTgt spid="90"/>
                                        </p:tgtEl>
                                        <p:attrNameLst>
                                          <p:attrName>ppt_x</p:attrName>
                                        </p:attrNameLst>
                                      </p:cBhvr>
                                      <p:tavLst>
                                        <p:tav tm="0">
                                          <p:val>
                                            <p:strVal val="ppt_x"/>
                                          </p:val>
                                        </p:tav>
                                        <p:tav tm="100000">
                                          <p:val>
                                            <p:strVal val="ppt_x"/>
                                          </p:val>
                                        </p:tav>
                                      </p:tavLst>
                                    </p:anim>
                                    <p:anim calcmode="lin" valueType="num">
                                      <p:cBhvr>
                                        <p:cTn id="235" dur="1000"/>
                                        <p:tgtEl>
                                          <p:spTgt spid="90"/>
                                        </p:tgtEl>
                                        <p:attrNameLst>
                                          <p:attrName>ppt_y</p:attrName>
                                        </p:attrNameLst>
                                      </p:cBhvr>
                                      <p:tavLst>
                                        <p:tav tm="0">
                                          <p:val>
                                            <p:strVal val="ppt_y"/>
                                          </p:val>
                                        </p:tav>
                                        <p:tav tm="100000">
                                          <p:val>
                                            <p:strVal val="ppt_y+.1"/>
                                          </p:val>
                                        </p:tav>
                                      </p:tavLst>
                                    </p:anim>
                                    <p:set>
                                      <p:cBhvr>
                                        <p:cTn id="236" dur="1" fill="hold">
                                          <p:stCondLst>
                                            <p:cond delay="999"/>
                                          </p:stCondLst>
                                        </p:cTn>
                                        <p:tgtEl>
                                          <p:spTgt spid="90"/>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4" presetClass="entr" presetSubtype="10" fill="hold" grpId="0" nodeType="clickEffect">
                                  <p:stCondLst>
                                    <p:cond delay="0"/>
                                  </p:stCondLst>
                                  <p:childTnLst>
                                    <p:set>
                                      <p:cBhvr>
                                        <p:cTn id="240" dur="1" fill="hold">
                                          <p:stCondLst>
                                            <p:cond delay="0"/>
                                          </p:stCondLst>
                                        </p:cTn>
                                        <p:tgtEl>
                                          <p:spTgt spid="26"/>
                                        </p:tgtEl>
                                        <p:attrNameLst>
                                          <p:attrName>style.visibility</p:attrName>
                                        </p:attrNameLst>
                                      </p:cBhvr>
                                      <p:to>
                                        <p:strVal val="visible"/>
                                      </p:to>
                                    </p:set>
                                    <p:animEffect transition="in" filter="randombar(horizontal)">
                                      <p:cBhvr>
                                        <p:cTn id="241" dur="500"/>
                                        <p:tgtEl>
                                          <p:spTgt spid="26"/>
                                        </p:tgtEl>
                                      </p:cBhvr>
                                    </p:animEffect>
                                  </p:childTnLst>
                                </p:cTn>
                              </p:par>
                            </p:childTnLst>
                          </p:cTn>
                        </p:par>
                      </p:childTnLst>
                    </p:cTn>
                  </p:par>
                  <p:par>
                    <p:cTn id="242" fill="hold">
                      <p:stCondLst>
                        <p:cond delay="indefinite"/>
                      </p:stCondLst>
                      <p:childTnLst>
                        <p:par>
                          <p:cTn id="243" fill="hold">
                            <p:stCondLst>
                              <p:cond delay="0"/>
                            </p:stCondLst>
                            <p:childTnLst>
                              <p:par>
                                <p:cTn id="244" presetID="42" presetClass="entr" presetSubtype="0" fill="hold" grpId="0" nodeType="clickEffect">
                                  <p:stCondLst>
                                    <p:cond delay="0"/>
                                  </p:stCondLst>
                                  <p:childTnLst>
                                    <p:set>
                                      <p:cBhvr>
                                        <p:cTn id="245" dur="1" fill="hold">
                                          <p:stCondLst>
                                            <p:cond delay="0"/>
                                          </p:stCondLst>
                                        </p:cTn>
                                        <p:tgtEl>
                                          <p:spTgt spid="96"/>
                                        </p:tgtEl>
                                        <p:attrNameLst>
                                          <p:attrName>style.visibility</p:attrName>
                                        </p:attrNameLst>
                                      </p:cBhvr>
                                      <p:to>
                                        <p:strVal val="visible"/>
                                      </p:to>
                                    </p:set>
                                    <p:animEffect transition="in" filter="fade">
                                      <p:cBhvr>
                                        <p:cTn id="246" dur="1000"/>
                                        <p:tgtEl>
                                          <p:spTgt spid="96"/>
                                        </p:tgtEl>
                                      </p:cBhvr>
                                    </p:animEffect>
                                    <p:anim calcmode="lin" valueType="num">
                                      <p:cBhvr>
                                        <p:cTn id="247" dur="1000" fill="hold"/>
                                        <p:tgtEl>
                                          <p:spTgt spid="96"/>
                                        </p:tgtEl>
                                        <p:attrNameLst>
                                          <p:attrName>ppt_x</p:attrName>
                                        </p:attrNameLst>
                                      </p:cBhvr>
                                      <p:tavLst>
                                        <p:tav tm="0">
                                          <p:val>
                                            <p:strVal val="#ppt_x"/>
                                          </p:val>
                                        </p:tav>
                                        <p:tav tm="100000">
                                          <p:val>
                                            <p:strVal val="#ppt_x"/>
                                          </p:val>
                                        </p:tav>
                                      </p:tavLst>
                                    </p:anim>
                                    <p:anim calcmode="lin" valueType="num">
                                      <p:cBhvr>
                                        <p:cTn id="248"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presetID="42" presetClass="exit" presetSubtype="0" fill="hold" grpId="1" nodeType="clickEffect">
                                  <p:stCondLst>
                                    <p:cond delay="0"/>
                                  </p:stCondLst>
                                  <p:childTnLst>
                                    <p:animEffect transition="out" filter="fade">
                                      <p:cBhvr>
                                        <p:cTn id="252" dur="1000"/>
                                        <p:tgtEl>
                                          <p:spTgt spid="92"/>
                                        </p:tgtEl>
                                      </p:cBhvr>
                                    </p:animEffect>
                                    <p:anim calcmode="lin" valueType="num">
                                      <p:cBhvr>
                                        <p:cTn id="253" dur="1000"/>
                                        <p:tgtEl>
                                          <p:spTgt spid="92"/>
                                        </p:tgtEl>
                                        <p:attrNameLst>
                                          <p:attrName>ppt_x</p:attrName>
                                        </p:attrNameLst>
                                      </p:cBhvr>
                                      <p:tavLst>
                                        <p:tav tm="0">
                                          <p:val>
                                            <p:strVal val="ppt_x"/>
                                          </p:val>
                                        </p:tav>
                                        <p:tav tm="100000">
                                          <p:val>
                                            <p:strVal val="ppt_x"/>
                                          </p:val>
                                        </p:tav>
                                      </p:tavLst>
                                    </p:anim>
                                    <p:anim calcmode="lin" valueType="num">
                                      <p:cBhvr>
                                        <p:cTn id="254" dur="1000"/>
                                        <p:tgtEl>
                                          <p:spTgt spid="92"/>
                                        </p:tgtEl>
                                        <p:attrNameLst>
                                          <p:attrName>ppt_y</p:attrName>
                                        </p:attrNameLst>
                                      </p:cBhvr>
                                      <p:tavLst>
                                        <p:tav tm="0">
                                          <p:val>
                                            <p:strVal val="ppt_y"/>
                                          </p:val>
                                        </p:tav>
                                        <p:tav tm="100000">
                                          <p:val>
                                            <p:strVal val="ppt_y+.1"/>
                                          </p:val>
                                        </p:tav>
                                      </p:tavLst>
                                    </p:anim>
                                    <p:set>
                                      <p:cBhvr>
                                        <p:cTn id="255" dur="1" fill="hold">
                                          <p:stCondLst>
                                            <p:cond delay="999"/>
                                          </p:stCondLst>
                                        </p:cTn>
                                        <p:tgtEl>
                                          <p:spTgt spid="92"/>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4" presetClass="entr" presetSubtype="10" fill="hold" grpId="0" nodeType="clickEffect">
                                  <p:stCondLst>
                                    <p:cond delay="0"/>
                                  </p:stCondLst>
                                  <p:childTnLst>
                                    <p:set>
                                      <p:cBhvr>
                                        <p:cTn id="259" dur="1" fill="hold">
                                          <p:stCondLst>
                                            <p:cond delay="0"/>
                                          </p:stCondLst>
                                        </p:cTn>
                                        <p:tgtEl>
                                          <p:spTgt spid="20"/>
                                        </p:tgtEl>
                                        <p:attrNameLst>
                                          <p:attrName>style.visibility</p:attrName>
                                        </p:attrNameLst>
                                      </p:cBhvr>
                                      <p:to>
                                        <p:strVal val="visible"/>
                                      </p:to>
                                    </p:set>
                                    <p:animEffect transition="in" filter="randombar(horizontal)">
                                      <p:cBhvr>
                                        <p:cTn id="260" dur="500"/>
                                        <p:tgtEl>
                                          <p:spTgt spid="20"/>
                                        </p:tgtEl>
                                      </p:cBhvr>
                                    </p:animEffect>
                                  </p:childTnLst>
                                </p:cTn>
                              </p:par>
                            </p:childTnLst>
                          </p:cTn>
                        </p:par>
                      </p:childTnLst>
                    </p:cTn>
                  </p:par>
                  <p:par>
                    <p:cTn id="261" fill="hold">
                      <p:stCondLst>
                        <p:cond delay="indefinite"/>
                      </p:stCondLst>
                      <p:childTnLst>
                        <p:par>
                          <p:cTn id="262" fill="hold">
                            <p:stCondLst>
                              <p:cond delay="0"/>
                            </p:stCondLst>
                            <p:childTnLst>
                              <p:par>
                                <p:cTn id="263" presetID="42" presetClass="entr" presetSubtype="0" fill="hold" grpId="0" nodeType="clickEffect">
                                  <p:stCondLst>
                                    <p:cond delay="0"/>
                                  </p:stCondLst>
                                  <p:childTnLst>
                                    <p:set>
                                      <p:cBhvr>
                                        <p:cTn id="264" dur="1" fill="hold">
                                          <p:stCondLst>
                                            <p:cond delay="0"/>
                                          </p:stCondLst>
                                        </p:cTn>
                                        <p:tgtEl>
                                          <p:spTgt spid="97"/>
                                        </p:tgtEl>
                                        <p:attrNameLst>
                                          <p:attrName>style.visibility</p:attrName>
                                        </p:attrNameLst>
                                      </p:cBhvr>
                                      <p:to>
                                        <p:strVal val="visible"/>
                                      </p:to>
                                    </p:set>
                                    <p:animEffect transition="in" filter="fade">
                                      <p:cBhvr>
                                        <p:cTn id="265" dur="1000"/>
                                        <p:tgtEl>
                                          <p:spTgt spid="97"/>
                                        </p:tgtEl>
                                      </p:cBhvr>
                                    </p:animEffect>
                                    <p:anim calcmode="lin" valueType="num">
                                      <p:cBhvr>
                                        <p:cTn id="266" dur="1000" fill="hold"/>
                                        <p:tgtEl>
                                          <p:spTgt spid="97"/>
                                        </p:tgtEl>
                                        <p:attrNameLst>
                                          <p:attrName>ppt_x</p:attrName>
                                        </p:attrNameLst>
                                      </p:cBhvr>
                                      <p:tavLst>
                                        <p:tav tm="0">
                                          <p:val>
                                            <p:strVal val="#ppt_x"/>
                                          </p:val>
                                        </p:tav>
                                        <p:tav tm="100000">
                                          <p:val>
                                            <p:strVal val="#ppt_x"/>
                                          </p:val>
                                        </p:tav>
                                      </p:tavLst>
                                    </p:anim>
                                    <p:anim calcmode="lin" valueType="num">
                                      <p:cBhvr>
                                        <p:cTn id="267"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68" fill="hold">
                      <p:stCondLst>
                        <p:cond delay="indefinite"/>
                      </p:stCondLst>
                      <p:childTnLst>
                        <p:par>
                          <p:cTn id="269" fill="hold">
                            <p:stCondLst>
                              <p:cond delay="0"/>
                            </p:stCondLst>
                            <p:childTnLst>
                              <p:par>
                                <p:cTn id="270" presetID="42" presetClass="exit" presetSubtype="0" fill="hold" grpId="1" nodeType="clickEffect">
                                  <p:stCondLst>
                                    <p:cond delay="0"/>
                                  </p:stCondLst>
                                  <p:childTnLst>
                                    <p:animEffect transition="out" filter="fade">
                                      <p:cBhvr>
                                        <p:cTn id="271" dur="1000"/>
                                        <p:tgtEl>
                                          <p:spTgt spid="96"/>
                                        </p:tgtEl>
                                      </p:cBhvr>
                                    </p:animEffect>
                                    <p:anim calcmode="lin" valueType="num">
                                      <p:cBhvr>
                                        <p:cTn id="272" dur="1000"/>
                                        <p:tgtEl>
                                          <p:spTgt spid="96"/>
                                        </p:tgtEl>
                                        <p:attrNameLst>
                                          <p:attrName>ppt_x</p:attrName>
                                        </p:attrNameLst>
                                      </p:cBhvr>
                                      <p:tavLst>
                                        <p:tav tm="0">
                                          <p:val>
                                            <p:strVal val="ppt_x"/>
                                          </p:val>
                                        </p:tav>
                                        <p:tav tm="100000">
                                          <p:val>
                                            <p:strVal val="ppt_x"/>
                                          </p:val>
                                        </p:tav>
                                      </p:tavLst>
                                    </p:anim>
                                    <p:anim calcmode="lin" valueType="num">
                                      <p:cBhvr>
                                        <p:cTn id="273" dur="1000"/>
                                        <p:tgtEl>
                                          <p:spTgt spid="96"/>
                                        </p:tgtEl>
                                        <p:attrNameLst>
                                          <p:attrName>ppt_y</p:attrName>
                                        </p:attrNameLst>
                                      </p:cBhvr>
                                      <p:tavLst>
                                        <p:tav tm="0">
                                          <p:val>
                                            <p:strVal val="ppt_y"/>
                                          </p:val>
                                        </p:tav>
                                        <p:tav tm="100000">
                                          <p:val>
                                            <p:strVal val="ppt_y+.1"/>
                                          </p:val>
                                        </p:tav>
                                      </p:tavLst>
                                    </p:anim>
                                    <p:set>
                                      <p:cBhvr>
                                        <p:cTn id="274" dur="1" fill="hold">
                                          <p:stCondLst>
                                            <p:cond delay="999"/>
                                          </p:stCondLst>
                                        </p:cTn>
                                        <p:tgtEl>
                                          <p:spTgt spid="9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4" presetClass="entr" presetSubtype="10" fill="hold" grpId="0" nodeType="clickEffect">
                                  <p:stCondLst>
                                    <p:cond delay="0"/>
                                  </p:stCondLst>
                                  <p:childTnLst>
                                    <p:set>
                                      <p:cBhvr>
                                        <p:cTn id="278" dur="1" fill="hold">
                                          <p:stCondLst>
                                            <p:cond delay="0"/>
                                          </p:stCondLst>
                                        </p:cTn>
                                        <p:tgtEl>
                                          <p:spTgt spid="27"/>
                                        </p:tgtEl>
                                        <p:attrNameLst>
                                          <p:attrName>style.visibility</p:attrName>
                                        </p:attrNameLst>
                                      </p:cBhvr>
                                      <p:to>
                                        <p:strVal val="visible"/>
                                      </p:to>
                                    </p:set>
                                    <p:animEffect transition="in" filter="randombar(horizontal)">
                                      <p:cBhvr>
                                        <p:cTn id="279" dur="500"/>
                                        <p:tgtEl>
                                          <p:spTgt spid="27"/>
                                        </p:tgtEl>
                                      </p:cBhvr>
                                    </p:animEffect>
                                  </p:childTnLst>
                                </p:cTn>
                              </p:par>
                            </p:childTnLst>
                          </p:cTn>
                        </p:par>
                      </p:childTnLst>
                    </p:cTn>
                  </p:par>
                  <p:par>
                    <p:cTn id="280" fill="hold">
                      <p:stCondLst>
                        <p:cond delay="indefinite"/>
                      </p:stCondLst>
                      <p:childTnLst>
                        <p:par>
                          <p:cTn id="281" fill="hold">
                            <p:stCondLst>
                              <p:cond delay="0"/>
                            </p:stCondLst>
                            <p:childTnLst>
                              <p:par>
                                <p:cTn id="282" presetID="42" presetClass="entr" presetSubtype="0" fill="hold" grpId="0" nodeType="clickEffect">
                                  <p:stCondLst>
                                    <p:cond delay="0"/>
                                  </p:stCondLst>
                                  <p:childTnLst>
                                    <p:set>
                                      <p:cBhvr>
                                        <p:cTn id="283" dur="1" fill="hold">
                                          <p:stCondLst>
                                            <p:cond delay="0"/>
                                          </p:stCondLst>
                                        </p:cTn>
                                        <p:tgtEl>
                                          <p:spTgt spid="78"/>
                                        </p:tgtEl>
                                        <p:attrNameLst>
                                          <p:attrName>style.visibility</p:attrName>
                                        </p:attrNameLst>
                                      </p:cBhvr>
                                      <p:to>
                                        <p:strVal val="visible"/>
                                      </p:to>
                                    </p:set>
                                    <p:animEffect transition="in" filter="fade">
                                      <p:cBhvr>
                                        <p:cTn id="284" dur="1000"/>
                                        <p:tgtEl>
                                          <p:spTgt spid="78"/>
                                        </p:tgtEl>
                                      </p:cBhvr>
                                    </p:animEffect>
                                    <p:anim calcmode="lin" valueType="num">
                                      <p:cBhvr>
                                        <p:cTn id="285" dur="1000" fill="hold"/>
                                        <p:tgtEl>
                                          <p:spTgt spid="78"/>
                                        </p:tgtEl>
                                        <p:attrNameLst>
                                          <p:attrName>ppt_x</p:attrName>
                                        </p:attrNameLst>
                                      </p:cBhvr>
                                      <p:tavLst>
                                        <p:tav tm="0">
                                          <p:val>
                                            <p:strVal val="#ppt_x"/>
                                          </p:val>
                                        </p:tav>
                                        <p:tav tm="100000">
                                          <p:val>
                                            <p:strVal val="#ppt_x"/>
                                          </p:val>
                                        </p:tav>
                                      </p:tavLst>
                                    </p:anim>
                                    <p:anim calcmode="lin" valueType="num">
                                      <p:cBhvr>
                                        <p:cTn id="286"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87" fill="hold">
                      <p:stCondLst>
                        <p:cond delay="indefinite"/>
                      </p:stCondLst>
                      <p:childTnLst>
                        <p:par>
                          <p:cTn id="288" fill="hold">
                            <p:stCondLst>
                              <p:cond delay="0"/>
                            </p:stCondLst>
                            <p:childTnLst>
                              <p:par>
                                <p:cTn id="289" presetID="42" presetClass="exit" presetSubtype="0" fill="hold" grpId="1" nodeType="clickEffect">
                                  <p:stCondLst>
                                    <p:cond delay="0"/>
                                  </p:stCondLst>
                                  <p:childTnLst>
                                    <p:animEffect transition="out" filter="fade">
                                      <p:cBhvr>
                                        <p:cTn id="290" dur="1000"/>
                                        <p:tgtEl>
                                          <p:spTgt spid="97"/>
                                        </p:tgtEl>
                                      </p:cBhvr>
                                    </p:animEffect>
                                    <p:anim calcmode="lin" valueType="num">
                                      <p:cBhvr>
                                        <p:cTn id="291" dur="1000"/>
                                        <p:tgtEl>
                                          <p:spTgt spid="97"/>
                                        </p:tgtEl>
                                        <p:attrNameLst>
                                          <p:attrName>ppt_x</p:attrName>
                                        </p:attrNameLst>
                                      </p:cBhvr>
                                      <p:tavLst>
                                        <p:tav tm="0">
                                          <p:val>
                                            <p:strVal val="ppt_x"/>
                                          </p:val>
                                        </p:tav>
                                        <p:tav tm="100000">
                                          <p:val>
                                            <p:strVal val="ppt_x"/>
                                          </p:val>
                                        </p:tav>
                                      </p:tavLst>
                                    </p:anim>
                                    <p:anim calcmode="lin" valueType="num">
                                      <p:cBhvr>
                                        <p:cTn id="292" dur="1000"/>
                                        <p:tgtEl>
                                          <p:spTgt spid="97"/>
                                        </p:tgtEl>
                                        <p:attrNameLst>
                                          <p:attrName>ppt_y</p:attrName>
                                        </p:attrNameLst>
                                      </p:cBhvr>
                                      <p:tavLst>
                                        <p:tav tm="0">
                                          <p:val>
                                            <p:strVal val="ppt_y"/>
                                          </p:val>
                                        </p:tav>
                                        <p:tav tm="100000">
                                          <p:val>
                                            <p:strVal val="ppt_y+.1"/>
                                          </p:val>
                                        </p:tav>
                                      </p:tavLst>
                                    </p:anim>
                                    <p:set>
                                      <p:cBhvr>
                                        <p:cTn id="293" dur="1" fill="hold">
                                          <p:stCondLst>
                                            <p:cond delay="999"/>
                                          </p:stCondLst>
                                        </p:cTn>
                                        <p:tgtEl>
                                          <p:spTgt spid="97"/>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14" presetClass="entr" presetSubtype="10" fill="hold" grpId="0" nodeType="clickEffect">
                                  <p:stCondLst>
                                    <p:cond delay="0"/>
                                  </p:stCondLst>
                                  <p:childTnLst>
                                    <p:set>
                                      <p:cBhvr>
                                        <p:cTn id="297" dur="1" fill="hold">
                                          <p:stCondLst>
                                            <p:cond delay="0"/>
                                          </p:stCondLst>
                                        </p:cTn>
                                        <p:tgtEl>
                                          <p:spTgt spid="21"/>
                                        </p:tgtEl>
                                        <p:attrNameLst>
                                          <p:attrName>style.visibility</p:attrName>
                                        </p:attrNameLst>
                                      </p:cBhvr>
                                      <p:to>
                                        <p:strVal val="visible"/>
                                      </p:to>
                                    </p:set>
                                    <p:animEffect transition="in" filter="randombar(horizontal)">
                                      <p:cBhvr>
                                        <p:cTn id="298" dur="500"/>
                                        <p:tgtEl>
                                          <p:spTgt spid="21"/>
                                        </p:tgtEl>
                                      </p:cBhvr>
                                    </p:animEffect>
                                  </p:childTnLst>
                                </p:cTn>
                              </p:par>
                            </p:childTnLst>
                          </p:cTn>
                        </p:par>
                      </p:childTnLst>
                    </p:cTn>
                  </p:par>
                  <p:par>
                    <p:cTn id="299" fill="hold">
                      <p:stCondLst>
                        <p:cond delay="indefinite"/>
                      </p:stCondLst>
                      <p:childTnLst>
                        <p:par>
                          <p:cTn id="300" fill="hold">
                            <p:stCondLst>
                              <p:cond delay="0"/>
                            </p:stCondLst>
                            <p:childTnLst>
                              <p:par>
                                <p:cTn id="301" presetID="42" presetClass="entr" presetSubtype="0" fill="hold" grpId="0" nodeType="clickEffect">
                                  <p:stCondLst>
                                    <p:cond delay="0"/>
                                  </p:stCondLst>
                                  <p:childTnLst>
                                    <p:set>
                                      <p:cBhvr>
                                        <p:cTn id="302" dur="1" fill="hold">
                                          <p:stCondLst>
                                            <p:cond delay="0"/>
                                          </p:stCondLst>
                                        </p:cTn>
                                        <p:tgtEl>
                                          <p:spTgt spid="75"/>
                                        </p:tgtEl>
                                        <p:attrNameLst>
                                          <p:attrName>style.visibility</p:attrName>
                                        </p:attrNameLst>
                                      </p:cBhvr>
                                      <p:to>
                                        <p:strVal val="visible"/>
                                      </p:to>
                                    </p:set>
                                    <p:animEffect transition="in" filter="fade">
                                      <p:cBhvr>
                                        <p:cTn id="303" dur="1000"/>
                                        <p:tgtEl>
                                          <p:spTgt spid="75"/>
                                        </p:tgtEl>
                                      </p:cBhvr>
                                    </p:animEffect>
                                    <p:anim calcmode="lin" valueType="num">
                                      <p:cBhvr>
                                        <p:cTn id="304" dur="1000" fill="hold"/>
                                        <p:tgtEl>
                                          <p:spTgt spid="75"/>
                                        </p:tgtEl>
                                        <p:attrNameLst>
                                          <p:attrName>ppt_x</p:attrName>
                                        </p:attrNameLst>
                                      </p:cBhvr>
                                      <p:tavLst>
                                        <p:tav tm="0">
                                          <p:val>
                                            <p:strVal val="#ppt_x"/>
                                          </p:val>
                                        </p:tav>
                                        <p:tav tm="100000">
                                          <p:val>
                                            <p:strVal val="#ppt_x"/>
                                          </p:val>
                                        </p:tav>
                                      </p:tavLst>
                                    </p:anim>
                                    <p:anim calcmode="lin" valueType="num">
                                      <p:cBhvr>
                                        <p:cTn id="305"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06" fill="hold">
                      <p:stCondLst>
                        <p:cond delay="indefinite"/>
                      </p:stCondLst>
                      <p:childTnLst>
                        <p:par>
                          <p:cTn id="307" fill="hold">
                            <p:stCondLst>
                              <p:cond delay="0"/>
                            </p:stCondLst>
                            <p:childTnLst>
                              <p:par>
                                <p:cTn id="308" presetID="42" presetClass="exit" presetSubtype="0" fill="hold" grpId="1" nodeType="clickEffect">
                                  <p:stCondLst>
                                    <p:cond delay="0"/>
                                  </p:stCondLst>
                                  <p:childTnLst>
                                    <p:animEffect transition="out" filter="fade">
                                      <p:cBhvr>
                                        <p:cTn id="309" dur="1000"/>
                                        <p:tgtEl>
                                          <p:spTgt spid="78"/>
                                        </p:tgtEl>
                                      </p:cBhvr>
                                    </p:animEffect>
                                    <p:anim calcmode="lin" valueType="num">
                                      <p:cBhvr>
                                        <p:cTn id="310" dur="1000"/>
                                        <p:tgtEl>
                                          <p:spTgt spid="78"/>
                                        </p:tgtEl>
                                        <p:attrNameLst>
                                          <p:attrName>ppt_x</p:attrName>
                                        </p:attrNameLst>
                                      </p:cBhvr>
                                      <p:tavLst>
                                        <p:tav tm="0">
                                          <p:val>
                                            <p:strVal val="ppt_x"/>
                                          </p:val>
                                        </p:tav>
                                        <p:tav tm="100000">
                                          <p:val>
                                            <p:strVal val="ppt_x"/>
                                          </p:val>
                                        </p:tav>
                                      </p:tavLst>
                                    </p:anim>
                                    <p:anim calcmode="lin" valueType="num">
                                      <p:cBhvr>
                                        <p:cTn id="311" dur="1000"/>
                                        <p:tgtEl>
                                          <p:spTgt spid="78"/>
                                        </p:tgtEl>
                                        <p:attrNameLst>
                                          <p:attrName>ppt_y</p:attrName>
                                        </p:attrNameLst>
                                      </p:cBhvr>
                                      <p:tavLst>
                                        <p:tav tm="0">
                                          <p:val>
                                            <p:strVal val="ppt_y"/>
                                          </p:val>
                                        </p:tav>
                                        <p:tav tm="100000">
                                          <p:val>
                                            <p:strVal val="ppt_y+.1"/>
                                          </p:val>
                                        </p:tav>
                                      </p:tavLst>
                                    </p:anim>
                                    <p:set>
                                      <p:cBhvr>
                                        <p:cTn id="312" dur="1" fill="hold">
                                          <p:stCondLst>
                                            <p:cond delay="999"/>
                                          </p:stCondLst>
                                        </p:cTn>
                                        <p:tgtEl>
                                          <p:spTgt spid="78"/>
                                        </p:tgtEl>
                                        <p:attrNameLst>
                                          <p:attrName>style.visibility</p:attrName>
                                        </p:attrNameLst>
                                      </p:cBhvr>
                                      <p:to>
                                        <p:strVal val="hidden"/>
                                      </p:to>
                                    </p:set>
                                  </p:childTnLst>
                                </p:cTn>
                              </p:par>
                            </p:childTnLst>
                          </p:cTn>
                        </p:par>
                      </p:childTnLst>
                    </p:cTn>
                  </p:par>
                  <p:par>
                    <p:cTn id="313" fill="hold">
                      <p:stCondLst>
                        <p:cond delay="indefinite"/>
                      </p:stCondLst>
                      <p:childTnLst>
                        <p:par>
                          <p:cTn id="314" fill="hold">
                            <p:stCondLst>
                              <p:cond delay="0"/>
                            </p:stCondLst>
                            <p:childTnLst>
                              <p:par>
                                <p:cTn id="315" presetID="14" presetClass="entr" presetSubtype="10" fill="hold" grpId="0" nodeType="clickEffect">
                                  <p:stCondLst>
                                    <p:cond delay="0"/>
                                  </p:stCondLst>
                                  <p:childTnLst>
                                    <p:set>
                                      <p:cBhvr>
                                        <p:cTn id="316" dur="1" fill="hold">
                                          <p:stCondLst>
                                            <p:cond delay="0"/>
                                          </p:stCondLst>
                                        </p:cTn>
                                        <p:tgtEl>
                                          <p:spTgt spid="28"/>
                                        </p:tgtEl>
                                        <p:attrNameLst>
                                          <p:attrName>style.visibility</p:attrName>
                                        </p:attrNameLst>
                                      </p:cBhvr>
                                      <p:to>
                                        <p:strVal val="visible"/>
                                      </p:to>
                                    </p:set>
                                    <p:animEffect transition="in" filter="randombar(horizontal)">
                                      <p:cBhvr>
                                        <p:cTn id="317" dur="500"/>
                                        <p:tgtEl>
                                          <p:spTgt spid="28"/>
                                        </p:tgtEl>
                                      </p:cBhvr>
                                    </p:animEffect>
                                  </p:childTnLst>
                                </p:cTn>
                              </p:par>
                            </p:childTnLst>
                          </p:cTn>
                        </p:par>
                      </p:childTnLst>
                    </p:cTn>
                  </p:par>
                  <p:par>
                    <p:cTn id="318" fill="hold">
                      <p:stCondLst>
                        <p:cond delay="indefinite"/>
                      </p:stCondLst>
                      <p:childTnLst>
                        <p:par>
                          <p:cTn id="319" fill="hold">
                            <p:stCondLst>
                              <p:cond delay="0"/>
                            </p:stCondLst>
                            <p:childTnLst>
                              <p:par>
                                <p:cTn id="320" presetID="42" presetClass="exit" presetSubtype="0" fill="hold" grpId="1" nodeType="clickEffect">
                                  <p:stCondLst>
                                    <p:cond delay="0"/>
                                  </p:stCondLst>
                                  <p:childTnLst>
                                    <p:animEffect transition="out" filter="fade">
                                      <p:cBhvr>
                                        <p:cTn id="321" dur="1000"/>
                                        <p:tgtEl>
                                          <p:spTgt spid="75"/>
                                        </p:tgtEl>
                                      </p:cBhvr>
                                    </p:animEffect>
                                    <p:anim calcmode="lin" valueType="num">
                                      <p:cBhvr>
                                        <p:cTn id="322" dur="1000"/>
                                        <p:tgtEl>
                                          <p:spTgt spid="75"/>
                                        </p:tgtEl>
                                        <p:attrNameLst>
                                          <p:attrName>ppt_x</p:attrName>
                                        </p:attrNameLst>
                                      </p:cBhvr>
                                      <p:tavLst>
                                        <p:tav tm="0">
                                          <p:val>
                                            <p:strVal val="ppt_x"/>
                                          </p:val>
                                        </p:tav>
                                        <p:tav tm="100000">
                                          <p:val>
                                            <p:strVal val="ppt_x"/>
                                          </p:val>
                                        </p:tav>
                                      </p:tavLst>
                                    </p:anim>
                                    <p:anim calcmode="lin" valueType="num">
                                      <p:cBhvr>
                                        <p:cTn id="323" dur="1000"/>
                                        <p:tgtEl>
                                          <p:spTgt spid="75"/>
                                        </p:tgtEl>
                                        <p:attrNameLst>
                                          <p:attrName>ppt_y</p:attrName>
                                        </p:attrNameLst>
                                      </p:cBhvr>
                                      <p:tavLst>
                                        <p:tav tm="0">
                                          <p:val>
                                            <p:strVal val="ppt_y"/>
                                          </p:val>
                                        </p:tav>
                                        <p:tav tm="100000">
                                          <p:val>
                                            <p:strVal val="ppt_y+.1"/>
                                          </p:val>
                                        </p:tav>
                                      </p:tavLst>
                                    </p:anim>
                                    <p:set>
                                      <p:cBhvr>
                                        <p:cTn id="324" dur="1" fill="hold">
                                          <p:stCondLst>
                                            <p:cond delay="999"/>
                                          </p:stCondLst>
                                        </p:cTn>
                                        <p:tgtEl>
                                          <p:spTgt spid="75"/>
                                        </p:tgtEl>
                                        <p:attrNameLst>
                                          <p:attrName>style.visibility</p:attrName>
                                        </p:attrNameLst>
                                      </p:cBhvr>
                                      <p:to>
                                        <p:strVal val="hidden"/>
                                      </p:to>
                                    </p:set>
                                  </p:childTnLst>
                                </p:cTn>
                              </p:par>
                            </p:childTnLst>
                          </p:cTn>
                        </p:par>
                      </p:childTnLst>
                    </p:cTn>
                  </p:par>
                  <p:par>
                    <p:cTn id="325" fill="hold">
                      <p:stCondLst>
                        <p:cond delay="indefinite"/>
                      </p:stCondLst>
                      <p:childTnLst>
                        <p:par>
                          <p:cTn id="326" fill="hold">
                            <p:stCondLst>
                              <p:cond delay="0"/>
                            </p:stCondLst>
                            <p:childTnLst>
                              <p:par>
                                <p:cTn id="327" presetID="14" presetClass="entr" presetSubtype="10" fill="hold" grpId="0" nodeType="clickEffect">
                                  <p:stCondLst>
                                    <p:cond delay="0"/>
                                  </p:stCondLst>
                                  <p:childTnLst>
                                    <p:set>
                                      <p:cBhvr>
                                        <p:cTn id="328" dur="1" fill="hold">
                                          <p:stCondLst>
                                            <p:cond delay="0"/>
                                          </p:stCondLst>
                                        </p:cTn>
                                        <p:tgtEl>
                                          <p:spTgt spid="22"/>
                                        </p:tgtEl>
                                        <p:attrNameLst>
                                          <p:attrName>style.visibility</p:attrName>
                                        </p:attrNameLst>
                                      </p:cBhvr>
                                      <p:to>
                                        <p:strVal val="visible"/>
                                      </p:to>
                                    </p:set>
                                    <p:animEffect transition="in" filter="randombar(horizontal)">
                                      <p:cBhvr>
                                        <p:cTn id="329" dur="500"/>
                                        <p:tgtEl>
                                          <p:spTgt spid="22"/>
                                        </p:tgtEl>
                                      </p:cBhvr>
                                    </p:animEffect>
                                  </p:childTnLst>
                                </p:cTn>
                              </p:par>
                            </p:childTnLst>
                          </p:cTn>
                        </p:par>
                      </p:childTnLst>
                    </p:cTn>
                  </p:par>
                  <p:par>
                    <p:cTn id="330" fill="hold">
                      <p:stCondLst>
                        <p:cond delay="indefinite"/>
                      </p:stCondLst>
                      <p:childTnLst>
                        <p:par>
                          <p:cTn id="331" fill="hold">
                            <p:stCondLst>
                              <p:cond delay="0"/>
                            </p:stCondLst>
                            <p:childTnLst>
                              <p:par>
                                <p:cTn id="332" presetID="42" presetClass="entr" presetSubtype="0" fill="hold" grpId="0" nodeType="clickEffect">
                                  <p:stCondLst>
                                    <p:cond delay="0"/>
                                  </p:stCondLst>
                                  <p:childTnLst>
                                    <p:set>
                                      <p:cBhvr>
                                        <p:cTn id="333" dur="1" fill="hold">
                                          <p:stCondLst>
                                            <p:cond delay="0"/>
                                          </p:stCondLst>
                                        </p:cTn>
                                        <p:tgtEl>
                                          <p:spTgt spid="32"/>
                                        </p:tgtEl>
                                        <p:attrNameLst>
                                          <p:attrName>style.visibility</p:attrName>
                                        </p:attrNameLst>
                                      </p:cBhvr>
                                      <p:to>
                                        <p:strVal val="visible"/>
                                      </p:to>
                                    </p:set>
                                    <p:animEffect transition="in" filter="fade">
                                      <p:cBhvr>
                                        <p:cTn id="334" dur="1000"/>
                                        <p:tgtEl>
                                          <p:spTgt spid="32"/>
                                        </p:tgtEl>
                                      </p:cBhvr>
                                    </p:animEffect>
                                    <p:anim calcmode="lin" valueType="num">
                                      <p:cBhvr>
                                        <p:cTn id="335" dur="1000" fill="hold"/>
                                        <p:tgtEl>
                                          <p:spTgt spid="32"/>
                                        </p:tgtEl>
                                        <p:attrNameLst>
                                          <p:attrName>ppt_x</p:attrName>
                                        </p:attrNameLst>
                                      </p:cBhvr>
                                      <p:tavLst>
                                        <p:tav tm="0">
                                          <p:val>
                                            <p:strVal val="#ppt_x"/>
                                          </p:val>
                                        </p:tav>
                                        <p:tav tm="100000">
                                          <p:val>
                                            <p:strVal val="#ppt_x"/>
                                          </p:val>
                                        </p:tav>
                                      </p:tavLst>
                                    </p:anim>
                                    <p:anim calcmode="lin" valueType="num">
                                      <p:cBhvr>
                                        <p:cTn id="33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37" fill="hold">
                      <p:stCondLst>
                        <p:cond delay="indefinite"/>
                      </p:stCondLst>
                      <p:childTnLst>
                        <p:par>
                          <p:cTn id="338" fill="hold">
                            <p:stCondLst>
                              <p:cond delay="0"/>
                            </p:stCondLst>
                            <p:childTnLst>
                              <p:par>
                                <p:cTn id="339" presetID="42" presetClass="entr" presetSubtype="0" fill="hold" grpId="0" nodeType="clickEffect">
                                  <p:stCondLst>
                                    <p:cond delay="0"/>
                                  </p:stCondLst>
                                  <p:childTnLst>
                                    <p:set>
                                      <p:cBhvr>
                                        <p:cTn id="340" dur="1" fill="hold">
                                          <p:stCondLst>
                                            <p:cond delay="0"/>
                                          </p:stCondLst>
                                        </p:cTn>
                                        <p:tgtEl>
                                          <p:spTgt spid="38"/>
                                        </p:tgtEl>
                                        <p:attrNameLst>
                                          <p:attrName>style.visibility</p:attrName>
                                        </p:attrNameLst>
                                      </p:cBhvr>
                                      <p:to>
                                        <p:strVal val="visible"/>
                                      </p:to>
                                    </p:set>
                                    <p:animEffect transition="in" filter="fade">
                                      <p:cBhvr>
                                        <p:cTn id="341" dur="1000"/>
                                        <p:tgtEl>
                                          <p:spTgt spid="38"/>
                                        </p:tgtEl>
                                      </p:cBhvr>
                                    </p:animEffect>
                                    <p:anim calcmode="lin" valueType="num">
                                      <p:cBhvr>
                                        <p:cTn id="342" dur="1000" fill="hold"/>
                                        <p:tgtEl>
                                          <p:spTgt spid="38"/>
                                        </p:tgtEl>
                                        <p:attrNameLst>
                                          <p:attrName>ppt_x</p:attrName>
                                        </p:attrNameLst>
                                      </p:cBhvr>
                                      <p:tavLst>
                                        <p:tav tm="0">
                                          <p:val>
                                            <p:strVal val="#ppt_x"/>
                                          </p:val>
                                        </p:tav>
                                        <p:tav tm="100000">
                                          <p:val>
                                            <p:strVal val="#ppt_x"/>
                                          </p:val>
                                        </p:tav>
                                      </p:tavLst>
                                    </p:anim>
                                    <p:anim calcmode="lin" valueType="num">
                                      <p:cBhvr>
                                        <p:cTn id="34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42" presetClass="entr" presetSubtype="0" fill="hold" grpId="0" nodeType="clickEffect">
                                  <p:stCondLst>
                                    <p:cond delay="0"/>
                                  </p:stCondLst>
                                  <p:childTnLst>
                                    <p:set>
                                      <p:cBhvr>
                                        <p:cTn id="347" dur="1" fill="hold">
                                          <p:stCondLst>
                                            <p:cond delay="0"/>
                                          </p:stCondLst>
                                        </p:cTn>
                                        <p:tgtEl>
                                          <p:spTgt spid="39"/>
                                        </p:tgtEl>
                                        <p:attrNameLst>
                                          <p:attrName>style.visibility</p:attrName>
                                        </p:attrNameLst>
                                      </p:cBhvr>
                                      <p:to>
                                        <p:strVal val="visible"/>
                                      </p:to>
                                    </p:set>
                                    <p:animEffect transition="in" filter="fade">
                                      <p:cBhvr>
                                        <p:cTn id="348" dur="1000"/>
                                        <p:tgtEl>
                                          <p:spTgt spid="39"/>
                                        </p:tgtEl>
                                      </p:cBhvr>
                                    </p:animEffect>
                                    <p:anim calcmode="lin" valueType="num">
                                      <p:cBhvr>
                                        <p:cTn id="349" dur="1000" fill="hold"/>
                                        <p:tgtEl>
                                          <p:spTgt spid="39"/>
                                        </p:tgtEl>
                                        <p:attrNameLst>
                                          <p:attrName>ppt_x</p:attrName>
                                        </p:attrNameLst>
                                      </p:cBhvr>
                                      <p:tavLst>
                                        <p:tav tm="0">
                                          <p:val>
                                            <p:strVal val="#ppt_x"/>
                                          </p:val>
                                        </p:tav>
                                        <p:tav tm="100000">
                                          <p:val>
                                            <p:strVal val="#ppt_x"/>
                                          </p:val>
                                        </p:tav>
                                      </p:tavLst>
                                    </p:anim>
                                    <p:anim calcmode="lin" valueType="num">
                                      <p:cBhvr>
                                        <p:cTn id="35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1" fill="hold">
                      <p:stCondLst>
                        <p:cond delay="indefinite"/>
                      </p:stCondLst>
                      <p:childTnLst>
                        <p:par>
                          <p:cTn id="352" fill="hold">
                            <p:stCondLst>
                              <p:cond delay="0"/>
                            </p:stCondLst>
                            <p:childTnLst>
                              <p:par>
                                <p:cTn id="353" presetID="42" presetClass="entr" presetSubtype="0" fill="hold" grpId="0" nodeType="clickEffect">
                                  <p:stCondLst>
                                    <p:cond delay="0"/>
                                  </p:stCondLst>
                                  <p:childTnLst>
                                    <p:set>
                                      <p:cBhvr>
                                        <p:cTn id="354" dur="1" fill="hold">
                                          <p:stCondLst>
                                            <p:cond delay="0"/>
                                          </p:stCondLst>
                                        </p:cTn>
                                        <p:tgtEl>
                                          <p:spTgt spid="40"/>
                                        </p:tgtEl>
                                        <p:attrNameLst>
                                          <p:attrName>style.visibility</p:attrName>
                                        </p:attrNameLst>
                                      </p:cBhvr>
                                      <p:to>
                                        <p:strVal val="visible"/>
                                      </p:to>
                                    </p:set>
                                    <p:animEffect transition="in" filter="fade">
                                      <p:cBhvr>
                                        <p:cTn id="355" dur="1000"/>
                                        <p:tgtEl>
                                          <p:spTgt spid="40"/>
                                        </p:tgtEl>
                                      </p:cBhvr>
                                    </p:animEffect>
                                    <p:anim calcmode="lin" valueType="num">
                                      <p:cBhvr>
                                        <p:cTn id="356" dur="1000" fill="hold"/>
                                        <p:tgtEl>
                                          <p:spTgt spid="40"/>
                                        </p:tgtEl>
                                        <p:attrNameLst>
                                          <p:attrName>ppt_x</p:attrName>
                                        </p:attrNameLst>
                                      </p:cBhvr>
                                      <p:tavLst>
                                        <p:tav tm="0">
                                          <p:val>
                                            <p:strVal val="#ppt_x"/>
                                          </p:val>
                                        </p:tav>
                                        <p:tav tm="100000">
                                          <p:val>
                                            <p:strVal val="#ppt_x"/>
                                          </p:val>
                                        </p:tav>
                                      </p:tavLst>
                                    </p:anim>
                                    <p:anim calcmode="lin" valueType="num">
                                      <p:cBhvr>
                                        <p:cTn id="35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8" fill="hold">
                      <p:stCondLst>
                        <p:cond delay="indefinite"/>
                      </p:stCondLst>
                      <p:childTnLst>
                        <p:par>
                          <p:cTn id="359" fill="hold">
                            <p:stCondLst>
                              <p:cond delay="0"/>
                            </p:stCondLst>
                            <p:childTnLst>
                              <p:par>
                                <p:cTn id="360" presetID="42" presetClass="entr" presetSubtype="0" fill="hold" grpId="0" nodeType="clickEffect">
                                  <p:stCondLst>
                                    <p:cond delay="0"/>
                                  </p:stCondLst>
                                  <p:childTnLst>
                                    <p:set>
                                      <p:cBhvr>
                                        <p:cTn id="361" dur="1" fill="hold">
                                          <p:stCondLst>
                                            <p:cond delay="0"/>
                                          </p:stCondLst>
                                        </p:cTn>
                                        <p:tgtEl>
                                          <p:spTgt spid="41"/>
                                        </p:tgtEl>
                                        <p:attrNameLst>
                                          <p:attrName>style.visibility</p:attrName>
                                        </p:attrNameLst>
                                      </p:cBhvr>
                                      <p:to>
                                        <p:strVal val="visible"/>
                                      </p:to>
                                    </p:set>
                                    <p:animEffect transition="in" filter="fade">
                                      <p:cBhvr>
                                        <p:cTn id="362" dur="1000"/>
                                        <p:tgtEl>
                                          <p:spTgt spid="41"/>
                                        </p:tgtEl>
                                      </p:cBhvr>
                                    </p:animEffect>
                                    <p:anim calcmode="lin" valueType="num">
                                      <p:cBhvr>
                                        <p:cTn id="363" dur="1000" fill="hold"/>
                                        <p:tgtEl>
                                          <p:spTgt spid="41"/>
                                        </p:tgtEl>
                                        <p:attrNameLst>
                                          <p:attrName>ppt_x</p:attrName>
                                        </p:attrNameLst>
                                      </p:cBhvr>
                                      <p:tavLst>
                                        <p:tav tm="0">
                                          <p:val>
                                            <p:strVal val="#ppt_x"/>
                                          </p:val>
                                        </p:tav>
                                        <p:tav tm="100000">
                                          <p:val>
                                            <p:strVal val="#ppt_x"/>
                                          </p:val>
                                        </p:tav>
                                      </p:tavLst>
                                    </p:anim>
                                    <p:anim calcmode="lin" valueType="num">
                                      <p:cBhvr>
                                        <p:cTn id="36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65" fill="hold">
                      <p:stCondLst>
                        <p:cond delay="indefinite"/>
                      </p:stCondLst>
                      <p:childTnLst>
                        <p:par>
                          <p:cTn id="366" fill="hold">
                            <p:stCondLst>
                              <p:cond delay="0"/>
                            </p:stCondLst>
                            <p:childTnLst>
                              <p:par>
                                <p:cTn id="367" presetID="42" presetClass="entr" presetSubtype="0" fill="hold" grpId="0" nodeType="clickEffect">
                                  <p:stCondLst>
                                    <p:cond delay="0"/>
                                  </p:stCondLst>
                                  <p:childTnLst>
                                    <p:set>
                                      <p:cBhvr>
                                        <p:cTn id="368" dur="1" fill="hold">
                                          <p:stCondLst>
                                            <p:cond delay="0"/>
                                          </p:stCondLst>
                                        </p:cTn>
                                        <p:tgtEl>
                                          <p:spTgt spid="43"/>
                                        </p:tgtEl>
                                        <p:attrNameLst>
                                          <p:attrName>style.visibility</p:attrName>
                                        </p:attrNameLst>
                                      </p:cBhvr>
                                      <p:to>
                                        <p:strVal val="visible"/>
                                      </p:to>
                                    </p:set>
                                    <p:animEffect transition="in" filter="fade">
                                      <p:cBhvr>
                                        <p:cTn id="369" dur="1000"/>
                                        <p:tgtEl>
                                          <p:spTgt spid="43"/>
                                        </p:tgtEl>
                                      </p:cBhvr>
                                    </p:animEffect>
                                    <p:anim calcmode="lin" valueType="num">
                                      <p:cBhvr>
                                        <p:cTn id="370" dur="1000" fill="hold"/>
                                        <p:tgtEl>
                                          <p:spTgt spid="43"/>
                                        </p:tgtEl>
                                        <p:attrNameLst>
                                          <p:attrName>ppt_x</p:attrName>
                                        </p:attrNameLst>
                                      </p:cBhvr>
                                      <p:tavLst>
                                        <p:tav tm="0">
                                          <p:val>
                                            <p:strVal val="#ppt_x"/>
                                          </p:val>
                                        </p:tav>
                                        <p:tav tm="100000">
                                          <p:val>
                                            <p:strVal val="#ppt_x"/>
                                          </p:val>
                                        </p:tav>
                                      </p:tavLst>
                                    </p:anim>
                                    <p:anim calcmode="lin" valueType="num">
                                      <p:cBhvr>
                                        <p:cTn id="37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72" fill="hold">
                      <p:stCondLst>
                        <p:cond delay="indefinite"/>
                      </p:stCondLst>
                      <p:childTnLst>
                        <p:par>
                          <p:cTn id="373" fill="hold">
                            <p:stCondLst>
                              <p:cond delay="0"/>
                            </p:stCondLst>
                            <p:childTnLst>
                              <p:par>
                                <p:cTn id="374" presetID="42" presetClass="entr" presetSubtype="0" fill="hold" grpId="0" nodeType="clickEffect">
                                  <p:stCondLst>
                                    <p:cond delay="0"/>
                                  </p:stCondLst>
                                  <p:childTnLst>
                                    <p:set>
                                      <p:cBhvr>
                                        <p:cTn id="375" dur="1" fill="hold">
                                          <p:stCondLst>
                                            <p:cond delay="0"/>
                                          </p:stCondLst>
                                        </p:cTn>
                                        <p:tgtEl>
                                          <p:spTgt spid="44"/>
                                        </p:tgtEl>
                                        <p:attrNameLst>
                                          <p:attrName>style.visibility</p:attrName>
                                        </p:attrNameLst>
                                      </p:cBhvr>
                                      <p:to>
                                        <p:strVal val="visible"/>
                                      </p:to>
                                    </p:set>
                                    <p:animEffect transition="in" filter="fade">
                                      <p:cBhvr>
                                        <p:cTn id="376" dur="1000"/>
                                        <p:tgtEl>
                                          <p:spTgt spid="44"/>
                                        </p:tgtEl>
                                      </p:cBhvr>
                                    </p:animEffect>
                                    <p:anim calcmode="lin" valueType="num">
                                      <p:cBhvr>
                                        <p:cTn id="377" dur="1000" fill="hold"/>
                                        <p:tgtEl>
                                          <p:spTgt spid="44"/>
                                        </p:tgtEl>
                                        <p:attrNameLst>
                                          <p:attrName>ppt_x</p:attrName>
                                        </p:attrNameLst>
                                      </p:cBhvr>
                                      <p:tavLst>
                                        <p:tav tm="0">
                                          <p:val>
                                            <p:strVal val="#ppt_x"/>
                                          </p:val>
                                        </p:tav>
                                        <p:tav tm="100000">
                                          <p:val>
                                            <p:strVal val="#ppt_x"/>
                                          </p:val>
                                        </p:tav>
                                      </p:tavLst>
                                    </p:anim>
                                    <p:anim calcmode="lin" valueType="num">
                                      <p:cBhvr>
                                        <p:cTn id="37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42" presetClass="entr" presetSubtype="0" fill="hold" grpId="0" nodeType="clickEffect">
                                  <p:stCondLst>
                                    <p:cond delay="0"/>
                                  </p:stCondLst>
                                  <p:childTnLst>
                                    <p:set>
                                      <p:cBhvr>
                                        <p:cTn id="382" dur="1" fill="hold">
                                          <p:stCondLst>
                                            <p:cond delay="0"/>
                                          </p:stCondLst>
                                        </p:cTn>
                                        <p:tgtEl>
                                          <p:spTgt spid="45"/>
                                        </p:tgtEl>
                                        <p:attrNameLst>
                                          <p:attrName>style.visibility</p:attrName>
                                        </p:attrNameLst>
                                      </p:cBhvr>
                                      <p:to>
                                        <p:strVal val="visible"/>
                                      </p:to>
                                    </p:set>
                                    <p:animEffect transition="in" filter="fade">
                                      <p:cBhvr>
                                        <p:cTn id="383" dur="1000"/>
                                        <p:tgtEl>
                                          <p:spTgt spid="45"/>
                                        </p:tgtEl>
                                      </p:cBhvr>
                                    </p:animEffect>
                                    <p:anim calcmode="lin" valueType="num">
                                      <p:cBhvr>
                                        <p:cTn id="384" dur="1000" fill="hold"/>
                                        <p:tgtEl>
                                          <p:spTgt spid="45"/>
                                        </p:tgtEl>
                                        <p:attrNameLst>
                                          <p:attrName>ppt_x</p:attrName>
                                        </p:attrNameLst>
                                      </p:cBhvr>
                                      <p:tavLst>
                                        <p:tav tm="0">
                                          <p:val>
                                            <p:strVal val="#ppt_x"/>
                                          </p:val>
                                        </p:tav>
                                        <p:tav tm="100000">
                                          <p:val>
                                            <p:strVal val="#ppt_x"/>
                                          </p:val>
                                        </p:tav>
                                      </p:tavLst>
                                    </p:anim>
                                    <p:anim calcmode="lin" valueType="num">
                                      <p:cBhvr>
                                        <p:cTn id="38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86" fill="hold">
                      <p:stCondLst>
                        <p:cond delay="indefinite"/>
                      </p:stCondLst>
                      <p:childTnLst>
                        <p:par>
                          <p:cTn id="387" fill="hold">
                            <p:stCondLst>
                              <p:cond delay="0"/>
                            </p:stCondLst>
                            <p:childTnLst>
                              <p:par>
                                <p:cTn id="388" presetID="42" presetClass="entr" presetSubtype="0" fill="hold" grpId="0" nodeType="clickEffect">
                                  <p:stCondLst>
                                    <p:cond delay="0"/>
                                  </p:stCondLst>
                                  <p:childTnLst>
                                    <p:set>
                                      <p:cBhvr>
                                        <p:cTn id="389" dur="1" fill="hold">
                                          <p:stCondLst>
                                            <p:cond delay="0"/>
                                          </p:stCondLst>
                                        </p:cTn>
                                        <p:tgtEl>
                                          <p:spTgt spid="46"/>
                                        </p:tgtEl>
                                        <p:attrNameLst>
                                          <p:attrName>style.visibility</p:attrName>
                                        </p:attrNameLst>
                                      </p:cBhvr>
                                      <p:to>
                                        <p:strVal val="visible"/>
                                      </p:to>
                                    </p:set>
                                    <p:animEffect transition="in" filter="fade">
                                      <p:cBhvr>
                                        <p:cTn id="390" dur="1000"/>
                                        <p:tgtEl>
                                          <p:spTgt spid="46"/>
                                        </p:tgtEl>
                                      </p:cBhvr>
                                    </p:animEffect>
                                    <p:anim calcmode="lin" valueType="num">
                                      <p:cBhvr>
                                        <p:cTn id="391" dur="1000" fill="hold"/>
                                        <p:tgtEl>
                                          <p:spTgt spid="46"/>
                                        </p:tgtEl>
                                        <p:attrNameLst>
                                          <p:attrName>ppt_x</p:attrName>
                                        </p:attrNameLst>
                                      </p:cBhvr>
                                      <p:tavLst>
                                        <p:tav tm="0">
                                          <p:val>
                                            <p:strVal val="#ppt_x"/>
                                          </p:val>
                                        </p:tav>
                                        <p:tav tm="100000">
                                          <p:val>
                                            <p:strVal val="#ppt_x"/>
                                          </p:val>
                                        </p:tav>
                                      </p:tavLst>
                                    </p:anim>
                                    <p:anim calcmode="lin" valueType="num">
                                      <p:cBhvr>
                                        <p:cTn id="39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93" fill="hold">
                      <p:stCondLst>
                        <p:cond delay="indefinite"/>
                      </p:stCondLst>
                      <p:childTnLst>
                        <p:par>
                          <p:cTn id="394" fill="hold">
                            <p:stCondLst>
                              <p:cond delay="0"/>
                            </p:stCondLst>
                            <p:childTnLst>
                              <p:par>
                                <p:cTn id="395" presetID="42" presetClass="entr" presetSubtype="0" fill="hold" grpId="0" nodeType="clickEffect">
                                  <p:stCondLst>
                                    <p:cond delay="0"/>
                                  </p:stCondLst>
                                  <p:childTnLst>
                                    <p:set>
                                      <p:cBhvr>
                                        <p:cTn id="396" dur="1" fill="hold">
                                          <p:stCondLst>
                                            <p:cond delay="0"/>
                                          </p:stCondLst>
                                        </p:cTn>
                                        <p:tgtEl>
                                          <p:spTgt spid="47"/>
                                        </p:tgtEl>
                                        <p:attrNameLst>
                                          <p:attrName>style.visibility</p:attrName>
                                        </p:attrNameLst>
                                      </p:cBhvr>
                                      <p:to>
                                        <p:strVal val="visible"/>
                                      </p:to>
                                    </p:set>
                                    <p:animEffect transition="in" filter="fade">
                                      <p:cBhvr>
                                        <p:cTn id="397" dur="1000"/>
                                        <p:tgtEl>
                                          <p:spTgt spid="47"/>
                                        </p:tgtEl>
                                      </p:cBhvr>
                                    </p:animEffect>
                                    <p:anim calcmode="lin" valueType="num">
                                      <p:cBhvr>
                                        <p:cTn id="398" dur="1000" fill="hold"/>
                                        <p:tgtEl>
                                          <p:spTgt spid="47"/>
                                        </p:tgtEl>
                                        <p:attrNameLst>
                                          <p:attrName>ppt_x</p:attrName>
                                        </p:attrNameLst>
                                      </p:cBhvr>
                                      <p:tavLst>
                                        <p:tav tm="0">
                                          <p:val>
                                            <p:strVal val="#ppt_x"/>
                                          </p:val>
                                        </p:tav>
                                        <p:tav tm="100000">
                                          <p:val>
                                            <p:strVal val="#ppt_x"/>
                                          </p:val>
                                        </p:tav>
                                      </p:tavLst>
                                    </p:anim>
                                    <p:anim calcmode="lin" valueType="num">
                                      <p:cBhvr>
                                        <p:cTn id="39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38" grpId="0"/>
      <p:bldP spid="39" grpId="0"/>
      <p:bldP spid="40" grpId="0"/>
      <p:bldP spid="41" grpId="0"/>
      <p:bldP spid="43" grpId="0"/>
      <p:bldP spid="44" grpId="0"/>
      <p:bldP spid="45" grpId="0"/>
      <p:bldP spid="46" grpId="0"/>
      <p:bldP spid="47" grpId="0"/>
      <p:bldP spid="75" grpId="0" animBg="1"/>
      <p:bldP spid="75"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6" grpId="0" animBg="1"/>
      <p:bldP spid="96" grpId="1" animBg="1"/>
      <p:bldP spid="97" grpId="0" animBg="1"/>
      <p:bldP spid="9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91" name="文本框 90">
            <a:extLst>
              <a:ext uri="{FF2B5EF4-FFF2-40B4-BE49-F238E27FC236}">
                <a16:creationId xmlns:a16="http://schemas.microsoft.com/office/drawing/2014/main" id="{07552961-A71E-4411-80A8-9CBD07435F06}"/>
              </a:ext>
            </a:extLst>
          </p:cNvPr>
          <p:cNvSpPr txBox="1"/>
          <p:nvPr/>
        </p:nvSpPr>
        <p:spPr>
          <a:xfrm>
            <a:off x="1461302" y="868477"/>
            <a:ext cx="1005403" cy="584775"/>
          </a:xfrm>
          <a:prstGeom prst="rect">
            <a:avLst/>
          </a:prstGeom>
          <a:noFill/>
        </p:spPr>
        <p:txBody>
          <a:bodyPr wrap="none" rtlCol="0">
            <a:spAutoFit/>
          </a:bodyPr>
          <a:lstStyle/>
          <a:p>
            <a:r>
              <a:rPr lang="zh-CN" altLang="en-US" sz="3200" b="1" dirty="0">
                <a:solidFill>
                  <a:srgbClr val="FF0000"/>
                </a:solidFill>
              </a:rPr>
              <a:t>对比</a:t>
            </a:r>
          </a:p>
        </p:txBody>
      </p:sp>
      <p:pic>
        <p:nvPicPr>
          <p:cNvPr id="76" name="图片 75">
            <a:extLst>
              <a:ext uri="{FF2B5EF4-FFF2-40B4-BE49-F238E27FC236}">
                <a16:creationId xmlns:a16="http://schemas.microsoft.com/office/drawing/2014/main" id="{5FB2A092-2BB8-483C-93BD-DB9CD4A3B8E3}"/>
              </a:ext>
            </a:extLst>
          </p:cNvPr>
          <p:cNvPicPr>
            <a:picLocks noChangeAspect="1"/>
          </p:cNvPicPr>
          <p:nvPr/>
        </p:nvPicPr>
        <p:blipFill>
          <a:blip r:embed="rId3"/>
          <a:stretch>
            <a:fillRect/>
          </a:stretch>
        </p:blipFill>
        <p:spPr>
          <a:xfrm>
            <a:off x="181478" y="2246439"/>
            <a:ext cx="11658776" cy="3781705"/>
          </a:xfrm>
          <a:prstGeom prst="rect">
            <a:avLst/>
          </a:prstGeom>
        </p:spPr>
      </p:pic>
    </p:spTree>
    <p:extLst>
      <p:ext uri="{BB962C8B-B14F-4D97-AF65-F5344CB8AC3E}">
        <p14:creationId xmlns:p14="http://schemas.microsoft.com/office/powerpoint/2010/main" val="286792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378122" cy="584775"/>
          </a:xfrm>
          <a:prstGeom prst="rect">
            <a:avLst/>
          </a:prstGeom>
          <a:noFill/>
        </p:spPr>
        <p:txBody>
          <a:bodyPr wrap="none" rtlCol="0">
            <a:spAutoFit/>
          </a:bodyPr>
          <a:lstStyle/>
          <a:p>
            <a:r>
              <a:rPr lang="zh-CN" altLang="en-US" sz="3200" b="1" dirty="0">
                <a:solidFill>
                  <a:srgbClr val="FF0000"/>
                </a:solidFill>
              </a:rPr>
              <a:t>多级反馈队列（</a:t>
            </a:r>
            <a:r>
              <a:rPr lang="en-US" altLang="zh-CN" sz="3200" b="1" dirty="0">
                <a:solidFill>
                  <a:srgbClr val="FF0000"/>
                </a:solidFill>
              </a:rPr>
              <a:t>MFQ</a:t>
            </a:r>
            <a:r>
              <a:rPr lang="zh-CN" altLang="en-US" sz="3200" b="1" dirty="0">
                <a:solidFill>
                  <a:srgbClr val="FF0000"/>
                </a:solidFill>
              </a:rPr>
              <a:t>）</a:t>
            </a:r>
          </a:p>
        </p:txBody>
      </p:sp>
      <p:sp>
        <p:nvSpPr>
          <p:cNvPr id="8" name="文本框 7">
            <a:extLst>
              <a:ext uri="{FF2B5EF4-FFF2-40B4-BE49-F238E27FC236}">
                <a16:creationId xmlns:a16="http://schemas.microsoft.com/office/drawing/2014/main" id="{51B6BB71-59CD-4725-8170-F2FD72FB4950}"/>
              </a:ext>
            </a:extLst>
          </p:cNvPr>
          <p:cNvSpPr txBox="1"/>
          <p:nvPr/>
        </p:nvSpPr>
        <p:spPr>
          <a:xfrm>
            <a:off x="692378" y="1879378"/>
            <a:ext cx="643674" cy="4457823"/>
          </a:xfrm>
          <a:prstGeom prst="rect">
            <a:avLst/>
          </a:prstGeom>
          <a:noFill/>
        </p:spPr>
        <p:txBody>
          <a:bodyPr wrap="square" rtlCol="0">
            <a:spAutoFit/>
          </a:bodyPr>
          <a:lstStyle/>
          <a:p>
            <a:pPr algn="l">
              <a:lnSpc>
                <a:spcPct val="150000"/>
              </a:lnSpc>
            </a:pPr>
            <a:r>
              <a:rPr lang="zh-CN" altLang="en-US" sz="2400" b="1" dirty="0">
                <a:solidFill>
                  <a:srgbClr val="C00000"/>
                </a:solidFill>
              </a:rPr>
              <a:t>多级队列调度算法</a:t>
            </a:r>
          </a:p>
        </p:txBody>
      </p:sp>
      <p:sp>
        <p:nvSpPr>
          <p:cNvPr id="38" name="文本框 37">
            <a:extLst>
              <a:ext uri="{FF2B5EF4-FFF2-40B4-BE49-F238E27FC236}">
                <a16:creationId xmlns:a16="http://schemas.microsoft.com/office/drawing/2014/main" id="{C57856A4-9520-4416-9329-4D08668AEDD3}"/>
              </a:ext>
            </a:extLst>
          </p:cNvPr>
          <p:cNvSpPr txBox="1"/>
          <p:nvPr/>
        </p:nvSpPr>
        <p:spPr>
          <a:xfrm>
            <a:off x="1675559" y="1578265"/>
            <a:ext cx="8840882" cy="5484578"/>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根据进程的性质或类型，将就绪队列划分成多个独立的子队列</a:t>
            </a:r>
            <a:endParaRPr lang="en-US" altLang="zh-CN" sz="2400" b="1" dirty="0"/>
          </a:p>
          <a:p>
            <a:pPr marL="800089" lvl="1" indent="-342900">
              <a:lnSpc>
                <a:spcPct val="150000"/>
              </a:lnSpc>
              <a:buFont typeface="Wingdings" panose="05000000000000000000" pitchFamily="2" charset="2"/>
              <a:buChar char="u"/>
            </a:pPr>
            <a:r>
              <a:rPr lang="zh-CN" altLang="en-US" sz="2000" b="1" dirty="0"/>
              <a:t>如：前台（交互），后台（批处理）</a:t>
            </a:r>
            <a:r>
              <a:rPr lang="en-US" altLang="zh-CN" sz="2400" b="1" dirty="0"/>
              <a:t>	</a:t>
            </a:r>
          </a:p>
          <a:p>
            <a:pPr marL="342900" indent="-342900" algn="l">
              <a:lnSpc>
                <a:spcPct val="150000"/>
              </a:lnSpc>
              <a:buFont typeface="Wingdings" panose="05000000000000000000" pitchFamily="2" charset="2"/>
              <a:buChar char="Ø"/>
            </a:pPr>
            <a:r>
              <a:rPr lang="zh-CN" altLang="en-US" sz="2400" b="1" dirty="0"/>
              <a:t>每个队列拥有自己的调度策略，不同队列有不同的调度算法</a:t>
            </a:r>
            <a:endParaRPr lang="en-US" altLang="zh-CN" sz="2400" b="1" dirty="0"/>
          </a:p>
          <a:p>
            <a:pPr marL="800089" lvl="1" indent="-342900">
              <a:lnSpc>
                <a:spcPct val="150000"/>
              </a:lnSpc>
              <a:buFont typeface="Wingdings" panose="05000000000000000000" pitchFamily="2" charset="2"/>
              <a:buChar char="u"/>
            </a:pPr>
            <a:r>
              <a:rPr lang="zh-CN" altLang="en-US" sz="2000" b="1" dirty="0"/>
              <a:t>如：前台</a:t>
            </a:r>
            <a:r>
              <a:rPr lang="en-US" altLang="zh-CN" sz="2000" b="1" dirty="0"/>
              <a:t>--RR</a:t>
            </a:r>
            <a:r>
              <a:rPr lang="zh-CN" altLang="en-US" sz="2000" b="1" dirty="0"/>
              <a:t>， 后台</a:t>
            </a:r>
            <a:r>
              <a:rPr lang="en-US" altLang="zh-CN" sz="2000" b="1" dirty="0"/>
              <a:t>-- FCFS</a:t>
            </a:r>
          </a:p>
          <a:p>
            <a:pPr marL="342900" indent="-342900">
              <a:lnSpc>
                <a:spcPct val="150000"/>
              </a:lnSpc>
              <a:buFont typeface="Wingdings" panose="05000000000000000000" pitchFamily="2" charset="2"/>
              <a:buChar char="Ø"/>
            </a:pPr>
            <a:r>
              <a:rPr lang="zh-CN" altLang="en-US" sz="2400" b="1" dirty="0"/>
              <a:t>队列间的调度</a:t>
            </a:r>
            <a:endParaRPr lang="en-US" altLang="zh-CN" sz="2400" b="1" dirty="0"/>
          </a:p>
          <a:p>
            <a:pPr marL="800089" lvl="1" indent="-342900">
              <a:lnSpc>
                <a:spcPct val="150000"/>
              </a:lnSpc>
              <a:buFont typeface="Wingdings" panose="05000000000000000000" pitchFamily="2" charset="2"/>
              <a:buChar char="Ø"/>
            </a:pPr>
            <a:r>
              <a:rPr lang="zh-CN" altLang="en-US" sz="2000" b="1" dirty="0"/>
              <a:t>固定优先级</a:t>
            </a:r>
            <a:endParaRPr lang="en-US" altLang="zh-CN" sz="2000" b="1" dirty="0"/>
          </a:p>
          <a:p>
            <a:pPr marL="1257277" lvl="2" indent="-342900">
              <a:lnSpc>
                <a:spcPct val="150000"/>
              </a:lnSpc>
              <a:buFont typeface="Wingdings" panose="05000000000000000000" pitchFamily="2" charset="2"/>
              <a:buChar char="Ø"/>
            </a:pPr>
            <a:r>
              <a:rPr lang="zh-CN" altLang="en-US" b="1" dirty="0"/>
              <a:t>先处理前台，然后处理后台</a:t>
            </a:r>
            <a:endParaRPr lang="en-US" altLang="zh-CN" b="1" dirty="0"/>
          </a:p>
          <a:p>
            <a:pPr marL="1257277" lvl="2" indent="-342900">
              <a:lnSpc>
                <a:spcPct val="150000"/>
              </a:lnSpc>
              <a:buFont typeface="Wingdings" panose="05000000000000000000" pitchFamily="2" charset="2"/>
              <a:buChar char="Ø"/>
            </a:pPr>
            <a:r>
              <a:rPr lang="zh-CN" altLang="en-US" b="1" dirty="0"/>
              <a:t>可能导致饥饿</a:t>
            </a:r>
            <a:endParaRPr lang="en-US" altLang="zh-CN" b="1" dirty="0"/>
          </a:p>
          <a:p>
            <a:pPr marL="800089" lvl="1" indent="-342900">
              <a:lnSpc>
                <a:spcPct val="150000"/>
              </a:lnSpc>
              <a:buFont typeface="Wingdings" panose="05000000000000000000" pitchFamily="2" charset="2"/>
              <a:buChar char="Ø"/>
            </a:pPr>
            <a:r>
              <a:rPr lang="zh-CN" altLang="en-US" sz="2000" b="1" dirty="0"/>
              <a:t>时间片轮转</a:t>
            </a:r>
            <a:endParaRPr lang="en-US" altLang="zh-CN" sz="2000" b="1" dirty="0"/>
          </a:p>
          <a:p>
            <a:pPr marL="1257277" lvl="2" indent="-342900">
              <a:lnSpc>
                <a:spcPct val="150000"/>
              </a:lnSpc>
              <a:buFont typeface="Wingdings" panose="05000000000000000000" pitchFamily="2" charset="2"/>
              <a:buChar char="Ø"/>
            </a:pPr>
            <a:r>
              <a:rPr lang="zh-CN" altLang="en-US" b="1" dirty="0"/>
              <a:t>每个队列都得到一个确定的能够调度其进程的</a:t>
            </a:r>
            <a:r>
              <a:rPr lang="en-US" altLang="zh-CN" b="1" dirty="0"/>
              <a:t>CPU</a:t>
            </a:r>
            <a:r>
              <a:rPr lang="zh-CN" altLang="en-US" b="1" dirty="0"/>
              <a:t>总时间</a:t>
            </a:r>
          </a:p>
          <a:p>
            <a:pPr marL="1257277" lvl="2" indent="-342900">
              <a:lnSpc>
                <a:spcPct val="150000"/>
              </a:lnSpc>
              <a:buFont typeface="Wingdings" panose="05000000000000000000" pitchFamily="2" charset="2"/>
              <a:buChar char="Ø"/>
            </a:pPr>
            <a:r>
              <a:rPr lang="zh-CN" altLang="en-US" b="1" dirty="0"/>
              <a:t>如：</a:t>
            </a:r>
            <a:r>
              <a:rPr lang="en-US" altLang="zh-CN" b="1" dirty="0"/>
              <a:t>80%CPU</a:t>
            </a:r>
            <a:r>
              <a:rPr lang="zh-CN" altLang="en-US" b="1" dirty="0"/>
              <a:t>时间用于前台，</a:t>
            </a:r>
            <a:r>
              <a:rPr lang="en-US" altLang="zh-CN" b="1" dirty="0"/>
              <a:t>20%CPU</a:t>
            </a:r>
            <a:r>
              <a:rPr lang="zh-CN" altLang="en-US" b="1" dirty="0"/>
              <a:t>时间用于后台</a:t>
            </a:r>
          </a:p>
        </p:txBody>
      </p:sp>
    </p:spTree>
    <p:extLst>
      <p:ext uri="{BB962C8B-B14F-4D97-AF65-F5344CB8AC3E}">
        <p14:creationId xmlns:p14="http://schemas.microsoft.com/office/powerpoint/2010/main" val="339172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anim calcmode="lin" valueType="num">
                                      <p:cBhvr additive="base">
                                        <p:cTn id="11" dur="500" fill="hold"/>
                                        <p:tgtEl>
                                          <p:spTgt spid="3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8">
                                            <p:txEl>
                                              <p:pRg st="3" end="3"/>
                                            </p:txEl>
                                          </p:spTgt>
                                        </p:tgtEl>
                                        <p:attrNameLst>
                                          <p:attrName>style.visibility</p:attrName>
                                        </p:attrNameLst>
                                      </p:cBhvr>
                                      <p:to>
                                        <p:strVal val="visible"/>
                                      </p:to>
                                    </p:set>
                                    <p:animEffect transition="in" filter="fade">
                                      <p:cBhvr>
                                        <p:cTn id="22" dur="1000"/>
                                        <p:tgtEl>
                                          <p:spTgt spid="38">
                                            <p:txEl>
                                              <p:pRg st="3" end="3"/>
                                            </p:txEl>
                                          </p:spTgt>
                                        </p:tgtEl>
                                      </p:cBhvr>
                                    </p:animEffect>
                                    <p:anim calcmode="lin" valueType="num">
                                      <p:cBhvr>
                                        <p:cTn id="23"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8">
                                            <p:txEl>
                                              <p:pRg st="4" end="4"/>
                                            </p:txEl>
                                          </p:spTgt>
                                        </p:tgtEl>
                                        <p:attrNameLst>
                                          <p:attrName>style.visibility</p:attrName>
                                        </p:attrNameLst>
                                      </p:cBhvr>
                                      <p:to>
                                        <p:strVal val="visible"/>
                                      </p:to>
                                    </p:set>
                                    <p:animEffect transition="in" filter="fade">
                                      <p:cBhvr>
                                        <p:cTn id="29" dur="1000"/>
                                        <p:tgtEl>
                                          <p:spTgt spid="38">
                                            <p:txEl>
                                              <p:pRg st="4" end="4"/>
                                            </p:txEl>
                                          </p:spTgt>
                                        </p:tgtEl>
                                      </p:cBhvr>
                                    </p:animEffect>
                                    <p:anim calcmode="lin" valueType="num">
                                      <p:cBhvr>
                                        <p:cTn id="3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xEl>
                                              <p:pRg st="5" end="5"/>
                                            </p:txEl>
                                          </p:spTgt>
                                        </p:tgtEl>
                                        <p:attrNameLst>
                                          <p:attrName>style.visibility</p:attrName>
                                        </p:attrNameLst>
                                      </p:cBhvr>
                                      <p:to>
                                        <p:strVal val="visible"/>
                                      </p:to>
                                    </p:set>
                                    <p:animEffect transition="in" filter="fade">
                                      <p:cBhvr>
                                        <p:cTn id="36" dur="500"/>
                                        <p:tgtEl>
                                          <p:spTgt spid="38">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xEl>
                                              <p:pRg st="6" end="6"/>
                                            </p:txEl>
                                          </p:spTgt>
                                        </p:tgtEl>
                                        <p:attrNameLst>
                                          <p:attrName>style.visibility</p:attrName>
                                        </p:attrNameLst>
                                      </p:cBhvr>
                                      <p:to>
                                        <p:strVal val="visible"/>
                                      </p:to>
                                    </p:set>
                                    <p:animEffect transition="in" filter="fade">
                                      <p:cBhvr>
                                        <p:cTn id="39" dur="500"/>
                                        <p:tgtEl>
                                          <p:spTgt spid="38">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8">
                                            <p:txEl>
                                              <p:pRg st="7" end="7"/>
                                            </p:txEl>
                                          </p:spTgt>
                                        </p:tgtEl>
                                        <p:attrNameLst>
                                          <p:attrName>style.visibility</p:attrName>
                                        </p:attrNameLst>
                                      </p:cBhvr>
                                      <p:to>
                                        <p:strVal val="visible"/>
                                      </p:to>
                                    </p:set>
                                    <p:animEffect transition="in" filter="fade">
                                      <p:cBhvr>
                                        <p:cTn id="44" dur="500"/>
                                        <p:tgtEl>
                                          <p:spTgt spid="38">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8">
                                            <p:txEl>
                                              <p:pRg st="8" end="8"/>
                                            </p:txEl>
                                          </p:spTgt>
                                        </p:tgtEl>
                                        <p:attrNameLst>
                                          <p:attrName>style.visibility</p:attrName>
                                        </p:attrNameLst>
                                      </p:cBhvr>
                                      <p:to>
                                        <p:strVal val="visible"/>
                                      </p:to>
                                    </p:set>
                                    <p:anim calcmode="lin" valueType="num">
                                      <p:cBhvr additive="base">
                                        <p:cTn id="49" dur="500" fill="hold"/>
                                        <p:tgtEl>
                                          <p:spTgt spid="3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8">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8">
                                            <p:txEl>
                                              <p:pRg st="9" end="9"/>
                                            </p:txEl>
                                          </p:spTgt>
                                        </p:tgtEl>
                                        <p:attrNameLst>
                                          <p:attrName>style.visibility</p:attrName>
                                        </p:attrNameLst>
                                      </p:cBhvr>
                                      <p:to>
                                        <p:strVal val="visible"/>
                                      </p:to>
                                    </p:set>
                                    <p:anim calcmode="lin" valueType="num">
                                      <p:cBhvr additive="base">
                                        <p:cTn id="53" dur="500" fill="hold"/>
                                        <p:tgtEl>
                                          <p:spTgt spid="38">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8">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8">
                                            <p:txEl>
                                              <p:pRg st="10" end="10"/>
                                            </p:txEl>
                                          </p:spTgt>
                                        </p:tgtEl>
                                        <p:attrNameLst>
                                          <p:attrName>style.visibility</p:attrName>
                                        </p:attrNameLst>
                                      </p:cBhvr>
                                      <p:to>
                                        <p:strVal val="visible"/>
                                      </p:to>
                                    </p:set>
                                    <p:anim calcmode="lin" valueType="num">
                                      <p:cBhvr additive="base">
                                        <p:cTn id="57" dur="500" fill="hold"/>
                                        <p:tgtEl>
                                          <p:spTgt spid="38">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378122" cy="584775"/>
          </a:xfrm>
          <a:prstGeom prst="rect">
            <a:avLst/>
          </a:prstGeom>
          <a:noFill/>
        </p:spPr>
        <p:txBody>
          <a:bodyPr wrap="none" rtlCol="0">
            <a:spAutoFit/>
          </a:bodyPr>
          <a:lstStyle/>
          <a:p>
            <a:r>
              <a:rPr lang="zh-CN" altLang="en-US" sz="3200" b="1" dirty="0">
                <a:solidFill>
                  <a:srgbClr val="FF0000"/>
                </a:solidFill>
              </a:rPr>
              <a:t>多级反馈队列（</a:t>
            </a:r>
            <a:r>
              <a:rPr lang="en-US" altLang="zh-CN" sz="3200" b="1" dirty="0">
                <a:solidFill>
                  <a:srgbClr val="FF0000"/>
                </a:solidFill>
              </a:rPr>
              <a:t>MFQ</a:t>
            </a:r>
            <a:r>
              <a:rPr lang="zh-CN" altLang="en-US" sz="3200" b="1" dirty="0">
                <a:solidFill>
                  <a:srgbClr val="FF0000"/>
                </a:solidFill>
              </a:rPr>
              <a:t>）</a:t>
            </a:r>
          </a:p>
        </p:txBody>
      </p:sp>
      <p:sp>
        <p:nvSpPr>
          <p:cNvPr id="8" name="文本框 7">
            <a:extLst>
              <a:ext uri="{FF2B5EF4-FFF2-40B4-BE49-F238E27FC236}">
                <a16:creationId xmlns:a16="http://schemas.microsoft.com/office/drawing/2014/main" id="{51B6BB71-59CD-4725-8170-F2FD72FB4950}"/>
              </a:ext>
            </a:extLst>
          </p:cNvPr>
          <p:cNvSpPr txBox="1"/>
          <p:nvPr/>
        </p:nvSpPr>
        <p:spPr>
          <a:xfrm>
            <a:off x="752229" y="1972994"/>
            <a:ext cx="10687541" cy="3672993"/>
          </a:xfrm>
          <a:prstGeom prst="rect">
            <a:avLst/>
          </a:prstGeom>
          <a:noFill/>
        </p:spPr>
        <p:txBody>
          <a:bodyPr wrap="none" rtlCol="0">
            <a:spAutoFit/>
          </a:bodyPr>
          <a:lstStyle/>
          <a:p>
            <a:pPr marL="342900" indent="-342900" algn="l">
              <a:lnSpc>
                <a:spcPct val="200000"/>
              </a:lnSpc>
              <a:buFont typeface="Wingdings" panose="05000000000000000000" pitchFamily="2" charset="2"/>
              <a:buChar char="Ø"/>
            </a:pPr>
            <a:r>
              <a:rPr lang="zh-CN" altLang="en-US" sz="2400" b="1" dirty="0"/>
              <a:t>多级反馈队列调度算法时时间片轮转调度算法和优先级调度算法的综合发展</a:t>
            </a:r>
            <a:endParaRPr lang="en-US" altLang="zh-CN" sz="2400" b="1" dirty="0"/>
          </a:p>
          <a:p>
            <a:pPr marL="342900" indent="-342900" algn="l">
              <a:lnSpc>
                <a:spcPct val="200000"/>
              </a:lnSpc>
              <a:buFont typeface="Wingdings" panose="05000000000000000000" pitchFamily="2" charset="2"/>
              <a:buChar char="Ø"/>
            </a:pPr>
            <a:r>
              <a:rPr lang="zh-CN" altLang="en-US" sz="2400" b="1" dirty="0"/>
              <a:t>通过</a:t>
            </a:r>
            <a:r>
              <a:rPr lang="zh-CN" altLang="en-US" sz="2400" b="1" dirty="0">
                <a:solidFill>
                  <a:srgbClr val="C00000"/>
                </a:solidFill>
              </a:rPr>
              <a:t>动态调整</a:t>
            </a:r>
            <a:r>
              <a:rPr lang="zh-CN" altLang="en-US" sz="2400" b="1" dirty="0"/>
              <a:t>进程</a:t>
            </a:r>
            <a:r>
              <a:rPr lang="zh-CN" altLang="en-US" sz="2400" b="1" dirty="0">
                <a:solidFill>
                  <a:srgbClr val="C00000"/>
                </a:solidFill>
              </a:rPr>
              <a:t>优先级</a:t>
            </a:r>
            <a:r>
              <a:rPr lang="zh-CN" altLang="en-US" sz="2400" b="1" dirty="0"/>
              <a:t>和</a:t>
            </a:r>
            <a:r>
              <a:rPr lang="zh-CN" altLang="en-US" sz="2400" b="1" dirty="0">
                <a:solidFill>
                  <a:srgbClr val="C00000"/>
                </a:solidFill>
              </a:rPr>
              <a:t>时间片大小</a:t>
            </a:r>
            <a:r>
              <a:rPr lang="zh-CN" altLang="en-US" sz="2400" b="1" dirty="0"/>
              <a:t>，兼顾多方面的系统目标</a:t>
            </a:r>
            <a:endParaRPr lang="en-US" altLang="zh-CN" sz="2400" b="1" dirty="0"/>
          </a:p>
          <a:p>
            <a:pPr marL="800089" lvl="1" indent="-342900">
              <a:lnSpc>
                <a:spcPct val="200000"/>
              </a:lnSpc>
              <a:buFont typeface="Wingdings" panose="05000000000000000000" pitchFamily="2" charset="2"/>
              <a:buChar char="Ø"/>
            </a:pPr>
            <a:r>
              <a:rPr lang="zh-CN" altLang="en-US" sz="2400" b="1" dirty="0"/>
              <a:t>为提高系统吞吐量和缩短平均周转时间而照顾短进程</a:t>
            </a:r>
            <a:endParaRPr lang="en-US" altLang="zh-CN" sz="2400" b="1" dirty="0"/>
          </a:p>
          <a:p>
            <a:pPr marL="800089" lvl="1" indent="-342900">
              <a:lnSpc>
                <a:spcPct val="200000"/>
              </a:lnSpc>
              <a:buFont typeface="Wingdings" panose="05000000000000000000" pitchFamily="2" charset="2"/>
              <a:buChar char="Ø"/>
            </a:pPr>
            <a:r>
              <a:rPr lang="zh-CN" altLang="en-US" sz="2400" b="1" dirty="0"/>
              <a:t>为了较好的</a:t>
            </a:r>
            <a:r>
              <a:rPr lang="en-US" altLang="zh-CN" sz="2400" b="1" dirty="0"/>
              <a:t>IO</a:t>
            </a:r>
            <a:r>
              <a:rPr lang="zh-CN" altLang="en-US" sz="2400" b="1" dirty="0"/>
              <a:t>设备利用率和缩短响应时间而照顾</a:t>
            </a:r>
            <a:r>
              <a:rPr lang="en-US" altLang="zh-CN" sz="2400" b="1" dirty="0"/>
              <a:t>IO</a:t>
            </a:r>
            <a:r>
              <a:rPr lang="zh-CN" altLang="en-US" sz="2400" b="1" dirty="0"/>
              <a:t>进程</a:t>
            </a:r>
            <a:endParaRPr lang="en-US" altLang="zh-CN" sz="2400" b="1" dirty="0"/>
          </a:p>
          <a:p>
            <a:pPr marL="800089" lvl="1" indent="-342900">
              <a:lnSpc>
                <a:spcPct val="200000"/>
              </a:lnSpc>
              <a:buFont typeface="Wingdings" panose="05000000000000000000" pitchFamily="2" charset="2"/>
              <a:buChar char="Ø"/>
            </a:pPr>
            <a:r>
              <a:rPr lang="zh-CN" altLang="en-US" sz="2400" b="1" dirty="0"/>
              <a:t>可以不必预先估计进程的执行时间</a:t>
            </a:r>
            <a:endParaRPr lang="en-US" altLang="zh-CN" sz="2400" b="1" dirty="0"/>
          </a:p>
        </p:txBody>
      </p:sp>
    </p:spTree>
    <p:extLst>
      <p:ext uri="{BB962C8B-B14F-4D97-AF65-F5344CB8AC3E}">
        <p14:creationId xmlns:p14="http://schemas.microsoft.com/office/powerpoint/2010/main" val="2402278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378122" cy="584775"/>
          </a:xfrm>
          <a:prstGeom prst="rect">
            <a:avLst/>
          </a:prstGeom>
          <a:noFill/>
        </p:spPr>
        <p:txBody>
          <a:bodyPr wrap="none" rtlCol="0">
            <a:spAutoFit/>
          </a:bodyPr>
          <a:lstStyle/>
          <a:p>
            <a:r>
              <a:rPr lang="zh-CN" altLang="en-US" sz="3200" b="1" dirty="0">
                <a:solidFill>
                  <a:srgbClr val="FF0000"/>
                </a:solidFill>
              </a:rPr>
              <a:t>多级反馈队列（</a:t>
            </a:r>
            <a:r>
              <a:rPr lang="en-US" altLang="zh-CN" sz="3200" b="1" dirty="0">
                <a:solidFill>
                  <a:srgbClr val="FF0000"/>
                </a:solidFill>
              </a:rPr>
              <a:t>MFQ</a:t>
            </a:r>
            <a:r>
              <a:rPr lang="zh-CN" altLang="en-US" sz="3200" b="1" dirty="0">
                <a:solidFill>
                  <a:srgbClr val="FF0000"/>
                </a:solidFill>
              </a:rPr>
              <a:t>）</a:t>
            </a:r>
          </a:p>
        </p:txBody>
      </p:sp>
      <p:pic>
        <p:nvPicPr>
          <p:cNvPr id="59" name="图片 58">
            <a:extLst>
              <a:ext uri="{FF2B5EF4-FFF2-40B4-BE49-F238E27FC236}">
                <a16:creationId xmlns:a16="http://schemas.microsoft.com/office/drawing/2014/main" id="{DBD32E2E-32DC-46EF-9378-00F5A90F4194}"/>
              </a:ext>
            </a:extLst>
          </p:cNvPr>
          <p:cNvPicPr>
            <a:picLocks noChangeAspect="1"/>
          </p:cNvPicPr>
          <p:nvPr/>
        </p:nvPicPr>
        <p:blipFill>
          <a:blip r:embed="rId3"/>
          <a:stretch>
            <a:fillRect/>
          </a:stretch>
        </p:blipFill>
        <p:spPr>
          <a:xfrm>
            <a:off x="5504854" y="3905921"/>
            <a:ext cx="6687146" cy="2868911"/>
          </a:xfrm>
          <a:prstGeom prst="rect">
            <a:avLst/>
          </a:prstGeom>
        </p:spPr>
      </p:pic>
      <p:sp>
        <p:nvSpPr>
          <p:cNvPr id="60" name="文本框 59">
            <a:extLst>
              <a:ext uri="{FF2B5EF4-FFF2-40B4-BE49-F238E27FC236}">
                <a16:creationId xmlns:a16="http://schemas.microsoft.com/office/drawing/2014/main" id="{D746CE51-D3B9-46D0-B28C-4232BCD3EA7F}"/>
              </a:ext>
            </a:extLst>
          </p:cNvPr>
          <p:cNvSpPr txBox="1"/>
          <p:nvPr/>
        </p:nvSpPr>
        <p:spPr>
          <a:xfrm>
            <a:off x="371356" y="1624941"/>
            <a:ext cx="6840334" cy="2241832"/>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进程可在不同队列间移动的多级队列算法</a:t>
            </a:r>
            <a:endParaRPr lang="en-US" altLang="zh-CN" sz="2400" b="1" dirty="0"/>
          </a:p>
          <a:p>
            <a:pPr marL="800089" lvl="1" indent="-342900">
              <a:lnSpc>
                <a:spcPct val="150000"/>
              </a:lnSpc>
              <a:buFont typeface="Wingdings" panose="05000000000000000000" pitchFamily="2" charset="2"/>
              <a:buChar char="Ø"/>
            </a:pPr>
            <a:r>
              <a:rPr lang="zh-CN" altLang="en-US" sz="2400" b="1" dirty="0"/>
              <a:t>时间片大小随优先级别增加</a:t>
            </a:r>
            <a:endParaRPr lang="en-US" altLang="zh-CN" sz="2400" b="1" dirty="0"/>
          </a:p>
          <a:p>
            <a:pPr marL="800089" lvl="1" indent="-342900">
              <a:lnSpc>
                <a:spcPct val="150000"/>
              </a:lnSpc>
              <a:buFont typeface="Wingdings" panose="05000000000000000000" pitchFamily="2" charset="2"/>
              <a:buChar char="Ø"/>
            </a:pPr>
            <a:r>
              <a:rPr lang="zh-CN" altLang="en-US" sz="2400" b="1" dirty="0"/>
              <a:t>进程在当前时间片未完成，降低其优先级</a:t>
            </a:r>
            <a:endParaRPr lang="en-US" altLang="zh-CN" sz="2400" b="1" dirty="0"/>
          </a:p>
          <a:p>
            <a:pPr marL="800089" lvl="1" indent="-342900">
              <a:lnSpc>
                <a:spcPct val="150000"/>
              </a:lnSpc>
              <a:buFont typeface="Wingdings" panose="05000000000000000000" pitchFamily="2" charset="2"/>
              <a:buChar char="Ø"/>
            </a:pPr>
            <a:r>
              <a:rPr lang="zh-CN" altLang="en-US" sz="2400" b="1" dirty="0"/>
              <a:t>高优先级队列执行完毕，执行低优先级队列</a:t>
            </a:r>
          </a:p>
        </p:txBody>
      </p:sp>
      <p:sp>
        <p:nvSpPr>
          <p:cNvPr id="61" name="文本框 60">
            <a:extLst>
              <a:ext uri="{FF2B5EF4-FFF2-40B4-BE49-F238E27FC236}">
                <a16:creationId xmlns:a16="http://schemas.microsoft.com/office/drawing/2014/main" id="{0FF0CE20-EF16-4426-8EAF-5EBE311A2AA0}"/>
              </a:ext>
            </a:extLst>
          </p:cNvPr>
          <p:cNvSpPr txBox="1"/>
          <p:nvPr/>
        </p:nvSpPr>
        <p:spPr>
          <a:xfrm>
            <a:off x="372623" y="4066927"/>
            <a:ext cx="4124073" cy="2790892"/>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特点</a:t>
            </a:r>
            <a:endParaRPr lang="en-US" altLang="zh-CN" sz="2400" b="1" dirty="0"/>
          </a:p>
          <a:p>
            <a:pPr marL="800089" lvl="1" indent="-342900">
              <a:lnSpc>
                <a:spcPct val="150000"/>
              </a:lnSpc>
              <a:buFont typeface="Wingdings" panose="05000000000000000000" pitchFamily="2" charset="2"/>
              <a:buChar char="Ø"/>
            </a:pPr>
            <a:r>
              <a:rPr lang="zh-CN" altLang="en-US" sz="2400" b="1" dirty="0"/>
              <a:t>短作业优先</a:t>
            </a:r>
            <a:endParaRPr lang="en-US" altLang="zh-CN" sz="2400" b="1" dirty="0"/>
          </a:p>
          <a:p>
            <a:pPr marL="800089" lvl="1" indent="-342900">
              <a:lnSpc>
                <a:spcPct val="150000"/>
              </a:lnSpc>
              <a:buFont typeface="Wingdings" panose="05000000000000000000" pitchFamily="2" charset="2"/>
              <a:buChar char="Ø"/>
            </a:pPr>
            <a:r>
              <a:rPr lang="zh-CN" altLang="en-US" sz="2400" b="1" dirty="0"/>
              <a:t>终端用户：响应迅速</a:t>
            </a:r>
            <a:endParaRPr lang="en-US" altLang="zh-CN" sz="2400" b="1" dirty="0"/>
          </a:p>
          <a:p>
            <a:pPr marL="800089" lvl="1" indent="-342900">
              <a:lnSpc>
                <a:spcPct val="150000"/>
              </a:lnSpc>
              <a:buFont typeface="Wingdings" panose="05000000000000000000" pitchFamily="2" charset="2"/>
              <a:buChar char="Ø"/>
            </a:pPr>
            <a:r>
              <a:rPr lang="zh-CN" altLang="en-US" sz="2400" b="1" dirty="0"/>
              <a:t>长作业：优先级下降快</a:t>
            </a:r>
            <a:endParaRPr lang="en-US" altLang="zh-CN" sz="2400" b="1" dirty="0"/>
          </a:p>
          <a:p>
            <a:pPr marL="800089" lvl="1" indent="-342900">
              <a:lnSpc>
                <a:spcPct val="150000"/>
              </a:lnSpc>
              <a:buFont typeface="Wingdings" panose="05000000000000000000" pitchFamily="2" charset="2"/>
              <a:buChar char="Ø"/>
            </a:pPr>
            <a:r>
              <a:rPr lang="zh-CN" altLang="en-US" sz="2400" b="1" dirty="0"/>
              <a:t>进程切换次数少</a:t>
            </a:r>
          </a:p>
        </p:txBody>
      </p:sp>
    </p:spTree>
    <p:extLst>
      <p:ext uri="{BB962C8B-B14F-4D97-AF65-F5344CB8AC3E}">
        <p14:creationId xmlns:p14="http://schemas.microsoft.com/office/powerpoint/2010/main" val="3133530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467616" cy="584775"/>
          </a:xfrm>
          <a:prstGeom prst="rect">
            <a:avLst/>
          </a:prstGeom>
          <a:noFill/>
        </p:spPr>
        <p:txBody>
          <a:bodyPr wrap="none" rtlCol="0">
            <a:spAutoFit/>
          </a:bodyPr>
          <a:lstStyle/>
          <a:p>
            <a:r>
              <a:rPr lang="zh-CN" altLang="en-US" sz="3200" b="1" dirty="0">
                <a:solidFill>
                  <a:srgbClr val="FF0000"/>
                </a:solidFill>
              </a:rPr>
              <a:t>传统调度算法总结</a:t>
            </a:r>
          </a:p>
        </p:txBody>
      </p:sp>
      <p:sp>
        <p:nvSpPr>
          <p:cNvPr id="60" name="文本框 59">
            <a:extLst>
              <a:ext uri="{FF2B5EF4-FFF2-40B4-BE49-F238E27FC236}">
                <a16:creationId xmlns:a16="http://schemas.microsoft.com/office/drawing/2014/main" id="{D746CE51-D3B9-46D0-B28C-4232BCD3EA7F}"/>
              </a:ext>
            </a:extLst>
          </p:cNvPr>
          <p:cNvSpPr txBox="1"/>
          <p:nvPr/>
        </p:nvSpPr>
        <p:spPr>
          <a:xfrm>
            <a:off x="1461302" y="1496819"/>
            <a:ext cx="9199954" cy="5115246"/>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先来先服务（</a:t>
            </a:r>
            <a:r>
              <a:rPr lang="en-US" altLang="zh-CN" sz="2400" b="1" dirty="0"/>
              <a:t>FCFS</a:t>
            </a:r>
            <a:r>
              <a:rPr lang="zh-CN" altLang="en-US" sz="2400" b="1" dirty="0"/>
              <a:t>）</a:t>
            </a:r>
            <a:endParaRPr lang="en-US" altLang="zh-CN" sz="2400" b="1" dirty="0"/>
          </a:p>
          <a:p>
            <a:pPr marL="800089" lvl="1" indent="-342900">
              <a:lnSpc>
                <a:spcPct val="150000"/>
              </a:lnSpc>
              <a:buFont typeface="Wingdings" panose="05000000000000000000" pitchFamily="2" charset="2"/>
              <a:buChar char="ü"/>
            </a:pPr>
            <a:r>
              <a:rPr lang="zh-CN" altLang="en-US" sz="2000" b="1" dirty="0"/>
              <a:t>对短作业不公平，平均等待时间差</a:t>
            </a:r>
            <a:endParaRPr lang="en-US" altLang="zh-CN" sz="2000" b="1" dirty="0"/>
          </a:p>
          <a:p>
            <a:pPr marL="342900" indent="-342900" algn="l">
              <a:lnSpc>
                <a:spcPct val="150000"/>
              </a:lnSpc>
              <a:buFont typeface="Wingdings" panose="05000000000000000000" pitchFamily="2" charset="2"/>
              <a:buChar char="Ø"/>
            </a:pPr>
            <a:r>
              <a:rPr lang="zh-CN" altLang="en-US" sz="2400" b="1" dirty="0"/>
              <a:t>短进程优先（</a:t>
            </a:r>
            <a:r>
              <a:rPr lang="en-US" altLang="zh-CN" sz="2400" b="1" dirty="0"/>
              <a:t>SPN</a:t>
            </a:r>
            <a:r>
              <a:rPr lang="zh-CN" altLang="en-US" sz="2400" b="1" dirty="0"/>
              <a:t>）</a:t>
            </a:r>
            <a:endParaRPr lang="en-US" altLang="zh-CN" sz="2400" b="1" dirty="0"/>
          </a:p>
          <a:p>
            <a:pPr marL="800089" lvl="1" indent="-342900">
              <a:lnSpc>
                <a:spcPct val="150000"/>
              </a:lnSpc>
              <a:buFont typeface="Wingdings" panose="05000000000000000000" pitchFamily="2" charset="2"/>
              <a:buChar char="ü"/>
            </a:pPr>
            <a:r>
              <a:rPr lang="zh-CN" altLang="en-US" sz="2000" b="1" dirty="0"/>
              <a:t>对长作业不公平，平均周转时间最小，需要估算运行时间，可能导致饥饿</a:t>
            </a:r>
            <a:endParaRPr lang="en-US" altLang="zh-CN" sz="2000" b="1" dirty="0"/>
          </a:p>
          <a:p>
            <a:pPr marL="342900" indent="-342900" algn="l">
              <a:lnSpc>
                <a:spcPct val="150000"/>
              </a:lnSpc>
              <a:buFont typeface="Wingdings" panose="05000000000000000000" pitchFamily="2" charset="2"/>
              <a:buChar char="Ø"/>
            </a:pPr>
            <a:r>
              <a:rPr lang="zh-CN" altLang="en-US" sz="2400" b="1" dirty="0"/>
              <a:t>高响应比优先（</a:t>
            </a:r>
            <a:r>
              <a:rPr lang="en-US" altLang="zh-CN" sz="2400" b="1" dirty="0"/>
              <a:t>HRRN</a:t>
            </a:r>
            <a:r>
              <a:rPr lang="zh-CN" altLang="en-US" sz="2400" b="1" dirty="0"/>
              <a:t>）</a:t>
            </a:r>
            <a:endParaRPr lang="en-US" altLang="zh-CN" sz="2400" b="1" dirty="0"/>
          </a:p>
          <a:p>
            <a:pPr marL="800089" lvl="1" indent="-342900">
              <a:lnSpc>
                <a:spcPct val="150000"/>
              </a:lnSpc>
              <a:buFont typeface="Wingdings" panose="05000000000000000000" pitchFamily="2" charset="2"/>
              <a:buChar char="ü"/>
            </a:pPr>
            <a:r>
              <a:rPr lang="zh-CN" altLang="en-US" sz="2000" b="1" dirty="0"/>
              <a:t>非抢占式调度，基于</a:t>
            </a:r>
            <a:r>
              <a:rPr lang="en-US" altLang="zh-CN" sz="2000" b="1" dirty="0"/>
              <a:t>SPN</a:t>
            </a:r>
            <a:r>
              <a:rPr lang="zh-CN" altLang="en-US" sz="2000" b="1" dirty="0"/>
              <a:t>发展而来，能够照顾</a:t>
            </a:r>
            <a:r>
              <a:rPr lang="en-US" altLang="zh-CN" sz="2000" b="1" dirty="0"/>
              <a:t>SPN</a:t>
            </a:r>
            <a:r>
              <a:rPr lang="zh-CN" altLang="en-US" sz="2000" b="1" dirty="0"/>
              <a:t>中的长作业</a:t>
            </a:r>
            <a:endParaRPr lang="en-US" altLang="zh-CN" sz="2000" b="1" dirty="0"/>
          </a:p>
          <a:p>
            <a:pPr marL="342900" indent="-342900" algn="l">
              <a:lnSpc>
                <a:spcPct val="150000"/>
              </a:lnSpc>
              <a:buFont typeface="Wingdings" panose="05000000000000000000" pitchFamily="2" charset="2"/>
              <a:buChar char="Ø"/>
            </a:pPr>
            <a:r>
              <a:rPr lang="zh-CN" altLang="en-US" sz="2400" b="1" dirty="0"/>
              <a:t>时间片轮转（</a:t>
            </a:r>
            <a:r>
              <a:rPr lang="en-US" altLang="zh-CN" sz="2400" b="1" dirty="0"/>
              <a:t>RR</a:t>
            </a:r>
            <a:r>
              <a:rPr lang="zh-CN" altLang="en-US" sz="2400" b="1" dirty="0"/>
              <a:t>）</a:t>
            </a:r>
            <a:endParaRPr lang="en-US" altLang="zh-CN" sz="2400" b="1" dirty="0"/>
          </a:p>
          <a:p>
            <a:pPr marL="800089" lvl="1" indent="-342900">
              <a:lnSpc>
                <a:spcPct val="150000"/>
              </a:lnSpc>
              <a:buFont typeface="Wingdings" panose="05000000000000000000" pitchFamily="2" charset="2"/>
              <a:buChar char="ü"/>
            </a:pPr>
            <a:r>
              <a:rPr lang="zh-CN" altLang="en-US" sz="2000" b="1" dirty="0"/>
              <a:t>公平，平均等待时间较长</a:t>
            </a:r>
            <a:endParaRPr lang="en-US" altLang="zh-CN" sz="2000" b="1" dirty="0"/>
          </a:p>
          <a:p>
            <a:pPr marL="342900" indent="-342900" algn="l">
              <a:lnSpc>
                <a:spcPct val="150000"/>
              </a:lnSpc>
              <a:buFont typeface="Wingdings" panose="05000000000000000000" pitchFamily="2" charset="2"/>
              <a:buChar char="Ø"/>
            </a:pPr>
            <a:r>
              <a:rPr lang="zh-CN" altLang="en-US" sz="2400" b="1" dirty="0"/>
              <a:t>多级反馈队列（</a:t>
            </a:r>
            <a:r>
              <a:rPr lang="en-US" altLang="zh-CN" sz="2400" b="1" dirty="0"/>
              <a:t>MFQ</a:t>
            </a:r>
            <a:r>
              <a:rPr lang="zh-CN" altLang="en-US" sz="2400" b="1" dirty="0"/>
              <a:t>）</a:t>
            </a:r>
            <a:endParaRPr lang="en-US" altLang="zh-CN" sz="2400" b="1" dirty="0"/>
          </a:p>
          <a:p>
            <a:pPr marL="800089" lvl="1" indent="-342900">
              <a:lnSpc>
                <a:spcPct val="150000"/>
              </a:lnSpc>
              <a:buFont typeface="Wingdings" panose="05000000000000000000" pitchFamily="2" charset="2"/>
              <a:buChar char="ü"/>
            </a:pPr>
            <a:r>
              <a:rPr lang="zh-CN" altLang="en-US" sz="2000" b="1" dirty="0"/>
              <a:t>多种算法集成，不用预估时间</a:t>
            </a:r>
          </a:p>
        </p:txBody>
      </p:sp>
    </p:spTree>
    <p:extLst>
      <p:ext uri="{BB962C8B-B14F-4D97-AF65-F5344CB8AC3E}">
        <p14:creationId xmlns:p14="http://schemas.microsoft.com/office/powerpoint/2010/main" val="168952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1" end="1"/>
                                            </p:txEl>
                                          </p:spTgt>
                                        </p:tgtEl>
                                        <p:attrNameLst>
                                          <p:attrName>style.visibility</p:attrName>
                                        </p:attrNameLst>
                                      </p:cBhvr>
                                      <p:to>
                                        <p:strVal val="visible"/>
                                      </p:to>
                                    </p:set>
                                    <p:animEffect transition="in" filter="fade">
                                      <p:cBhvr>
                                        <p:cTn id="7" dur="500"/>
                                        <p:tgtEl>
                                          <p:spTgt spid="6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xEl>
                                              <p:pRg st="3" end="3"/>
                                            </p:txEl>
                                          </p:spTgt>
                                        </p:tgtEl>
                                        <p:attrNameLst>
                                          <p:attrName>style.visibility</p:attrName>
                                        </p:attrNameLst>
                                      </p:cBhvr>
                                      <p:to>
                                        <p:strVal val="visible"/>
                                      </p:to>
                                    </p:set>
                                    <p:animEffect transition="in" filter="fade">
                                      <p:cBhvr>
                                        <p:cTn id="12" dur="500"/>
                                        <p:tgtEl>
                                          <p:spTgt spid="6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xEl>
                                              <p:pRg st="5" end="5"/>
                                            </p:txEl>
                                          </p:spTgt>
                                        </p:tgtEl>
                                        <p:attrNameLst>
                                          <p:attrName>style.visibility</p:attrName>
                                        </p:attrNameLst>
                                      </p:cBhvr>
                                      <p:to>
                                        <p:strVal val="visible"/>
                                      </p:to>
                                    </p:set>
                                    <p:animEffect transition="in" filter="fade">
                                      <p:cBhvr>
                                        <p:cTn id="17" dur="500"/>
                                        <p:tgtEl>
                                          <p:spTgt spid="6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xEl>
                                              <p:pRg st="7" end="7"/>
                                            </p:txEl>
                                          </p:spTgt>
                                        </p:tgtEl>
                                        <p:attrNameLst>
                                          <p:attrName>style.visibility</p:attrName>
                                        </p:attrNameLst>
                                      </p:cBhvr>
                                      <p:to>
                                        <p:strVal val="visible"/>
                                      </p:to>
                                    </p:set>
                                    <p:animEffect transition="in" filter="fade">
                                      <p:cBhvr>
                                        <p:cTn id="22" dur="500"/>
                                        <p:tgtEl>
                                          <p:spTgt spid="60">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xEl>
                                              <p:pRg st="9" end="9"/>
                                            </p:txEl>
                                          </p:spTgt>
                                        </p:tgtEl>
                                        <p:attrNameLst>
                                          <p:attrName>style.visibility</p:attrName>
                                        </p:attrNameLst>
                                      </p:cBhvr>
                                      <p:to>
                                        <p:strVal val="visible"/>
                                      </p:to>
                                    </p:set>
                                    <p:animEffect transition="in" filter="fade">
                                      <p:cBhvr>
                                        <p:cTn id="27" dur="500"/>
                                        <p:tgtEl>
                                          <p:spTgt spid="6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09157" cy="584775"/>
          </a:xfrm>
          <a:prstGeom prst="rect">
            <a:avLst/>
          </a:prstGeom>
          <a:noFill/>
        </p:spPr>
        <p:txBody>
          <a:bodyPr wrap="none" rtlCol="0">
            <a:spAutoFit/>
          </a:bodyPr>
          <a:lstStyle/>
          <a:p>
            <a:r>
              <a:rPr lang="zh-CN" altLang="en-US" sz="3200" b="1" dirty="0">
                <a:solidFill>
                  <a:srgbClr val="FF0000"/>
                </a:solidFill>
              </a:rPr>
              <a:t>实时调度系统**</a:t>
            </a:r>
          </a:p>
        </p:txBody>
      </p:sp>
      <p:sp>
        <p:nvSpPr>
          <p:cNvPr id="25" name="文本框 24">
            <a:extLst>
              <a:ext uri="{FF2B5EF4-FFF2-40B4-BE49-F238E27FC236}">
                <a16:creationId xmlns:a16="http://schemas.microsoft.com/office/drawing/2014/main" id="{4C576D08-1104-45EC-B9EC-84F90067D3D5}"/>
              </a:ext>
            </a:extLst>
          </p:cNvPr>
          <p:cNvSpPr txBox="1"/>
          <p:nvPr/>
        </p:nvSpPr>
        <p:spPr>
          <a:xfrm>
            <a:off x="1355464" y="1619828"/>
            <a:ext cx="9485367" cy="500688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负责在用户要求的</a:t>
            </a:r>
            <a:r>
              <a:rPr lang="zh-CN" altLang="en-US" sz="2400" b="1" dirty="0">
                <a:solidFill>
                  <a:srgbClr val="C00000"/>
                </a:solidFill>
              </a:rPr>
              <a:t>时限内</a:t>
            </a:r>
            <a:r>
              <a:rPr lang="zh-CN" altLang="en-US" sz="2400" b="1" dirty="0"/>
              <a:t>进程事件处理和控制</a:t>
            </a:r>
            <a:endParaRPr lang="en-US" altLang="zh-CN" sz="2400" b="1" dirty="0"/>
          </a:p>
          <a:p>
            <a:pPr marL="342900" indent="-342900">
              <a:lnSpc>
                <a:spcPct val="150000"/>
              </a:lnSpc>
              <a:buFont typeface="Wingdings" panose="05000000000000000000" pitchFamily="2" charset="2"/>
              <a:buChar char="Ø"/>
            </a:pPr>
            <a:r>
              <a:rPr lang="zh-CN" altLang="en-US" sz="2400" b="1" dirty="0"/>
              <a:t>正确性依赖于其</a:t>
            </a:r>
            <a:r>
              <a:rPr lang="zh-CN" altLang="en-US" sz="2400" b="1" dirty="0">
                <a:solidFill>
                  <a:srgbClr val="C00000"/>
                </a:solidFill>
              </a:rPr>
              <a:t>时间</a:t>
            </a:r>
            <a:r>
              <a:rPr lang="zh-CN" altLang="en-US" sz="2400" b="1" dirty="0"/>
              <a:t>和</a:t>
            </a:r>
            <a:r>
              <a:rPr lang="zh-CN" altLang="en-US" sz="2400" b="1" dirty="0">
                <a:solidFill>
                  <a:srgbClr val="C00000"/>
                </a:solidFill>
              </a:rPr>
              <a:t>功能</a:t>
            </a:r>
            <a:r>
              <a:rPr lang="zh-CN" altLang="en-US" sz="2400" b="1" dirty="0"/>
              <a:t>两方面的操作系统</a:t>
            </a:r>
          </a:p>
          <a:p>
            <a:pPr marL="342900" indent="-342900" algn="l">
              <a:lnSpc>
                <a:spcPct val="150000"/>
              </a:lnSpc>
              <a:buFont typeface="Wingdings" panose="05000000000000000000" pitchFamily="2" charset="2"/>
              <a:buChar char="Ø"/>
            </a:pPr>
            <a:r>
              <a:rPr lang="zh-CN" altLang="en-US" sz="2400" b="1" dirty="0"/>
              <a:t>性能指标：</a:t>
            </a:r>
            <a:endParaRPr lang="en-US" altLang="zh-CN" sz="2400" b="1" dirty="0"/>
          </a:p>
          <a:p>
            <a:pPr marL="800089" lvl="1" indent="-342900">
              <a:lnSpc>
                <a:spcPct val="150000"/>
              </a:lnSpc>
              <a:buFont typeface="Wingdings" panose="05000000000000000000" pitchFamily="2" charset="2"/>
              <a:buChar char="u"/>
            </a:pPr>
            <a:r>
              <a:rPr lang="zh-CN" altLang="en-US" sz="2400" b="1" dirty="0"/>
              <a:t>时间约束的及时性（</a:t>
            </a:r>
            <a:r>
              <a:rPr lang="en-US" altLang="zh-CN" sz="2400" b="1" dirty="0"/>
              <a:t>deadline</a:t>
            </a:r>
            <a:r>
              <a:rPr lang="zh-CN" altLang="en-US" sz="2400" b="1" dirty="0"/>
              <a:t>）</a:t>
            </a:r>
            <a:endParaRPr lang="en-US" altLang="zh-CN" sz="2400" b="1" dirty="0"/>
          </a:p>
          <a:p>
            <a:pPr marL="800089" lvl="1" indent="-342900">
              <a:lnSpc>
                <a:spcPct val="150000"/>
              </a:lnSpc>
              <a:buFont typeface="Wingdings" panose="05000000000000000000" pitchFamily="2" charset="2"/>
              <a:buChar char="u"/>
            </a:pPr>
            <a:r>
              <a:rPr lang="zh-CN" altLang="en-US" sz="2400" b="1" dirty="0"/>
              <a:t>速度和平均性能相对不重要</a:t>
            </a:r>
            <a:endParaRPr lang="en-US" altLang="zh-CN" sz="2400" b="1" dirty="0"/>
          </a:p>
          <a:p>
            <a:pPr marL="342900" indent="-342900" algn="l">
              <a:lnSpc>
                <a:spcPct val="150000"/>
              </a:lnSpc>
              <a:buFont typeface="Wingdings" panose="05000000000000000000" pitchFamily="2" charset="2"/>
              <a:buChar char="Ø"/>
            </a:pPr>
            <a:r>
              <a:rPr lang="zh-CN" altLang="en-US" sz="2400" b="1" dirty="0"/>
              <a:t>强实时操作系统</a:t>
            </a:r>
            <a:endParaRPr lang="en-US" altLang="zh-CN" sz="2400" b="1" dirty="0"/>
          </a:p>
          <a:p>
            <a:pPr marL="800089" lvl="1" indent="-342900">
              <a:lnSpc>
                <a:spcPct val="150000"/>
              </a:lnSpc>
              <a:buFont typeface="Wingdings" panose="05000000000000000000" pitchFamily="2" charset="2"/>
              <a:buChar char="ü"/>
            </a:pPr>
            <a:r>
              <a:rPr lang="zh-CN" altLang="en-US" sz="2400" b="1" dirty="0"/>
              <a:t>在指定时间内</a:t>
            </a:r>
            <a:r>
              <a:rPr lang="zh-CN" altLang="en-US" sz="2400" b="1" dirty="0">
                <a:solidFill>
                  <a:srgbClr val="C00000"/>
                </a:solidFill>
              </a:rPr>
              <a:t>必须完成</a:t>
            </a:r>
            <a:r>
              <a:rPr lang="zh-CN" altLang="en-US" sz="2400" b="1" dirty="0"/>
              <a:t>重要任务</a:t>
            </a:r>
            <a:endParaRPr lang="en-US" altLang="zh-CN" sz="2400" b="1" dirty="0"/>
          </a:p>
          <a:p>
            <a:pPr marL="342900" indent="-342900" algn="l">
              <a:lnSpc>
                <a:spcPct val="150000"/>
              </a:lnSpc>
              <a:buFont typeface="Wingdings" panose="05000000000000000000" pitchFamily="2" charset="2"/>
              <a:buChar char="Ø"/>
            </a:pPr>
            <a:r>
              <a:rPr lang="zh-CN" altLang="en-US" sz="2400" b="1" dirty="0"/>
              <a:t>弱实时操作系统</a:t>
            </a:r>
            <a:endParaRPr lang="en-US" altLang="zh-CN" sz="2400" b="1" dirty="0"/>
          </a:p>
          <a:p>
            <a:pPr marL="800089" lvl="1" indent="-342900">
              <a:lnSpc>
                <a:spcPct val="150000"/>
              </a:lnSpc>
              <a:buFont typeface="Wingdings" panose="05000000000000000000" pitchFamily="2" charset="2"/>
              <a:buChar char="ü"/>
            </a:pPr>
            <a:r>
              <a:rPr lang="zh-CN" altLang="en-US" sz="2400" b="1" dirty="0"/>
              <a:t>重要进程有较高的优先级，要求</a:t>
            </a:r>
            <a:r>
              <a:rPr lang="zh-CN" altLang="en-US" sz="2400" b="1" dirty="0">
                <a:solidFill>
                  <a:srgbClr val="C00000"/>
                </a:solidFill>
              </a:rPr>
              <a:t>尽量</a:t>
            </a:r>
            <a:r>
              <a:rPr lang="zh-CN" altLang="en-US" sz="2400" b="1" dirty="0"/>
              <a:t>，但非必须完成</a:t>
            </a:r>
          </a:p>
        </p:txBody>
      </p:sp>
    </p:spTree>
    <p:extLst>
      <p:ext uri="{BB962C8B-B14F-4D97-AF65-F5344CB8AC3E}">
        <p14:creationId xmlns:p14="http://schemas.microsoft.com/office/powerpoint/2010/main" val="3066775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188420" cy="584775"/>
          </a:xfrm>
          <a:prstGeom prst="rect">
            <a:avLst/>
          </a:prstGeom>
          <a:noFill/>
        </p:spPr>
        <p:txBody>
          <a:bodyPr wrap="none" rtlCol="0">
            <a:spAutoFit/>
          </a:bodyPr>
          <a:lstStyle/>
          <a:p>
            <a:r>
              <a:rPr lang="zh-CN" altLang="en-US" sz="3200" b="1" dirty="0">
                <a:solidFill>
                  <a:srgbClr val="FF0000"/>
                </a:solidFill>
              </a:rPr>
              <a:t>实时任务**</a:t>
            </a:r>
          </a:p>
        </p:txBody>
      </p:sp>
      <p:grpSp>
        <p:nvGrpSpPr>
          <p:cNvPr id="9" name="组合 8">
            <a:extLst>
              <a:ext uri="{FF2B5EF4-FFF2-40B4-BE49-F238E27FC236}">
                <a16:creationId xmlns:a16="http://schemas.microsoft.com/office/drawing/2014/main" id="{B08808F2-2E71-4F68-AF93-7A0DB710591B}"/>
              </a:ext>
            </a:extLst>
          </p:cNvPr>
          <p:cNvGrpSpPr/>
          <p:nvPr/>
        </p:nvGrpSpPr>
        <p:grpSpPr>
          <a:xfrm>
            <a:off x="1761056" y="1730047"/>
            <a:ext cx="7513317" cy="859446"/>
            <a:chOff x="844893" y="1028010"/>
            <a:chExt cx="7513317" cy="859446"/>
          </a:xfrm>
        </p:grpSpPr>
        <p:sp>
          <p:nvSpPr>
            <p:cNvPr id="10" name="内容占位符 2">
              <a:extLst>
                <a:ext uri="{FF2B5EF4-FFF2-40B4-BE49-F238E27FC236}">
                  <a16:creationId xmlns:a16="http://schemas.microsoft.com/office/drawing/2014/main" id="{4DF463B8-6D89-44C9-A3E1-EA20C392E7C2}"/>
                </a:ext>
              </a:extLst>
            </p:cNvPr>
            <p:cNvSpPr txBox="1">
              <a:spLocks/>
            </p:cNvSpPr>
            <p:nvPr/>
          </p:nvSpPr>
          <p:spPr>
            <a:xfrm>
              <a:off x="1142976" y="1028010"/>
              <a:ext cx="264320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任务（工作单元）</a:t>
              </a:r>
            </a:p>
          </p:txBody>
        </p:sp>
        <p:sp>
          <p:nvSpPr>
            <p:cNvPr id="11" name="TextBox 11">
              <a:extLst>
                <a:ext uri="{FF2B5EF4-FFF2-40B4-BE49-F238E27FC236}">
                  <a16:creationId xmlns:a16="http://schemas.microsoft.com/office/drawing/2014/main" id="{0428C3E4-CC77-4847-9366-F7CCC96318DC}"/>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sp>
          <p:nvSpPr>
            <p:cNvPr id="12" name="内容占位符 2">
              <a:extLst>
                <a:ext uri="{FF2B5EF4-FFF2-40B4-BE49-F238E27FC236}">
                  <a16:creationId xmlns:a16="http://schemas.microsoft.com/office/drawing/2014/main" id="{91CA6A98-C61E-4AE3-87A2-9350DFF8B430}"/>
                </a:ext>
              </a:extLst>
            </p:cNvPr>
            <p:cNvSpPr txBox="1">
              <a:spLocks/>
            </p:cNvSpPr>
            <p:nvPr/>
          </p:nvSpPr>
          <p:spPr>
            <a:xfrm>
              <a:off x="1394985" y="1510540"/>
              <a:ext cx="6963225"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2400" dirty="0"/>
                <a:t>一次计算，一次文件读取，一次信息传递等等</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3" name="图片 12" descr="小点1.png">
              <a:extLst>
                <a:ext uri="{FF2B5EF4-FFF2-40B4-BE49-F238E27FC236}">
                  <a16:creationId xmlns:a16="http://schemas.microsoft.com/office/drawing/2014/main" id="{9EBEB114-A9A8-4DF0-8124-DA18E7EC1645}"/>
                </a:ext>
              </a:extLst>
            </p:cNvPr>
            <p:cNvPicPr>
              <a:picLocks noChangeAspect="1"/>
            </p:cNvPicPr>
            <p:nvPr/>
          </p:nvPicPr>
          <p:blipFill>
            <a:blip r:embed="rId3" cstate="print"/>
            <a:stretch>
              <a:fillRect/>
            </a:stretch>
          </p:blipFill>
          <p:spPr>
            <a:xfrm>
              <a:off x="1262422" y="1625520"/>
              <a:ext cx="151066" cy="148997"/>
            </a:xfrm>
            <a:prstGeom prst="rect">
              <a:avLst/>
            </a:prstGeom>
            <a:effectLst/>
          </p:spPr>
        </p:pic>
      </p:grpSp>
      <p:grpSp>
        <p:nvGrpSpPr>
          <p:cNvPr id="14" name="组合 13">
            <a:extLst>
              <a:ext uri="{FF2B5EF4-FFF2-40B4-BE49-F238E27FC236}">
                <a16:creationId xmlns:a16="http://schemas.microsoft.com/office/drawing/2014/main" id="{BD95D52A-1CD0-45F8-B62C-B6A72A16321D}"/>
              </a:ext>
            </a:extLst>
          </p:cNvPr>
          <p:cNvGrpSpPr/>
          <p:nvPr/>
        </p:nvGrpSpPr>
        <p:grpSpPr>
          <a:xfrm>
            <a:off x="1781018" y="2894345"/>
            <a:ext cx="5870247" cy="1289318"/>
            <a:chOff x="844893" y="1699980"/>
            <a:chExt cx="5870247" cy="1289318"/>
          </a:xfrm>
        </p:grpSpPr>
        <p:sp>
          <p:nvSpPr>
            <p:cNvPr id="15" name="内容占位符 2">
              <a:extLst>
                <a:ext uri="{FF2B5EF4-FFF2-40B4-BE49-F238E27FC236}">
                  <a16:creationId xmlns:a16="http://schemas.microsoft.com/office/drawing/2014/main" id="{0C78FA31-2D6C-4BF0-9728-5C2C445217DC}"/>
                </a:ext>
              </a:extLst>
            </p:cNvPr>
            <p:cNvSpPr txBox="1">
              <a:spLocks/>
            </p:cNvSpPr>
            <p:nvPr/>
          </p:nvSpPr>
          <p:spPr>
            <a:xfrm>
              <a:off x="1142976" y="1699980"/>
              <a:ext cx="229770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任务属性</a:t>
              </a:r>
            </a:p>
          </p:txBody>
        </p:sp>
        <p:sp>
          <p:nvSpPr>
            <p:cNvPr id="16" name="TextBox 26">
              <a:extLst>
                <a:ext uri="{FF2B5EF4-FFF2-40B4-BE49-F238E27FC236}">
                  <a16:creationId xmlns:a16="http://schemas.microsoft.com/office/drawing/2014/main" id="{DB0256B2-C56B-4283-91DA-46C5DC15D5C7}"/>
                </a:ext>
              </a:extLst>
            </p:cNvPr>
            <p:cNvSpPr txBox="1"/>
            <p:nvPr/>
          </p:nvSpPr>
          <p:spPr>
            <a:xfrm>
              <a:off x="844893" y="169998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sp>
          <p:nvSpPr>
            <p:cNvPr id="17" name="内容占位符 2">
              <a:extLst>
                <a:ext uri="{FF2B5EF4-FFF2-40B4-BE49-F238E27FC236}">
                  <a16:creationId xmlns:a16="http://schemas.microsoft.com/office/drawing/2014/main" id="{96323566-E324-42F0-A700-27144A670A6C}"/>
                </a:ext>
              </a:extLst>
            </p:cNvPr>
            <p:cNvSpPr txBox="1">
              <a:spLocks/>
            </p:cNvSpPr>
            <p:nvPr/>
          </p:nvSpPr>
          <p:spPr>
            <a:xfrm>
              <a:off x="1394986" y="2160994"/>
              <a:ext cx="5320154"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完成任务所需要的资源</a:t>
              </a:r>
            </a:p>
          </p:txBody>
        </p:sp>
        <p:pic>
          <p:nvPicPr>
            <p:cNvPr id="18" name="图片 17" descr="小点1.png">
              <a:extLst>
                <a:ext uri="{FF2B5EF4-FFF2-40B4-BE49-F238E27FC236}">
                  <a16:creationId xmlns:a16="http://schemas.microsoft.com/office/drawing/2014/main" id="{A1B4EB4E-2C83-4405-A6A4-B486C45C0CA5}"/>
                </a:ext>
              </a:extLst>
            </p:cNvPr>
            <p:cNvPicPr>
              <a:picLocks noChangeAspect="1"/>
            </p:cNvPicPr>
            <p:nvPr/>
          </p:nvPicPr>
          <p:blipFill>
            <a:blip r:embed="rId3" cstate="print"/>
            <a:stretch>
              <a:fillRect/>
            </a:stretch>
          </p:blipFill>
          <p:spPr>
            <a:xfrm>
              <a:off x="1262422" y="2297490"/>
              <a:ext cx="151066" cy="148997"/>
            </a:xfrm>
            <a:prstGeom prst="rect">
              <a:avLst/>
            </a:prstGeom>
            <a:effectLst/>
          </p:spPr>
        </p:pic>
        <p:sp>
          <p:nvSpPr>
            <p:cNvPr id="19" name="内容占位符 2">
              <a:extLst>
                <a:ext uri="{FF2B5EF4-FFF2-40B4-BE49-F238E27FC236}">
                  <a16:creationId xmlns:a16="http://schemas.microsoft.com/office/drawing/2014/main" id="{8C32FD1A-44C3-4DBA-9F1C-3BD9C01436C3}"/>
                </a:ext>
              </a:extLst>
            </p:cNvPr>
            <p:cNvSpPr txBox="1">
              <a:spLocks/>
            </p:cNvSpPr>
            <p:nvPr/>
          </p:nvSpPr>
          <p:spPr>
            <a:xfrm>
              <a:off x="1394985" y="2612382"/>
              <a:ext cx="1919707"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定时参数</a:t>
              </a:r>
            </a:p>
          </p:txBody>
        </p:sp>
        <p:pic>
          <p:nvPicPr>
            <p:cNvPr id="20" name="图片 19" descr="小点1.png">
              <a:extLst>
                <a:ext uri="{FF2B5EF4-FFF2-40B4-BE49-F238E27FC236}">
                  <a16:creationId xmlns:a16="http://schemas.microsoft.com/office/drawing/2014/main" id="{E3206A8D-D4AA-4A12-87E1-2D6F48754EF5}"/>
                </a:ext>
              </a:extLst>
            </p:cNvPr>
            <p:cNvPicPr>
              <a:picLocks noChangeAspect="1"/>
            </p:cNvPicPr>
            <p:nvPr/>
          </p:nvPicPr>
          <p:blipFill>
            <a:blip r:embed="rId3" cstate="print"/>
            <a:stretch>
              <a:fillRect/>
            </a:stretch>
          </p:blipFill>
          <p:spPr>
            <a:xfrm>
              <a:off x="1262422" y="2748878"/>
              <a:ext cx="151066" cy="148997"/>
            </a:xfrm>
            <a:prstGeom prst="rect">
              <a:avLst/>
            </a:prstGeom>
            <a:effectLst/>
          </p:spPr>
        </p:pic>
      </p:grpSp>
      <p:grpSp>
        <p:nvGrpSpPr>
          <p:cNvPr id="21" name="组合 20">
            <a:extLst>
              <a:ext uri="{FF2B5EF4-FFF2-40B4-BE49-F238E27FC236}">
                <a16:creationId xmlns:a16="http://schemas.microsoft.com/office/drawing/2014/main" id="{644AA1B5-C8F5-4A6E-9C2A-AF37DA3E6587}"/>
              </a:ext>
            </a:extLst>
          </p:cNvPr>
          <p:cNvGrpSpPr/>
          <p:nvPr/>
        </p:nvGrpSpPr>
        <p:grpSpPr>
          <a:xfrm>
            <a:off x="1853696" y="4780596"/>
            <a:ext cx="7748614" cy="1553000"/>
            <a:chOff x="609600" y="2932116"/>
            <a:chExt cx="7748614" cy="1553000"/>
          </a:xfrm>
        </p:grpSpPr>
        <p:sp>
          <p:nvSpPr>
            <p:cNvPr id="22" name="Line 4">
              <a:extLst>
                <a:ext uri="{FF2B5EF4-FFF2-40B4-BE49-F238E27FC236}">
                  <a16:creationId xmlns:a16="http://schemas.microsoft.com/office/drawing/2014/main" id="{B3031B49-33A5-44CD-A7DD-56D5C9CE86EF}"/>
                </a:ext>
              </a:extLst>
            </p:cNvPr>
            <p:cNvSpPr>
              <a:spLocks noChangeShapeType="1"/>
            </p:cNvSpPr>
            <p:nvPr/>
          </p:nvSpPr>
          <p:spPr bwMode="auto">
            <a:xfrm>
              <a:off x="1028700" y="3946526"/>
              <a:ext cx="6896100" cy="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3" name="Line 5">
              <a:extLst>
                <a:ext uri="{FF2B5EF4-FFF2-40B4-BE49-F238E27FC236}">
                  <a16:creationId xmlns:a16="http://schemas.microsoft.com/office/drawing/2014/main" id="{168AD545-463C-401B-A630-A83386AE36D4}"/>
                </a:ext>
              </a:extLst>
            </p:cNvPr>
            <p:cNvSpPr>
              <a:spLocks noChangeShapeType="1"/>
            </p:cNvSpPr>
            <p:nvPr/>
          </p:nvSpPr>
          <p:spPr bwMode="auto">
            <a:xfrm>
              <a:off x="10287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4" name="Line 6">
              <a:extLst>
                <a:ext uri="{FF2B5EF4-FFF2-40B4-BE49-F238E27FC236}">
                  <a16:creationId xmlns:a16="http://schemas.microsoft.com/office/drawing/2014/main" id="{3E5CEA45-7B43-4514-A902-AE7447D3427B}"/>
                </a:ext>
              </a:extLst>
            </p:cNvPr>
            <p:cNvSpPr>
              <a:spLocks noChangeShapeType="1"/>
            </p:cNvSpPr>
            <p:nvPr/>
          </p:nvSpPr>
          <p:spPr bwMode="auto">
            <a:xfrm>
              <a:off x="19431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6" name="Line 7">
              <a:extLst>
                <a:ext uri="{FF2B5EF4-FFF2-40B4-BE49-F238E27FC236}">
                  <a16:creationId xmlns:a16="http://schemas.microsoft.com/office/drawing/2014/main" id="{FB291E57-F5C6-4F26-BDCB-FFED33D4756C}"/>
                </a:ext>
              </a:extLst>
            </p:cNvPr>
            <p:cNvSpPr>
              <a:spLocks noChangeShapeType="1"/>
            </p:cNvSpPr>
            <p:nvPr/>
          </p:nvSpPr>
          <p:spPr bwMode="auto">
            <a:xfrm>
              <a:off x="24003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7" name="Line 8">
              <a:extLst>
                <a:ext uri="{FF2B5EF4-FFF2-40B4-BE49-F238E27FC236}">
                  <a16:creationId xmlns:a16="http://schemas.microsoft.com/office/drawing/2014/main" id="{857E0966-9799-4785-927A-5A4165ED5C0E}"/>
                </a:ext>
              </a:extLst>
            </p:cNvPr>
            <p:cNvSpPr>
              <a:spLocks noChangeShapeType="1"/>
            </p:cNvSpPr>
            <p:nvPr/>
          </p:nvSpPr>
          <p:spPr bwMode="auto">
            <a:xfrm>
              <a:off x="28575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8" name="Line 9">
              <a:extLst>
                <a:ext uri="{FF2B5EF4-FFF2-40B4-BE49-F238E27FC236}">
                  <a16:creationId xmlns:a16="http://schemas.microsoft.com/office/drawing/2014/main" id="{317E1F23-191A-4C04-82C5-AE381519F874}"/>
                </a:ext>
              </a:extLst>
            </p:cNvPr>
            <p:cNvSpPr>
              <a:spLocks noChangeShapeType="1"/>
            </p:cNvSpPr>
            <p:nvPr/>
          </p:nvSpPr>
          <p:spPr bwMode="auto">
            <a:xfrm>
              <a:off x="14859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29" name="Line 10">
              <a:extLst>
                <a:ext uri="{FF2B5EF4-FFF2-40B4-BE49-F238E27FC236}">
                  <a16:creationId xmlns:a16="http://schemas.microsoft.com/office/drawing/2014/main" id="{219F9498-6090-46BF-B505-C8650B24352F}"/>
                </a:ext>
              </a:extLst>
            </p:cNvPr>
            <p:cNvSpPr>
              <a:spLocks noChangeShapeType="1"/>
            </p:cNvSpPr>
            <p:nvPr/>
          </p:nvSpPr>
          <p:spPr bwMode="auto">
            <a:xfrm>
              <a:off x="37719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0" name="Line 11">
              <a:extLst>
                <a:ext uri="{FF2B5EF4-FFF2-40B4-BE49-F238E27FC236}">
                  <a16:creationId xmlns:a16="http://schemas.microsoft.com/office/drawing/2014/main" id="{F22017D7-7631-409F-8041-AB3F76D98CA6}"/>
                </a:ext>
              </a:extLst>
            </p:cNvPr>
            <p:cNvSpPr>
              <a:spLocks noChangeShapeType="1"/>
            </p:cNvSpPr>
            <p:nvPr/>
          </p:nvSpPr>
          <p:spPr bwMode="auto">
            <a:xfrm>
              <a:off x="42291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1" name="Line 12">
              <a:extLst>
                <a:ext uri="{FF2B5EF4-FFF2-40B4-BE49-F238E27FC236}">
                  <a16:creationId xmlns:a16="http://schemas.microsoft.com/office/drawing/2014/main" id="{AC73C206-3D13-47E9-85DA-2EA63BF095CC}"/>
                </a:ext>
              </a:extLst>
            </p:cNvPr>
            <p:cNvSpPr>
              <a:spLocks noChangeShapeType="1"/>
            </p:cNvSpPr>
            <p:nvPr/>
          </p:nvSpPr>
          <p:spPr bwMode="auto">
            <a:xfrm>
              <a:off x="33147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2" name="Line 13">
              <a:extLst>
                <a:ext uri="{FF2B5EF4-FFF2-40B4-BE49-F238E27FC236}">
                  <a16:creationId xmlns:a16="http://schemas.microsoft.com/office/drawing/2014/main" id="{6F3C2A49-2489-4F74-8033-7B74E2A6A4BD}"/>
                </a:ext>
              </a:extLst>
            </p:cNvPr>
            <p:cNvSpPr>
              <a:spLocks noChangeShapeType="1"/>
            </p:cNvSpPr>
            <p:nvPr/>
          </p:nvSpPr>
          <p:spPr bwMode="auto">
            <a:xfrm>
              <a:off x="51435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3" name="Line 14">
              <a:extLst>
                <a:ext uri="{FF2B5EF4-FFF2-40B4-BE49-F238E27FC236}">
                  <a16:creationId xmlns:a16="http://schemas.microsoft.com/office/drawing/2014/main" id="{F67C33F6-FF68-43FE-A32C-4279150CF93C}"/>
                </a:ext>
              </a:extLst>
            </p:cNvPr>
            <p:cNvSpPr>
              <a:spLocks noChangeShapeType="1"/>
            </p:cNvSpPr>
            <p:nvPr/>
          </p:nvSpPr>
          <p:spPr bwMode="auto">
            <a:xfrm>
              <a:off x="46863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4" name="Line 15">
              <a:extLst>
                <a:ext uri="{FF2B5EF4-FFF2-40B4-BE49-F238E27FC236}">
                  <a16:creationId xmlns:a16="http://schemas.microsoft.com/office/drawing/2014/main" id="{09BB0362-3EC4-42E4-86E7-0D9F316208C6}"/>
                </a:ext>
              </a:extLst>
            </p:cNvPr>
            <p:cNvSpPr>
              <a:spLocks noChangeShapeType="1"/>
            </p:cNvSpPr>
            <p:nvPr/>
          </p:nvSpPr>
          <p:spPr bwMode="auto">
            <a:xfrm>
              <a:off x="60579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5" name="Line 16">
              <a:extLst>
                <a:ext uri="{FF2B5EF4-FFF2-40B4-BE49-F238E27FC236}">
                  <a16:creationId xmlns:a16="http://schemas.microsoft.com/office/drawing/2014/main" id="{8E5984F0-2A59-4ECA-AFC0-6E05E3226DC6}"/>
                </a:ext>
              </a:extLst>
            </p:cNvPr>
            <p:cNvSpPr>
              <a:spLocks noChangeShapeType="1"/>
            </p:cNvSpPr>
            <p:nvPr/>
          </p:nvSpPr>
          <p:spPr bwMode="auto">
            <a:xfrm>
              <a:off x="56007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6" name="Line 17">
              <a:extLst>
                <a:ext uri="{FF2B5EF4-FFF2-40B4-BE49-F238E27FC236}">
                  <a16:creationId xmlns:a16="http://schemas.microsoft.com/office/drawing/2014/main" id="{34E6456D-13D9-4582-92C1-1873E1EFAEBD}"/>
                </a:ext>
              </a:extLst>
            </p:cNvPr>
            <p:cNvSpPr>
              <a:spLocks noChangeShapeType="1"/>
            </p:cNvSpPr>
            <p:nvPr/>
          </p:nvSpPr>
          <p:spPr bwMode="auto">
            <a:xfrm>
              <a:off x="69723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7" name="Line 18">
              <a:extLst>
                <a:ext uri="{FF2B5EF4-FFF2-40B4-BE49-F238E27FC236}">
                  <a16:creationId xmlns:a16="http://schemas.microsoft.com/office/drawing/2014/main" id="{781C080A-EC90-47FD-BB54-750ADE0A4A51}"/>
                </a:ext>
              </a:extLst>
            </p:cNvPr>
            <p:cNvSpPr>
              <a:spLocks noChangeShapeType="1"/>
            </p:cNvSpPr>
            <p:nvPr/>
          </p:nvSpPr>
          <p:spPr bwMode="auto">
            <a:xfrm>
              <a:off x="6515100" y="3870326"/>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8" name="Line 19">
              <a:extLst>
                <a:ext uri="{FF2B5EF4-FFF2-40B4-BE49-F238E27FC236}">
                  <a16:creationId xmlns:a16="http://schemas.microsoft.com/office/drawing/2014/main" id="{C40AE090-0404-4337-985D-6173D8367863}"/>
                </a:ext>
              </a:extLst>
            </p:cNvPr>
            <p:cNvSpPr>
              <a:spLocks noChangeShapeType="1"/>
            </p:cNvSpPr>
            <p:nvPr/>
          </p:nvSpPr>
          <p:spPr bwMode="auto">
            <a:xfrm>
              <a:off x="78867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39" name="Line 20">
              <a:extLst>
                <a:ext uri="{FF2B5EF4-FFF2-40B4-BE49-F238E27FC236}">
                  <a16:creationId xmlns:a16="http://schemas.microsoft.com/office/drawing/2014/main" id="{405D0CF5-6C2A-48FD-850B-9E31CB24B79C}"/>
                </a:ext>
              </a:extLst>
            </p:cNvPr>
            <p:cNvSpPr>
              <a:spLocks noChangeShapeType="1"/>
            </p:cNvSpPr>
            <p:nvPr/>
          </p:nvSpPr>
          <p:spPr bwMode="auto">
            <a:xfrm>
              <a:off x="7429500" y="3870326"/>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0" name="Rectangle 21">
              <a:extLst>
                <a:ext uri="{FF2B5EF4-FFF2-40B4-BE49-F238E27FC236}">
                  <a16:creationId xmlns:a16="http://schemas.microsoft.com/office/drawing/2014/main" id="{30D3C127-63E4-42EE-AA9A-438AA9EE5526}"/>
                </a:ext>
              </a:extLst>
            </p:cNvPr>
            <p:cNvSpPr>
              <a:spLocks noChangeArrowheads="1"/>
            </p:cNvSpPr>
            <p:nvPr/>
          </p:nvSpPr>
          <p:spPr bwMode="auto">
            <a:xfrm>
              <a:off x="3200400" y="3565526"/>
              <a:ext cx="33147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b="1">
                <a:solidFill>
                  <a:srgbClr val="11576A"/>
                </a:solidFill>
                <a:latin typeface="+mn-ea"/>
              </a:endParaRPr>
            </a:p>
          </p:txBody>
        </p:sp>
        <p:sp>
          <p:nvSpPr>
            <p:cNvPr id="41" name="Text Box 22">
              <a:extLst>
                <a:ext uri="{FF2B5EF4-FFF2-40B4-BE49-F238E27FC236}">
                  <a16:creationId xmlns:a16="http://schemas.microsoft.com/office/drawing/2014/main" id="{1226B5F4-FE1D-43A6-B1E1-FB8B2B27CBC9}"/>
                </a:ext>
              </a:extLst>
            </p:cNvPr>
            <p:cNvSpPr txBox="1">
              <a:spLocks noChangeArrowheads="1"/>
            </p:cNvSpPr>
            <p:nvPr/>
          </p:nvSpPr>
          <p:spPr bwMode="auto">
            <a:xfrm>
              <a:off x="609600" y="2955926"/>
              <a:ext cx="15335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vl2pPr/>
              <a:lvl3pPr/>
              <a:lvl4pPr/>
              <a:lvl5pPr/>
              <a:lvl6pPr/>
              <a:lvl7pPr/>
              <a:lvl8pPr/>
              <a:lvl9pPr/>
            </a:lstStyle>
            <a:p>
              <a:pPr eaLnBrk="1" hangingPunct="1">
                <a:spcBef>
                  <a:spcPct val="50000"/>
                </a:spcBef>
                <a:buFont typeface="Monotype Sorts" charset="0"/>
                <a:buNone/>
              </a:pPr>
              <a:r>
                <a:rPr lang="zh-CN" altLang="en-US" sz="1600" b="1" dirty="0">
                  <a:solidFill>
                    <a:srgbClr val="11576A"/>
                  </a:solidFill>
                  <a:latin typeface="+mn-ea"/>
                  <a:cs typeface="宋体" charset="0"/>
                </a:rPr>
                <a:t>任务请求</a:t>
              </a:r>
              <a:r>
                <a:rPr lang="en-US" altLang="zh-CN" sz="1600" b="1" dirty="0">
                  <a:solidFill>
                    <a:srgbClr val="11576A"/>
                  </a:solidFill>
                  <a:latin typeface="+mn-ea"/>
                  <a:cs typeface="宋体" charset="0"/>
                </a:rPr>
                <a:t> </a:t>
              </a:r>
            </a:p>
          </p:txBody>
        </p:sp>
        <p:sp>
          <p:nvSpPr>
            <p:cNvPr id="42" name="Line 23">
              <a:extLst>
                <a:ext uri="{FF2B5EF4-FFF2-40B4-BE49-F238E27FC236}">
                  <a16:creationId xmlns:a16="http://schemas.microsoft.com/office/drawing/2014/main" id="{4BEC5309-BB49-4A25-A50A-CAF81E2D1ABF}"/>
                </a:ext>
              </a:extLst>
            </p:cNvPr>
            <p:cNvSpPr>
              <a:spLocks noChangeShapeType="1"/>
            </p:cNvSpPr>
            <p:nvPr/>
          </p:nvSpPr>
          <p:spPr bwMode="auto">
            <a:xfrm>
              <a:off x="7848600" y="3946526"/>
              <a:ext cx="2286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3" name="Text Box 24">
              <a:extLst>
                <a:ext uri="{FF2B5EF4-FFF2-40B4-BE49-F238E27FC236}">
                  <a16:creationId xmlns:a16="http://schemas.microsoft.com/office/drawing/2014/main" id="{61CF88A5-269D-4747-A9B4-315CBE886EE4}"/>
                </a:ext>
              </a:extLst>
            </p:cNvPr>
            <p:cNvSpPr txBox="1">
              <a:spLocks noChangeArrowheads="1"/>
            </p:cNvSpPr>
            <p:nvPr/>
          </p:nvSpPr>
          <p:spPr bwMode="auto">
            <a:xfrm>
              <a:off x="6715140" y="2932116"/>
              <a:ext cx="164307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pPr eaLnBrk="1" hangingPunct="1">
                <a:spcBef>
                  <a:spcPct val="50000"/>
                </a:spcBef>
                <a:buFont typeface="Monotype Sorts" charset="0"/>
                <a:buNone/>
              </a:pPr>
              <a:r>
                <a:rPr lang="zh-CN" altLang="en-US" sz="1600" b="1" dirty="0">
                  <a:solidFill>
                    <a:srgbClr val="11576A"/>
                  </a:solidFill>
                  <a:latin typeface="+mn-ea"/>
                  <a:cs typeface="宋体" charset="0"/>
                </a:rPr>
                <a:t>绝对截止时间</a:t>
              </a:r>
              <a:endParaRPr lang="en-US" altLang="zh-CN" sz="1600" b="1" dirty="0">
                <a:solidFill>
                  <a:srgbClr val="11576A"/>
                </a:solidFill>
                <a:latin typeface="+mn-ea"/>
                <a:cs typeface="宋体" charset="0"/>
              </a:endParaRPr>
            </a:p>
          </p:txBody>
        </p:sp>
        <p:sp>
          <p:nvSpPr>
            <p:cNvPr id="44" name="Line 26">
              <a:extLst>
                <a:ext uri="{FF2B5EF4-FFF2-40B4-BE49-F238E27FC236}">
                  <a16:creationId xmlns:a16="http://schemas.microsoft.com/office/drawing/2014/main" id="{316A3B32-EAD1-4151-B03B-1765222858AB}"/>
                </a:ext>
              </a:extLst>
            </p:cNvPr>
            <p:cNvSpPr>
              <a:spLocks noChangeShapeType="1"/>
            </p:cNvSpPr>
            <p:nvPr/>
          </p:nvSpPr>
          <p:spPr bwMode="auto">
            <a:xfrm>
              <a:off x="1219200" y="3946526"/>
              <a:ext cx="0" cy="5334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5" name="Line 27">
              <a:extLst>
                <a:ext uri="{FF2B5EF4-FFF2-40B4-BE49-F238E27FC236}">
                  <a16:creationId xmlns:a16="http://schemas.microsoft.com/office/drawing/2014/main" id="{6DBA9D49-ABB0-46F8-AC5F-C14FA73DA879}"/>
                </a:ext>
              </a:extLst>
            </p:cNvPr>
            <p:cNvSpPr>
              <a:spLocks noChangeShapeType="1"/>
            </p:cNvSpPr>
            <p:nvPr/>
          </p:nvSpPr>
          <p:spPr bwMode="auto">
            <a:xfrm>
              <a:off x="7620000" y="3946526"/>
              <a:ext cx="0" cy="457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6" name="Text Box 28">
              <a:extLst>
                <a:ext uri="{FF2B5EF4-FFF2-40B4-BE49-F238E27FC236}">
                  <a16:creationId xmlns:a16="http://schemas.microsoft.com/office/drawing/2014/main" id="{C8636889-4ABA-458A-909A-C6CE74C49D96}"/>
                </a:ext>
              </a:extLst>
            </p:cNvPr>
            <p:cNvSpPr txBox="1">
              <a:spLocks noChangeArrowheads="1"/>
            </p:cNvSpPr>
            <p:nvPr/>
          </p:nvSpPr>
          <p:spPr bwMode="auto">
            <a:xfrm>
              <a:off x="3929058" y="4146562"/>
              <a:ext cx="142876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pPr eaLnBrk="1" hangingPunct="1">
                <a:spcBef>
                  <a:spcPct val="50000"/>
                </a:spcBef>
                <a:buFont typeface="Monotype Sorts" charset="0"/>
                <a:buNone/>
              </a:pPr>
              <a:r>
                <a:rPr lang="zh-CN" altLang="en-US" sz="1600" b="1" dirty="0">
                  <a:solidFill>
                    <a:srgbClr val="11576A"/>
                  </a:solidFill>
                  <a:latin typeface="+mn-ea"/>
                  <a:cs typeface="宋体" charset="0"/>
                </a:rPr>
                <a:t>相对截止时间</a:t>
              </a:r>
              <a:endParaRPr lang="en-US" altLang="zh-CN" sz="1600" b="1" dirty="0">
                <a:solidFill>
                  <a:srgbClr val="11576A"/>
                </a:solidFill>
                <a:latin typeface="+mn-ea"/>
                <a:cs typeface="宋体" charset="0"/>
              </a:endParaRPr>
            </a:p>
          </p:txBody>
        </p:sp>
        <p:sp>
          <p:nvSpPr>
            <p:cNvPr id="47" name="Line 29">
              <a:extLst>
                <a:ext uri="{FF2B5EF4-FFF2-40B4-BE49-F238E27FC236}">
                  <a16:creationId xmlns:a16="http://schemas.microsoft.com/office/drawing/2014/main" id="{69EB5485-94AF-462E-94AF-9D6499E8904D}"/>
                </a:ext>
              </a:extLst>
            </p:cNvPr>
            <p:cNvSpPr>
              <a:spLocks noChangeShapeType="1"/>
            </p:cNvSpPr>
            <p:nvPr/>
          </p:nvSpPr>
          <p:spPr bwMode="auto">
            <a:xfrm>
              <a:off x="5715000" y="4327526"/>
              <a:ext cx="19050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8" name="Line 30">
              <a:extLst>
                <a:ext uri="{FF2B5EF4-FFF2-40B4-BE49-F238E27FC236}">
                  <a16:creationId xmlns:a16="http://schemas.microsoft.com/office/drawing/2014/main" id="{B1970888-41C2-4CBB-9768-FD90ACA08B40}"/>
                </a:ext>
              </a:extLst>
            </p:cNvPr>
            <p:cNvSpPr>
              <a:spLocks noChangeShapeType="1"/>
            </p:cNvSpPr>
            <p:nvPr/>
          </p:nvSpPr>
          <p:spPr bwMode="auto">
            <a:xfrm flipH="1">
              <a:off x="1219200" y="4327526"/>
              <a:ext cx="23622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b="1">
                <a:solidFill>
                  <a:srgbClr val="11576A"/>
                </a:solidFill>
                <a:latin typeface="+mn-ea"/>
              </a:endParaRPr>
            </a:p>
          </p:txBody>
        </p:sp>
        <p:sp>
          <p:nvSpPr>
            <p:cNvPr id="49" name="Text Box 31">
              <a:extLst>
                <a:ext uri="{FF2B5EF4-FFF2-40B4-BE49-F238E27FC236}">
                  <a16:creationId xmlns:a16="http://schemas.microsoft.com/office/drawing/2014/main" id="{47E0D954-E812-4C54-8653-7FC87E06E1B6}"/>
                </a:ext>
              </a:extLst>
            </p:cNvPr>
            <p:cNvSpPr txBox="1">
              <a:spLocks noChangeArrowheads="1"/>
            </p:cNvSpPr>
            <p:nvPr/>
          </p:nvSpPr>
          <p:spPr bwMode="auto">
            <a:xfrm>
              <a:off x="4286248" y="3074992"/>
              <a:ext cx="113823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vl2pPr/>
              <a:lvl3pPr/>
              <a:lvl4pPr/>
              <a:lvl5pPr/>
              <a:lvl6pPr/>
              <a:lvl7pPr/>
              <a:lvl8pPr/>
              <a:lvl9pPr/>
            </a:lstStyle>
            <a:p>
              <a:pPr eaLnBrk="1" hangingPunct="1">
                <a:spcBef>
                  <a:spcPct val="50000"/>
                </a:spcBef>
                <a:buFont typeface="Monotype Sorts" charset="0"/>
                <a:buNone/>
              </a:pPr>
              <a:r>
                <a:rPr lang="zh-CN" altLang="en-US" sz="1600" b="1" dirty="0">
                  <a:solidFill>
                    <a:srgbClr val="11576A"/>
                  </a:solidFill>
                  <a:latin typeface="+mn-ea"/>
                  <a:cs typeface="宋体" charset="0"/>
                </a:rPr>
                <a:t>执行时间</a:t>
              </a:r>
              <a:endParaRPr lang="en-US" altLang="zh-CN" sz="1600" b="1" dirty="0">
                <a:solidFill>
                  <a:srgbClr val="11576A"/>
                </a:solidFill>
                <a:latin typeface="+mn-ea"/>
                <a:cs typeface="宋体" charset="0"/>
              </a:endParaRPr>
            </a:p>
          </p:txBody>
        </p:sp>
        <p:sp>
          <p:nvSpPr>
            <p:cNvPr id="50" name="Line 32">
              <a:extLst>
                <a:ext uri="{FF2B5EF4-FFF2-40B4-BE49-F238E27FC236}">
                  <a16:creationId xmlns:a16="http://schemas.microsoft.com/office/drawing/2014/main" id="{B9726C43-CC88-454D-8FBD-09F24F0C5BE0}"/>
                </a:ext>
              </a:extLst>
            </p:cNvPr>
            <p:cNvSpPr>
              <a:spLocks noChangeShapeType="1"/>
            </p:cNvSpPr>
            <p:nvPr/>
          </p:nvSpPr>
          <p:spPr bwMode="auto">
            <a:xfrm>
              <a:off x="1219200" y="3336926"/>
              <a:ext cx="0" cy="609600"/>
            </a:xfrm>
            <a:prstGeom prst="line">
              <a:avLst/>
            </a:prstGeom>
            <a:noFill/>
            <a:ln w="38100" cmpd="sng">
              <a:solidFill>
                <a:srgbClr val="C00000"/>
              </a:solidFill>
              <a:round/>
              <a:headEnd/>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b="1">
                <a:solidFill>
                  <a:srgbClr val="11576A"/>
                </a:solidFill>
                <a:latin typeface="+mn-ea"/>
              </a:endParaRPr>
            </a:p>
          </p:txBody>
        </p:sp>
        <p:sp>
          <p:nvSpPr>
            <p:cNvPr id="51" name="Line 33">
              <a:extLst>
                <a:ext uri="{FF2B5EF4-FFF2-40B4-BE49-F238E27FC236}">
                  <a16:creationId xmlns:a16="http://schemas.microsoft.com/office/drawing/2014/main" id="{AE4D297F-35AD-48E8-9D00-472D56F1754C}"/>
                </a:ext>
              </a:extLst>
            </p:cNvPr>
            <p:cNvSpPr>
              <a:spLocks noChangeShapeType="1"/>
            </p:cNvSpPr>
            <p:nvPr/>
          </p:nvSpPr>
          <p:spPr bwMode="auto">
            <a:xfrm>
              <a:off x="7620000" y="3336926"/>
              <a:ext cx="0" cy="609600"/>
            </a:xfrm>
            <a:prstGeom prst="line">
              <a:avLst/>
            </a:prstGeom>
            <a:noFill/>
            <a:ln w="38100" cmpd="sng">
              <a:solidFill>
                <a:srgbClr val="C00000"/>
              </a:solidFill>
              <a:round/>
              <a:headEnd type="triangle" w="med" len="lg"/>
              <a:tailEnd/>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b="1">
                <a:solidFill>
                  <a:srgbClr val="11576A"/>
                </a:solidFill>
                <a:latin typeface="+mn-ea"/>
              </a:endParaRPr>
            </a:p>
          </p:txBody>
        </p:sp>
      </p:grpSp>
    </p:spTree>
    <p:extLst>
      <p:ext uri="{BB962C8B-B14F-4D97-AF65-F5344CB8AC3E}">
        <p14:creationId xmlns:p14="http://schemas.microsoft.com/office/powerpoint/2010/main" val="810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基本概念</a:t>
            </a:r>
          </a:p>
        </p:txBody>
      </p:sp>
      <p:sp>
        <p:nvSpPr>
          <p:cNvPr id="8" name="文本框 7">
            <a:extLst>
              <a:ext uri="{FF2B5EF4-FFF2-40B4-BE49-F238E27FC236}">
                <a16:creationId xmlns:a16="http://schemas.microsoft.com/office/drawing/2014/main" id="{7E4B0174-3107-417E-BCDC-0E70844D481A}"/>
              </a:ext>
            </a:extLst>
          </p:cNvPr>
          <p:cNvSpPr txBox="1"/>
          <p:nvPr/>
        </p:nvSpPr>
        <p:spPr>
          <a:xfrm>
            <a:off x="923059" y="1879987"/>
            <a:ext cx="10357338" cy="3900107"/>
          </a:xfrm>
          <a:prstGeom prst="rect">
            <a:avLst/>
          </a:prstGeom>
          <a:noFill/>
        </p:spPr>
        <p:txBody>
          <a:bodyPr wrap="square" rtlCol="0">
            <a:spAutoFit/>
          </a:bodyPr>
          <a:lstStyle/>
          <a:p>
            <a:pPr>
              <a:lnSpc>
                <a:spcPct val="150000"/>
              </a:lnSpc>
            </a:pPr>
            <a:r>
              <a:rPr lang="zh-CN" altLang="en-US" sz="2400" b="1" dirty="0"/>
              <a:t>       </a:t>
            </a:r>
            <a:r>
              <a:rPr lang="en-US" altLang="zh-CN" sz="2400" b="1" dirty="0"/>
              <a:t>CUP</a:t>
            </a:r>
            <a:r>
              <a:rPr lang="zh-CN" altLang="en-US" sz="2400" b="1" dirty="0"/>
              <a:t>是计算机操作系统中十分重要的资源。在多道程序系统中，进程的数量往往多于</a:t>
            </a:r>
            <a:r>
              <a:rPr lang="en-US" altLang="zh-CN" sz="2400" b="1" dirty="0"/>
              <a:t>CPU</a:t>
            </a:r>
            <a:r>
              <a:rPr lang="zh-CN" altLang="en-US" sz="2400" b="1" dirty="0"/>
              <a:t>个数，进程争用</a:t>
            </a:r>
            <a:r>
              <a:rPr lang="en-US" altLang="zh-CN" sz="2400" b="1" dirty="0"/>
              <a:t>CPU</a:t>
            </a:r>
            <a:r>
              <a:rPr lang="zh-CN" altLang="en-US" sz="2400" b="1" dirty="0"/>
              <a:t>的情况就在所难免。</a:t>
            </a:r>
            <a:endParaRPr lang="en-US" altLang="zh-CN" sz="2400" b="1" dirty="0"/>
          </a:p>
          <a:p>
            <a:pPr>
              <a:lnSpc>
                <a:spcPct val="150000"/>
              </a:lnSpc>
            </a:pPr>
            <a:endParaRPr lang="en-US" altLang="zh-CN" sz="2400" b="1" dirty="0"/>
          </a:p>
          <a:p>
            <a:pPr>
              <a:lnSpc>
                <a:spcPct val="150000"/>
              </a:lnSpc>
            </a:pPr>
            <a:r>
              <a:rPr lang="en-US" altLang="zh-CN" sz="2400" b="1" dirty="0"/>
              <a:t>       </a:t>
            </a:r>
            <a:r>
              <a:rPr lang="zh-CN" altLang="en-US" sz="2400" b="1" dirty="0">
                <a:solidFill>
                  <a:srgbClr val="FF0000"/>
                </a:solidFill>
              </a:rPr>
              <a:t>处理机调度</a:t>
            </a:r>
            <a:r>
              <a:rPr lang="zh-CN" altLang="en-US" sz="2400" b="1" dirty="0"/>
              <a:t>是对处理机（</a:t>
            </a:r>
            <a:r>
              <a:rPr lang="en-US" altLang="zh-CN" sz="2400" b="1" dirty="0"/>
              <a:t>CPU</a:t>
            </a:r>
            <a:r>
              <a:rPr lang="zh-CN" altLang="en-US" sz="2400" b="1" dirty="0"/>
              <a:t>）进行分配，就是从就绪队列中，按照一定的算法（公平，高效）选择一个进程并将处理机分配给他运行，以实现进程并发地执行。</a:t>
            </a:r>
            <a:endParaRPr lang="en-US" altLang="zh-CN" sz="2400" b="1" dirty="0"/>
          </a:p>
          <a:p>
            <a:pPr>
              <a:lnSpc>
                <a:spcPct val="150000"/>
              </a:lnSpc>
            </a:pPr>
            <a:r>
              <a:rPr lang="zh-CN" altLang="en-US" sz="2400" b="1" dirty="0"/>
              <a:t>       </a:t>
            </a:r>
          </a:p>
        </p:txBody>
      </p:sp>
    </p:spTree>
    <p:extLst>
      <p:ext uri="{BB962C8B-B14F-4D97-AF65-F5344CB8AC3E}">
        <p14:creationId xmlns:p14="http://schemas.microsoft.com/office/powerpoint/2010/main" val="3443292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3009157" cy="584775"/>
          </a:xfrm>
          <a:prstGeom prst="rect">
            <a:avLst/>
          </a:prstGeom>
          <a:noFill/>
        </p:spPr>
        <p:txBody>
          <a:bodyPr wrap="none" rtlCol="0">
            <a:spAutoFit/>
          </a:bodyPr>
          <a:lstStyle/>
          <a:p>
            <a:r>
              <a:rPr lang="zh-CN" altLang="en-US" sz="3200" b="1" dirty="0">
                <a:solidFill>
                  <a:srgbClr val="FF0000"/>
                </a:solidFill>
              </a:rPr>
              <a:t>周期实时任务**</a:t>
            </a:r>
          </a:p>
        </p:txBody>
      </p:sp>
      <p:grpSp>
        <p:nvGrpSpPr>
          <p:cNvPr id="52" name="组合 51">
            <a:extLst>
              <a:ext uri="{FF2B5EF4-FFF2-40B4-BE49-F238E27FC236}">
                <a16:creationId xmlns:a16="http://schemas.microsoft.com/office/drawing/2014/main" id="{112AF01B-9562-4946-BC35-41A886566184}"/>
              </a:ext>
            </a:extLst>
          </p:cNvPr>
          <p:cNvGrpSpPr/>
          <p:nvPr/>
        </p:nvGrpSpPr>
        <p:grpSpPr>
          <a:xfrm>
            <a:off x="1832403" y="2009256"/>
            <a:ext cx="7205922" cy="461665"/>
            <a:chOff x="844893" y="1028010"/>
            <a:chExt cx="5239275" cy="461665"/>
          </a:xfrm>
        </p:grpSpPr>
        <p:sp>
          <p:nvSpPr>
            <p:cNvPr id="53" name="内容占位符 2">
              <a:extLst>
                <a:ext uri="{FF2B5EF4-FFF2-40B4-BE49-F238E27FC236}">
                  <a16:creationId xmlns:a16="http://schemas.microsoft.com/office/drawing/2014/main" id="{A84AD04B-C6D2-4DB1-9E2E-833ADF13879B}"/>
                </a:ext>
              </a:extLst>
            </p:cNvPr>
            <p:cNvSpPr txBox="1">
              <a:spLocks/>
            </p:cNvSpPr>
            <p:nvPr/>
          </p:nvSpPr>
          <p:spPr>
            <a:xfrm>
              <a:off x="1142976" y="1028010"/>
              <a:ext cx="494119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lvl="1" indent="-269875"/>
              <a:r>
                <a:rPr lang="zh-CN" altLang="en-US" sz="2400" dirty="0"/>
                <a:t>周期实时任务：一系列相似的任务</a:t>
              </a:r>
            </a:p>
          </p:txBody>
        </p:sp>
        <p:sp>
          <p:nvSpPr>
            <p:cNvPr id="54" name="TextBox 11">
              <a:extLst>
                <a:ext uri="{FF2B5EF4-FFF2-40B4-BE49-F238E27FC236}">
                  <a16:creationId xmlns:a16="http://schemas.microsoft.com/office/drawing/2014/main" id="{D28B8659-3066-4DF2-9E6A-2FC27AE992E4}"/>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55" name="组合 54">
            <a:extLst>
              <a:ext uri="{FF2B5EF4-FFF2-40B4-BE49-F238E27FC236}">
                <a16:creationId xmlns:a16="http://schemas.microsoft.com/office/drawing/2014/main" id="{D5D67FA1-A0BC-46D7-B037-AD2155A0A362}"/>
              </a:ext>
            </a:extLst>
          </p:cNvPr>
          <p:cNvGrpSpPr/>
          <p:nvPr/>
        </p:nvGrpSpPr>
        <p:grpSpPr>
          <a:xfrm>
            <a:off x="2521193" y="3017373"/>
            <a:ext cx="6517144" cy="376916"/>
            <a:chOff x="1533660" y="1767354"/>
            <a:chExt cx="6517144" cy="376916"/>
          </a:xfrm>
        </p:grpSpPr>
        <p:sp>
          <p:nvSpPr>
            <p:cNvPr id="56" name="内容占位符 2">
              <a:extLst>
                <a:ext uri="{FF2B5EF4-FFF2-40B4-BE49-F238E27FC236}">
                  <a16:creationId xmlns:a16="http://schemas.microsoft.com/office/drawing/2014/main" id="{E22EFA2D-9A62-4ACF-A37F-14057C1CC9AA}"/>
                </a:ext>
              </a:extLst>
            </p:cNvPr>
            <p:cNvSpPr txBox="1">
              <a:spLocks/>
            </p:cNvSpPr>
            <p:nvPr/>
          </p:nvSpPr>
          <p:spPr>
            <a:xfrm>
              <a:off x="1666223" y="1767354"/>
              <a:ext cx="6384581"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周期p = 任务请求时间间隔 (0 &lt;</a:t>
              </a:r>
              <a:r>
                <a:rPr lang="en-US" altLang="zh-CN" sz="2400" dirty="0"/>
                <a:t>p)</a:t>
              </a:r>
              <a:endParaRPr lang="zh-CN" altLang="en-US" sz="2400" dirty="0"/>
            </a:p>
          </p:txBody>
        </p:sp>
        <p:pic>
          <p:nvPicPr>
            <p:cNvPr id="57" name="图片 56" descr="小点1.png">
              <a:extLst>
                <a:ext uri="{FF2B5EF4-FFF2-40B4-BE49-F238E27FC236}">
                  <a16:creationId xmlns:a16="http://schemas.microsoft.com/office/drawing/2014/main" id="{37E662B1-2229-44D2-BC02-A8CAA5153606}"/>
                </a:ext>
              </a:extLst>
            </p:cNvPr>
            <p:cNvPicPr>
              <a:picLocks noChangeAspect="1"/>
            </p:cNvPicPr>
            <p:nvPr/>
          </p:nvPicPr>
          <p:blipFill>
            <a:blip r:embed="rId3" cstate="print"/>
            <a:stretch>
              <a:fillRect/>
            </a:stretch>
          </p:blipFill>
          <p:spPr>
            <a:xfrm>
              <a:off x="1533660" y="1882334"/>
              <a:ext cx="151066" cy="148997"/>
            </a:xfrm>
            <a:prstGeom prst="rect">
              <a:avLst/>
            </a:prstGeom>
            <a:effectLst/>
          </p:spPr>
        </p:pic>
      </p:grpSp>
      <p:grpSp>
        <p:nvGrpSpPr>
          <p:cNvPr id="58" name="组合 57">
            <a:extLst>
              <a:ext uri="{FF2B5EF4-FFF2-40B4-BE49-F238E27FC236}">
                <a16:creationId xmlns:a16="http://schemas.microsoft.com/office/drawing/2014/main" id="{CCB9C898-38B0-40E2-B062-66B941D7F28A}"/>
              </a:ext>
            </a:extLst>
          </p:cNvPr>
          <p:cNvGrpSpPr/>
          <p:nvPr/>
        </p:nvGrpSpPr>
        <p:grpSpPr>
          <a:xfrm>
            <a:off x="2521193" y="3522551"/>
            <a:ext cx="6517132" cy="376916"/>
            <a:chOff x="1533660" y="2111162"/>
            <a:chExt cx="6517132" cy="376916"/>
          </a:xfrm>
        </p:grpSpPr>
        <p:sp>
          <p:nvSpPr>
            <p:cNvPr id="59" name="内容占位符 2">
              <a:extLst>
                <a:ext uri="{FF2B5EF4-FFF2-40B4-BE49-F238E27FC236}">
                  <a16:creationId xmlns:a16="http://schemas.microsoft.com/office/drawing/2014/main" id="{4F1BB02E-32A6-40B2-BAF6-CCE452A3A072}"/>
                </a:ext>
              </a:extLst>
            </p:cNvPr>
            <p:cNvSpPr txBox="1">
              <a:spLocks/>
            </p:cNvSpPr>
            <p:nvPr/>
          </p:nvSpPr>
          <p:spPr>
            <a:xfrm>
              <a:off x="1666223" y="2111162"/>
              <a:ext cx="6384569"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执行时间e = 最大执行时间(0 &lt; e &lt; p</a:t>
              </a:r>
              <a:r>
                <a:rPr lang="en-US" altLang="zh-CN" sz="2400" dirty="0"/>
                <a:t>)</a:t>
              </a:r>
              <a:endParaRPr lang="zh-CN" altLang="en-US" sz="2400" dirty="0"/>
            </a:p>
          </p:txBody>
        </p:sp>
        <p:pic>
          <p:nvPicPr>
            <p:cNvPr id="60" name="图片 59" descr="小点1.png">
              <a:extLst>
                <a:ext uri="{FF2B5EF4-FFF2-40B4-BE49-F238E27FC236}">
                  <a16:creationId xmlns:a16="http://schemas.microsoft.com/office/drawing/2014/main" id="{BC4B7738-D8EA-43B2-A327-687C221CFF01}"/>
                </a:ext>
              </a:extLst>
            </p:cNvPr>
            <p:cNvPicPr>
              <a:picLocks noChangeAspect="1"/>
            </p:cNvPicPr>
            <p:nvPr/>
          </p:nvPicPr>
          <p:blipFill>
            <a:blip r:embed="rId3" cstate="print"/>
            <a:stretch>
              <a:fillRect/>
            </a:stretch>
          </p:blipFill>
          <p:spPr>
            <a:xfrm>
              <a:off x="1533660" y="2226142"/>
              <a:ext cx="151066" cy="148997"/>
            </a:xfrm>
            <a:prstGeom prst="rect">
              <a:avLst/>
            </a:prstGeom>
            <a:effectLst/>
          </p:spPr>
        </p:pic>
      </p:grpSp>
      <p:grpSp>
        <p:nvGrpSpPr>
          <p:cNvPr id="61" name="组合 60">
            <a:extLst>
              <a:ext uri="{FF2B5EF4-FFF2-40B4-BE49-F238E27FC236}">
                <a16:creationId xmlns:a16="http://schemas.microsoft.com/office/drawing/2014/main" id="{4C27F539-9CF4-4BCF-94D1-26ADEC20AE8F}"/>
              </a:ext>
            </a:extLst>
          </p:cNvPr>
          <p:cNvGrpSpPr/>
          <p:nvPr/>
        </p:nvGrpSpPr>
        <p:grpSpPr>
          <a:xfrm>
            <a:off x="2521193" y="2575761"/>
            <a:ext cx="6517148" cy="376916"/>
            <a:chOff x="1533660" y="1454838"/>
            <a:chExt cx="6517148" cy="376916"/>
          </a:xfrm>
        </p:grpSpPr>
        <p:sp>
          <p:nvSpPr>
            <p:cNvPr id="62" name="内容占位符 2">
              <a:extLst>
                <a:ext uri="{FF2B5EF4-FFF2-40B4-BE49-F238E27FC236}">
                  <a16:creationId xmlns:a16="http://schemas.microsoft.com/office/drawing/2014/main" id="{344EBA7F-A800-498F-B4DE-2580FA24A220}"/>
                </a:ext>
              </a:extLst>
            </p:cNvPr>
            <p:cNvSpPr txBox="1">
              <a:spLocks/>
            </p:cNvSpPr>
            <p:nvPr/>
          </p:nvSpPr>
          <p:spPr>
            <a:xfrm>
              <a:off x="1666223" y="1454838"/>
              <a:ext cx="6384585"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lnSpc>
                  <a:spcPct val="90000"/>
                </a:lnSpc>
              </a:pPr>
              <a:r>
                <a:rPr lang="zh-CN" altLang="en-US" sz="2400" dirty="0"/>
                <a:t>任务有规律地重复</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63" name="图片 62" descr="小点1.png">
              <a:extLst>
                <a:ext uri="{FF2B5EF4-FFF2-40B4-BE49-F238E27FC236}">
                  <a16:creationId xmlns:a16="http://schemas.microsoft.com/office/drawing/2014/main" id="{49E70E13-3A27-47B2-B162-0B9F793F7B58}"/>
                </a:ext>
              </a:extLst>
            </p:cNvPr>
            <p:cNvPicPr>
              <a:picLocks noChangeAspect="1"/>
            </p:cNvPicPr>
            <p:nvPr/>
          </p:nvPicPr>
          <p:blipFill>
            <a:blip r:embed="rId3" cstate="print"/>
            <a:stretch>
              <a:fillRect/>
            </a:stretch>
          </p:blipFill>
          <p:spPr>
            <a:xfrm>
              <a:off x="1533660" y="1569818"/>
              <a:ext cx="151066" cy="148997"/>
            </a:xfrm>
            <a:prstGeom prst="rect">
              <a:avLst/>
            </a:prstGeom>
            <a:effectLst/>
          </p:spPr>
        </p:pic>
      </p:grpSp>
      <p:grpSp>
        <p:nvGrpSpPr>
          <p:cNvPr id="64" name="组合 63">
            <a:extLst>
              <a:ext uri="{FF2B5EF4-FFF2-40B4-BE49-F238E27FC236}">
                <a16:creationId xmlns:a16="http://schemas.microsoft.com/office/drawing/2014/main" id="{5DC9A139-D0EC-4493-B24E-7D9E818C580C}"/>
              </a:ext>
            </a:extLst>
          </p:cNvPr>
          <p:cNvGrpSpPr/>
          <p:nvPr/>
        </p:nvGrpSpPr>
        <p:grpSpPr>
          <a:xfrm>
            <a:off x="2521193" y="4023351"/>
            <a:ext cx="6517154" cy="376916"/>
            <a:chOff x="1533660" y="2482866"/>
            <a:chExt cx="6517154" cy="376916"/>
          </a:xfrm>
        </p:grpSpPr>
        <p:sp>
          <p:nvSpPr>
            <p:cNvPr id="65" name="内容占位符 2">
              <a:extLst>
                <a:ext uri="{FF2B5EF4-FFF2-40B4-BE49-F238E27FC236}">
                  <a16:creationId xmlns:a16="http://schemas.microsoft.com/office/drawing/2014/main" id="{39B0F37D-41B3-452A-A5C4-4716B5DE790F}"/>
                </a:ext>
              </a:extLst>
            </p:cNvPr>
            <p:cNvSpPr txBox="1">
              <a:spLocks/>
            </p:cNvSpPr>
            <p:nvPr/>
          </p:nvSpPr>
          <p:spPr>
            <a:xfrm>
              <a:off x="1666223" y="2482866"/>
              <a:ext cx="6384591" cy="37691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2"/>
              <a:r>
                <a:rPr lang="zh-CN" altLang="en-US" sz="2400" dirty="0"/>
                <a:t>使用率U = e/p</a:t>
              </a:r>
            </a:p>
          </p:txBody>
        </p:sp>
        <p:pic>
          <p:nvPicPr>
            <p:cNvPr id="66" name="图片 65" descr="小点1.png">
              <a:extLst>
                <a:ext uri="{FF2B5EF4-FFF2-40B4-BE49-F238E27FC236}">
                  <a16:creationId xmlns:a16="http://schemas.microsoft.com/office/drawing/2014/main" id="{8F5C594E-6107-4C20-A140-65DA9FE9862B}"/>
                </a:ext>
              </a:extLst>
            </p:cNvPr>
            <p:cNvPicPr>
              <a:picLocks noChangeAspect="1"/>
            </p:cNvPicPr>
            <p:nvPr/>
          </p:nvPicPr>
          <p:blipFill>
            <a:blip r:embed="rId3" cstate="print"/>
            <a:stretch>
              <a:fillRect/>
            </a:stretch>
          </p:blipFill>
          <p:spPr>
            <a:xfrm>
              <a:off x="1533660" y="2597846"/>
              <a:ext cx="151066" cy="148997"/>
            </a:xfrm>
            <a:prstGeom prst="rect">
              <a:avLst/>
            </a:prstGeom>
            <a:effectLst/>
          </p:spPr>
        </p:pic>
      </p:grpSp>
      <p:grpSp>
        <p:nvGrpSpPr>
          <p:cNvPr id="67" name="组合 66">
            <a:extLst>
              <a:ext uri="{FF2B5EF4-FFF2-40B4-BE49-F238E27FC236}">
                <a16:creationId xmlns:a16="http://schemas.microsoft.com/office/drawing/2014/main" id="{2DC4721F-3851-4B7F-BC16-51F424310FF2}"/>
              </a:ext>
            </a:extLst>
          </p:cNvPr>
          <p:cNvGrpSpPr/>
          <p:nvPr/>
        </p:nvGrpSpPr>
        <p:grpSpPr>
          <a:xfrm>
            <a:off x="1837448" y="4973643"/>
            <a:ext cx="7253083" cy="979574"/>
            <a:chOff x="914400" y="3357568"/>
            <a:chExt cx="7253083" cy="979574"/>
          </a:xfrm>
        </p:grpSpPr>
        <p:sp>
          <p:nvSpPr>
            <p:cNvPr id="68" name="Rectangle 2">
              <a:extLst>
                <a:ext uri="{FF2B5EF4-FFF2-40B4-BE49-F238E27FC236}">
                  <a16:creationId xmlns:a16="http://schemas.microsoft.com/office/drawing/2014/main" id="{7BED9959-CEC2-4863-90D5-1E5F2BDAEA3A}"/>
                </a:ext>
              </a:extLst>
            </p:cNvPr>
            <p:cNvSpPr>
              <a:spLocks noChangeArrowheads="1"/>
            </p:cNvSpPr>
            <p:nvPr/>
          </p:nvSpPr>
          <p:spPr bwMode="auto">
            <a:xfrm>
              <a:off x="3733800" y="3586168"/>
              <a:ext cx="5334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69" name="Rectangle 3">
              <a:extLst>
                <a:ext uri="{FF2B5EF4-FFF2-40B4-BE49-F238E27FC236}">
                  <a16:creationId xmlns:a16="http://schemas.microsoft.com/office/drawing/2014/main" id="{1A9AF147-443E-4412-BB1F-BF1A9AFBD9B9}"/>
                </a:ext>
              </a:extLst>
            </p:cNvPr>
            <p:cNvSpPr>
              <a:spLocks noChangeArrowheads="1"/>
            </p:cNvSpPr>
            <p:nvPr/>
          </p:nvSpPr>
          <p:spPr bwMode="auto">
            <a:xfrm>
              <a:off x="6172200" y="3586168"/>
              <a:ext cx="5334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70" name="Line 6">
              <a:extLst>
                <a:ext uri="{FF2B5EF4-FFF2-40B4-BE49-F238E27FC236}">
                  <a16:creationId xmlns:a16="http://schemas.microsoft.com/office/drawing/2014/main" id="{7AC2A8F2-2B3D-4FC2-8EF3-C2003977AE4A}"/>
                </a:ext>
              </a:extLst>
            </p:cNvPr>
            <p:cNvSpPr>
              <a:spLocks noChangeShapeType="1"/>
            </p:cNvSpPr>
            <p:nvPr/>
          </p:nvSpPr>
          <p:spPr bwMode="auto">
            <a:xfrm>
              <a:off x="1066800" y="3967168"/>
              <a:ext cx="6896100" cy="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1" name="Line 7">
              <a:extLst>
                <a:ext uri="{FF2B5EF4-FFF2-40B4-BE49-F238E27FC236}">
                  <a16:creationId xmlns:a16="http://schemas.microsoft.com/office/drawing/2014/main" id="{DC23623D-CAF3-4B19-A3F1-C1319531D0C1}"/>
                </a:ext>
              </a:extLst>
            </p:cNvPr>
            <p:cNvSpPr>
              <a:spLocks noChangeShapeType="1"/>
            </p:cNvSpPr>
            <p:nvPr/>
          </p:nvSpPr>
          <p:spPr bwMode="auto">
            <a:xfrm>
              <a:off x="1066800" y="3890968"/>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2" name="Line 8">
              <a:extLst>
                <a:ext uri="{FF2B5EF4-FFF2-40B4-BE49-F238E27FC236}">
                  <a16:creationId xmlns:a16="http://schemas.microsoft.com/office/drawing/2014/main" id="{F8BBE769-71C5-4F05-8662-70406BD97E5D}"/>
                </a:ext>
              </a:extLst>
            </p:cNvPr>
            <p:cNvSpPr>
              <a:spLocks noChangeShapeType="1"/>
            </p:cNvSpPr>
            <p:nvPr/>
          </p:nvSpPr>
          <p:spPr bwMode="auto">
            <a:xfrm>
              <a:off x="19812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 name="Line 9">
              <a:extLst>
                <a:ext uri="{FF2B5EF4-FFF2-40B4-BE49-F238E27FC236}">
                  <a16:creationId xmlns:a16="http://schemas.microsoft.com/office/drawing/2014/main" id="{81B22949-FE0E-4F72-9BB4-6813614310CB}"/>
                </a:ext>
              </a:extLst>
            </p:cNvPr>
            <p:cNvSpPr>
              <a:spLocks noChangeShapeType="1"/>
            </p:cNvSpPr>
            <p:nvPr/>
          </p:nvSpPr>
          <p:spPr bwMode="auto">
            <a:xfrm>
              <a:off x="24384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 name="Line 10">
              <a:extLst>
                <a:ext uri="{FF2B5EF4-FFF2-40B4-BE49-F238E27FC236}">
                  <a16:creationId xmlns:a16="http://schemas.microsoft.com/office/drawing/2014/main" id="{74C9E5E4-B60C-4CEC-AB1A-9E3B0ECCB3D3}"/>
                </a:ext>
              </a:extLst>
            </p:cNvPr>
            <p:cNvSpPr>
              <a:spLocks noChangeShapeType="1"/>
            </p:cNvSpPr>
            <p:nvPr/>
          </p:nvSpPr>
          <p:spPr bwMode="auto">
            <a:xfrm>
              <a:off x="28956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5" name="Line 11">
              <a:extLst>
                <a:ext uri="{FF2B5EF4-FFF2-40B4-BE49-F238E27FC236}">
                  <a16:creationId xmlns:a16="http://schemas.microsoft.com/office/drawing/2014/main" id="{8B571F5F-2F01-4BA1-8B66-C1550095AF72}"/>
                </a:ext>
              </a:extLst>
            </p:cNvPr>
            <p:cNvSpPr>
              <a:spLocks noChangeShapeType="1"/>
            </p:cNvSpPr>
            <p:nvPr/>
          </p:nvSpPr>
          <p:spPr bwMode="auto">
            <a:xfrm>
              <a:off x="1524000" y="3890968"/>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6" name="Line 12">
              <a:extLst>
                <a:ext uri="{FF2B5EF4-FFF2-40B4-BE49-F238E27FC236}">
                  <a16:creationId xmlns:a16="http://schemas.microsoft.com/office/drawing/2014/main" id="{A5DEA181-E097-44F1-BA43-91D3DC06D6B7}"/>
                </a:ext>
              </a:extLst>
            </p:cNvPr>
            <p:cNvSpPr>
              <a:spLocks noChangeShapeType="1"/>
            </p:cNvSpPr>
            <p:nvPr/>
          </p:nvSpPr>
          <p:spPr bwMode="auto">
            <a:xfrm>
              <a:off x="38100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7" name="Line 13">
              <a:extLst>
                <a:ext uri="{FF2B5EF4-FFF2-40B4-BE49-F238E27FC236}">
                  <a16:creationId xmlns:a16="http://schemas.microsoft.com/office/drawing/2014/main" id="{705BB0D7-3D4A-46C8-8C8F-513D118617B7}"/>
                </a:ext>
              </a:extLst>
            </p:cNvPr>
            <p:cNvSpPr>
              <a:spLocks noChangeShapeType="1"/>
            </p:cNvSpPr>
            <p:nvPr/>
          </p:nvSpPr>
          <p:spPr bwMode="auto">
            <a:xfrm>
              <a:off x="42672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8" name="Line 14">
              <a:extLst>
                <a:ext uri="{FF2B5EF4-FFF2-40B4-BE49-F238E27FC236}">
                  <a16:creationId xmlns:a16="http://schemas.microsoft.com/office/drawing/2014/main" id="{EB6C0DB3-254C-4AE0-AE5B-60D66D5885B4}"/>
                </a:ext>
              </a:extLst>
            </p:cNvPr>
            <p:cNvSpPr>
              <a:spLocks noChangeShapeType="1"/>
            </p:cNvSpPr>
            <p:nvPr/>
          </p:nvSpPr>
          <p:spPr bwMode="auto">
            <a:xfrm>
              <a:off x="3352800" y="3890968"/>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9" name="Line 15">
              <a:extLst>
                <a:ext uri="{FF2B5EF4-FFF2-40B4-BE49-F238E27FC236}">
                  <a16:creationId xmlns:a16="http://schemas.microsoft.com/office/drawing/2014/main" id="{E892C773-9F3E-422D-97C8-76B75DF88972}"/>
                </a:ext>
              </a:extLst>
            </p:cNvPr>
            <p:cNvSpPr>
              <a:spLocks noChangeShapeType="1"/>
            </p:cNvSpPr>
            <p:nvPr/>
          </p:nvSpPr>
          <p:spPr bwMode="auto">
            <a:xfrm>
              <a:off x="51816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0" name="Line 16">
              <a:extLst>
                <a:ext uri="{FF2B5EF4-FFF2-40B4-BE49-F238E27FC236}">
                  <a16:creationId xmlns:a16="http://schemas.microsoft.com/office/drawing/2014/main" id="{6E088799-E918-4FCF-AE1D-58F9B694601F}"/>
                </a:ext>
              </a:extLst>
            </p:cNvPr>
            <p:cNvSpPr>
              <a:spLocks noChangeShapeType="1"/>
            </p:cNvSpPr>
            <p:nvPr/>
          </p:nvSpPr>
          <p:spPr bwMode="auto">
            <a:xfrm>
              <a:off x="47244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1" name="Line 17">
              <a:extLst>
                <a:ext uri="{FF2B5EF4-FFF2-40B4-BE49-F238E27FC236}">
                  <a16:creationId xmlns:a16="http://schemas.microsoft.com/office/drawing/2014/main" id="{28E007A6-FC7B-47A6-A230-4E87BCAACEE3}"/>
                </a:ext>
              </a:extLst>
            </p:cNvPr>
            <p:cNvSpPr>
              <a:spLocks noChangeShapeType="1"/>
            </p:cNvSpPr>
            <p:nvPr/>
          </p:nvSpPr>
          <p:spPr bwMode="auto">
            <a:xfrm>
              <a:off x="60960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2" name="Line 18">
              <a:extLst>
                <a:ext uri="{FF2B5EF4-FFF2-40B4-BE49-F238E27FC236}">
                  <a16:creationId xmlns:a16="http://schemas.microsoft.com/office/drawing/2014/main" id="{1B195834-3F2B-4465-A061-F7549AAC8D76}"/>
                </a:ext>
              </a:extLst>
            </p:cNvPr>
            <p:cNvSpPr>
              <a:spLocks noChangeShapeType="1"/>
            </p:cNvSpPr>
            <p:nvPr/>
          </p:nvSpPr>
          <p:spPr bwMode="auto">
            <a:xfrm>
              <a:off x="5638800" y="3890968"/>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3" name="Line 19">
              <a:extLst>
                <a:ext uri="{FF2B5EF4-FFF2-40B4-BE49-F238E27FC236}">
                  <a16:creationId xmlns:a16="http://schemas.microsoft.com/office/drawing/2014/main" id="{485C1801-6016-4510-BC87-C17BE2175F18}"/>
                </a:ext>
              </a:extLst>
            </p:cNvPr>
            <p:cNvSpPr>
              <a:spLocks noChangeShapeType="1"/>
            </p:cNvSpPr>
            <p:nvPr/>
          </p:nvSpPr>
          <p:spPr bwMode="auto">
            <a:xfrm>
              <a:off x="70104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4" name="Line 20">
              <a:extLst>
                <a:ext uri="{FF2B5EF4-FFF2-40B4-BE49-F238E27FC236}">
                  <a16:creationId xmlns:a16="http://schemas.microsoft.com/office/drawing/2014/main" id="{1992F3AB-1803-43C5-9DBA-85028B2A778E}"/>
                </a:ext>
              </a:extLst>
            </p:cNvPr>
            <p:cNvSpPr>
              <a:spLocks noChangeShapeType="1"/>
            </p:cNvSpPr>
            <p:nvPr/>
          </p:nvSpPr>
          <p:spPr bwMode="auto">
            <a:xfrm>
              <a:off x="65532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5" name="Line 21">
              <a:extLst>
                <a:ext uri="{FF2B5EF4-FFF2-40B4-BE49-F238E27FC236}">
                  <a16:creationId xmlns:a16="http://schemas.microsoft.com/office/drawing/2014/main" id="{91EC223A-51A3-403D-AA0D-52F434EC9B04}"/>
                </a:ext>
              </a:extLst>
            </p:cNvPr>
            <p:cNvSpPr>
              <a:spLocks noChangeShapeType="1"/>
            </p:cNvSpPr>
            <p:nvPr/>
          </p:nvSpPr>
          <p:spPr bwMode="auto">
            <a:xfrm>
              <a:off x="7924800" y="3890968"/>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6" name="Line 22">
              <a:extLst>
                <a:ext uri="{FF2B5EF4-FFF2-40B4-BE49-F238E27FC236}">
                  <a16:creationId xmlns:a16="http://schemas.microsoft.com/office/drawing/2014/main" id="{130C44B5-2CB6-489A-819C-FB32F2E1C2A4}"/>
                </a:ext>
              </a:extLst>
            </p:cNvPr>
            <p:cNvSpPr>
              <a:spLocks noChangeShapeType="1"/>
            </p:cNvSpPr>
            <p:nvPr/>
          </p:nvSpPr>
          <p:spPr bwMode="auto">
            <a:xfrm>
              <a:off x="7467600" y="3890968"/>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87" name="Rectangle 23">
              <a:extLst>
                <a:ext uri="{FF2B5EF4-FFF2-40B4-BE49-F238E27FC236}">
                  <a16:creationId xmlns:a16="http://schemas.microsoft.com/office/drawing/2014/main" id="{577C614F-6C4D-45CC-8264-A323E1264E1F}"/>
                </a:ext>
              </a:extLst>
            </p:cNvPr>
            <p:cNvSpPr>
              <a:spLocks noChangeArrowheads="1"/>
            </p:cNvSpPr>
            <p:nvPr/>
          </p:nvSpPr>
          <p:spPr bwMode="auto">
            <a:xfrm>
              <a:off x="1066800" y="3586168"/>
              <a:ext cx="5334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88" name="Line 24">
              <a:extLst>
                <a:ext uri="{FF2B5EF4-FFF2-40B4-BE49-F238E27FC236}">
                  <a16:creationId xmlns:a16="http://schemas.microsoft.com/office/drawing/2014/main" id="{9714B77C-66D5-4FCE-A7F3-8A5F9766A104}"/>
                </a:ext>
              </a:extLst>
            </p:cNvPr>
            <p:cNvSpPr>
              <a:spLocks noChangeShapeType="1"/>
            </p:cNvSpPr>
            <p:nvPr/>
          </p:nvSpPr>
          <p:spPr bwMode="auto">
            <a:xfrm>
              <a:off x="7886700" y="3967168"/>
              <a:ext cx="2286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89" name="Line 25">
              <a:extLst>
                <a:ext uri="{FF2B5EF4-FFF2-40B4-BE49-F238E27FC236}">
                  <a16:creationId xmlns:a16="http://schemas.microsoft.com/office/drawing/2014/main" id="{0A10B4EE-D366-4D63-A60F-D35E2A38EC08}"/>
                </a:ext>
              </a:extLst>
            </p:cNvPr>
            <p:cNvSpPr>
              <a:spLocks noChangeShapeType="1"/>
            </p:cNvSpPr>
            <p:nvPr/>
          </p:nvSpPr>
          <p:spPr bwMode="auto">
            <a:xfrm>
              <a:off x="3352800" y="3357568"/>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90" name="Line 26">
              <a:extLst>
                <a:ext uri="{FF2B5EF4-FFF2-40B4-BE49-F238E27FC236}">
                  <a16:creationId xmlns:a16="http://schemas.microsoft.com/office/drawing/2014/main" id="{84F12135-0F26-4ABA-9EC3-208858C6CB22}"/>
                </a:ext>
              </a:extLst>
            </p:cNvPr>
            <p:cNvSpPr>
              <a:spLocks noChangeShapeType="1"/>
            </p:cNvSpPr>
            <p:nvPr/>
          </p:nvSpPr>
          <p:spPr bwMode="auto">
            <a:xfrm>
              <a:off x="7924800" y="3357568"/>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91" name="Line 27">
              <a:extLst>
                <a:ext uri="{FF2B5EF4-FFF2-40B4-BE49-F238E27FC236}">
                  <a16:creationId xmlns:a16="http://schemas.microsoft.com/office/drawing/2014/main" id="{B0F24899-99CA-4D25-86A9-6015AE273F84}"/>
                </a:ext>
              </a:extLst>
            </p:cNvPr>
            <p:cNvSpPr>
              <a:spLocks noChangeShapeType="1"/>
            </p:cNvSpPr>
            <p:nvPr/>
          </p:nvSpPr>
          <p:spPr bwMode="auto">
            <a:xfrm>
              <a:off x="5638800" y="3357568"/>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92" name="Line 28">
              <a:extLst>
                <a:ext uri="{FF2B5EF4-FFF2-40B4-BE49-F238E27FC236}">
                  <a16:creationId xmlns:a16="http://schemas.microsoft.com/office/drawing/2014/main" id="{1B6021A8-F5C9-4D3C-B559-68FFA8638919}"/>
                </a:ext>
              </a:extLst>
            </p:cNvPr>
            <p:cNvSpPr>
              <a:spLocks noChangeShapeType="1"/>
            </p:cNvSpPr>
            <p:nvPr/>
          </p:nvSpPr>
          <p:spPr bwMode="auto">
            <a:xfrm>
              <a:off x="1066800" y="3357568"/>
              <a:ext cx="0" cy="609600"/>
            </a:xfrm>
            <a:prstGeom prst="line">
              <a:avLst/>
            </a:prstGeom>
            <a:noFill/>
            <a:ln w="38100" cmpd="sng">
              <a:solidFill>
                <a:srgbClr val="C00000"/>
              </a:solidFill>
              <a:round/>
              <a:headEnd/>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93" name="Text Box 31">
              <a:extLst>
                <a:ext uri="{FF2B5EF4-FFF2-40B4-BE49-F238E27FC236}">
                  <a16:creationId xmlns:a16="http://schemas.microsoft.com/office/drawing/2014/main" id="{C40C8D9B-A7EF-4DC0-AD74-CA79EF3862F9}"/>
                </a:ext>
              </a:extLst>
            </p:cNvPr>
            <p:cNvSpPr txBox="1">
              <a:spLocks noChangeArrowheads="1"/>
            </p:cNvSpPr>
            <p:nvPr/>
          </p:nvSpPr>
          <p:spPr bwMode="auto">
            <a:xfrm>
              <a:off x="3200400" y="3967168"/>
              <a:ext cx="328616"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5</a:t>
              </a:r>
            </a:p>
          </p:txBody>
        </p:sp>
        <p:sp>
          <p:nvSpPr>
            <p:cNvPr id="94" name="Text Box 33">
              <a:extLst>
                <a:ext uri="{FF2B5EF4-FFF2-40B4-BE49-F238E27FC236}">
                  <a16:creationId xmlns:a16="http://schemas.microsoft.com/office/drawing/2014/main" id="{CC68FA14-7700-4E66-88D1-ACBE38C11F95}"/>
                </a:ext>
              </a:extLst>
            </p:cNvPr>
            <p:cNvSpPr txBox="1">
              <a:spLocks noChangeArrowheads="1"/>
            </p:cNvSpPr>
            <p:nvPr/>
          </p:nvSpPr>
          <p:spPr bwMode="auto">
            <a:xfrm>
              <a:off x="5410200" y="3967168"/>
              <a:ext cx="488950"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10</a:t>
              </a:r>
            </a:p>
          </p:txBody>
        </p:sp>
        <p:sp>
          <p:nvSpPr>
            <p:cNvPr id="95" name="Text Box 34">
              <a:extLst>
                <a:ext uri="{FF2B5EF4-FFF2-40B4-BE49-F238E27FC236}">
                  <a16:creationId xmlns:a16="http://schemas.microsoft.com/office/drawing/2014/main" id="{AF83C7A5-A11C-406E-B75D-48143E561AD3}"/>
                </a:ext>
              </a:extLst>
            </p:cNvPr>
            <p:cNvSpPr txBox="1">
              <a:spLocks noChangeArrowheads="1"/>
            </p:cNvSpPr>
            <p:nvPr/>
          </p:nvSpPr>
          <p:spPr bwMode="auto">
            <a:xfrm>
              <a:off x="7696200" y="3967168"/>
              <a:ext cx="471283"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15</a:t>
              </a:r>
            </a:p>
          </p:txBody>
        </p:sp>
        <p:sp>
          <p:nvSpPr>
            <p:cNvPr id="96" name="Text Box 36">
              <a:extLst>
                <a:ext uri="{FF2B5EF4-FFF2-40B4-BE49-F238E27FC236}">
                  <a16:creationId xmlns:a16="http://schemas.microsoft.com/office/drawing/2014/main" id="{BE9D12E0-265F-4567-A588-9ED4641AF4D9}"/>
                </a:ext>
              </a:extLst>
            </p:cNvPr>
            <p:cNvSpPr txBox="1">
              <a:spLocks noChangeArrowheads="1"/>
            </p:cNvSpPr>
            <p:nvPr/>
          </p:nvSpPr>
          <p:spPr bwMode="auto">
            <a:xfrm>
              <a:off x="914400" y="3967168"/>
              <a:ext cx="328616"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0</a:t>
              </a:r>
            </a:p>
          </p:txBody>
        </p:sp>
      </p:grpSp>
    </p:spTree>
    <p:extLst>
      <p:ext uri="{BB962C8B-B14F-4D97-AF65-F5344CB8AC3E}">
        <p14:creationId xmlns:p14="http://schemas.microsoft.com/office/powerpoint/2010/main" val="3596578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188420" cy="584775"/>
          </a:xfrm>
          <a:prstGeom prst="rect">
            <a:avLst/>
          </a:prstGeom>
          <a:noFill/>
        </p:spPr>
        <p:txBody>
          <a:bodyPr wrap="none" rtlCol="0">
            <a:spAutoFit/>
          </a:bodyPr>
          <a:lstStyle/>
          <a:p>
            <a:r>
              <a:rPr lang="zh-CN" altLang="en-US" sz="3200" b="1" dirty="0">
                <a:solidFill>
                  <a:srgbClr val="FF0000"/>
                </a:solidFill>
              </a:rPr>
              <a:t>可调度性**</a:t>
            </a:r>
          </a:p>
        </p:txBody>
      </p:sp>
      <p:grpSp>
        <p:nvGrpSpPr>
          <p:cNvPr id="97" name="组合 96">
            <a:extLst>
              <a:ext uri="{FF2B5EF4-FFF2-40B4-BE49-F238E27FC236}">
                <a16:creationId xmlns:a16="http://schemas.microsoft.com/office/drawing/2014/main" id="{0D41798B-B63D-4496-8C92-138BF25C36AE}"/>
              </a:ext>
            </a:extLst>
          </p:cNvPr>
          <p:cNvGrpSpPr/>
          <p:nvPr/>
        </p:nvGrpSpPr>
        <p:grpSpPr>
          <a:xfrm>
            <a:off x="1908795" y="1769078"/>
            <a:ext cx="8687015" cy="461665"/>
            <a:chOff x="844893" y="1028010"/>
            <a:chExt cx="7399515" cy="461665"/>
          </a:xfrm>
        </p:grpSpPr>
        <p:sp>
          <p:nvSpPr>
            <p:cNvPr id="98" name="内容占位符 2">
              <a:extLst>
                <a:ext uri="{FF2B5EF4-FFF2-40B4-BE49-F238E27FC236}">
                  <a16:creationId xmlns:a16="http://schemas.microsoft.com/office/drawing/2014/main" id="{CE05B4AC-0E73-424F-93EA-452F8B1431C0}"/>
                </a:ext>
              </a:extLst>
            </p:cNvPr>
            <p:cNvSpPr txBox="1">
              <a:spLocks/>
            </p:cNvSpPr>
            <p:nvPr/>
          </p:nvSpPr>
          <p:spPr>
            <a:xfrm>
              <a:off x="1142976" y="1028010"/>
              <a:ext cx="710143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可调度表示一个实时操作系统能够满足任务时限要求</a:t>
              </a:r>
            </a:p>
          </p:txBody>
        </p:sp>
        <p:sp>
          <p:nvSpPr>
            <p:cNvPr id="99" name="TextBox 11">
              <a:extLst>
                <a:ext uri="{FF2B5EF4-FFF2-40B4-BE49-F238E27FC236}">
                  <a16:creationId xmlns:a16="http://schemas.microsoft.com/office/drawing/2014/main" id="{7087D01C-7255-43F6-A6B9-ADA8D545EB3A}"/>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00" name="组合 99">
            <a:extLst>
              <a:ext uri="{FF2B5EF4-FFF2-40B4-BE49-F238E27FC236}">
                <a16:creationId xmlns:a16="http://schemas.microsoft.com/office/drawing/2014/main" id="{9CE19191-B4AA-4868-8E26-AC5F47AF90CB}"/>
              </a:ext>
            </a:extLst>
          </p:cNvPr>
          <p:cNvGrpSpPr/>
          <p:nvPr/>
        </p:nvGrpSpPr>
        <p:grpSpPr>
          <a:xfrm>
            <a:off x="2326324" y="2251608"/>
            <a:ext cx="5612818" cy="415246"/>
            <a:chOff x="1262422" y="1370686"/>
            <a:chExt cx="5612818" cy="415246"/>
          </a:xfrm>
        </p:grpSpPr>
        <p:sp>
          <p:nvSpPr>
            <p:cNvPr id="101" name="内容占位符 2">
              <a:extLst>
                <a:ext uri="{FF2B5EF4-FFF2-40B4-BE49-F238E27FC236}">
                  <a16:creationId xmlns:a16="http://schemas.microsoft.com/office/drawing/2014/main" id="{8D71C05F-1188-42B1-B185-E0F788578E24}"/>
                </a:ext>
              </a:extLst>
            </p:cNvPr>
            <p:cNvSpPr txBox="1">
              <a:spLocks/>
            </p:cNvSpPr>
            <p:nvPr/>
          </p:nvSpPr>
          <p:spPr>
            <a:xfrm>
              <a:off x="1394985" y="1370686"/>
              <a:ext cx="5480255"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需要确定实时任务的执行顺序</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02" name="图片 101" descr="小点1.png">
              <a:extLst>
                <a:ext uri="{FF2B5EF4-FFF2-40B4-BE49-F238E27FC236}">
                  <a16:creationId xmlns:a16="http://schemas.microsoft.com/office/drawing/2014/main" id="{D7FD706C-0F22-475B-8A73-FC8F05AF9105}"/>
                </a:ext>
              </a:extLst>
            </p:cNvPr>
            <p:cNvPicPr>
              <a:picLocks noChangeAspect="1"/>
            </p:cNvPicPr>
            <p:nvPr/>
          </p:nvPicPr>
          <p:blipFill>
            <a:blip r:embed="rId3" cstate="print"/>
            <a:stretch>
              <a:fillRect/>
            </a:stretch>
          </p:blipFill>
          <p:spPr>
            <a:xfrm>
              <a:off x="1262422" y="1485666"/>
              <a:ext cx="151066" cy="148997"/>
            </a:xfrm>
            <a:prstGeom prst="rect">
              <a:avLst/>
            </a:prstGeom>
            <a:effectLst/>
          </p:spPr>
        </p:pic>
      </p:grpSp>
      <p:grpSp>
        <p:nvGrpSpPr>
          <p:cNvPr id="103" name="组合 102">
            <a:extLst>
              <a:ext uri="{FF2B5EF4-FFF2-40B4-BE49-F238E27FC236}">
                <a16:creationId xmlns:a16="http://schemas.microsoft.com/office/drawing/2014/main" id="{9194A8BF-0EB9-4AB2-AD8C-4043796BCD05}"/>
              </a:ext>
            </a:extLst>
          </p:cNvPr>
          <p:cNvGrpSpPr/>
          <p:nvPr/>
        </p:nvGrpSpPr>
        <p:grpSpPr>
          <a:xfrm>
            <a:off x="2326324" y="2731514"/>
            <a:ext cx="5459578" cy="428628"/>
            <a:chOff x="1262422" y="1699980"/>
            <a:chExt cx="5459578" cy="428628"/>
          </a:xfrm>
        </p:grpSpPr>
        <p:sp>
          <p:nvSpPr>
            <p:cNvPr id="104" name="内容占位符 2">
              <a:extLst>
                <a:ext uri="{FF2B5EF4-FFF2-40B4-BE49-F238E27FC236}">
                  <a16:creationId xmlns:a16="http://schemas.microsoft.com/office/drawing/2014/main" id="{18CE56F3-9F6C-4F60-9DA2-9E5BF048A870}"/>
                </a:ext>
              </a:extLst>
            </p:cNvPr>
            <p:cNvSpPr txBox="1">
              <a:spLocks/>
            </p:cNvSpPr>
            <p:nvPr/>
          </p:nvSpPr>
          <p:spPr>
            <a:xfrm>
              <a:off x="1394986" y="1699980"/>
              <a:ext cx="532701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静态优先级调度</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05" name="图片 104" descr="小点1.png">
              <a:extLst>
                <a:ext uri="{FF2B5EF4-FFF2-40B4-BE49-F238E27FC236}">
                  <a16:creationId xmlns:a16="http://schemas.microsoft.com/office/drawing/2014/main" id="{3D961C2A-7814-443F-AF8C-BA81D83B41A8}"/>
                </a:ext>
              </a:extLst>
            </p:cNvPr>
            <p:cNvPicPr>
              <a:picLocks noChangeAspect="1"/>
            </p:cNvPicPr>
            <p:nvPr/>
          </p:nvPicPr>
          <p:blipFill>
            <a:blip r:embed="rId3" cstate="print"/>
            <a:stretch>
              <a:fillRect/>
            </a:stretch>
          </p:blipFill>
          <p:spPr>
            <a:xfrm>
              <a:off x="1262422" y="1814960"/>
              <a:ext cx="151066" cy="148997"/>
            </a:xfrm>
            <a:prstGeom prst="rect">
              <a:avLst/>
            </a:prstGeom>
            <a:effectLst/>
          </p:spPr>
        </p:pic>
      </p:grpSp>
      <p:grpSp>
        <p:nvGrpSpPr>
          <p:cNvPr id="106" name="组合 105">
            <a:extLst>
              <a:ext uri="{FF2B5EF4-FFF2-40B4-BE49-F238E27FC236}">
                <a16:creationId xmlns:a16="http://schemas.microsoft.com/office/drawing/2014/main" id="{6900FAE0-C4C9-4C44-991C-54B49EF271E7}"/>
              </a:ext>
            </a:extLst>
          </p:cNvPr>
          <p:cNvGrpSpPr/>
          <p:nvPr/>
        </p:nvGrpSpPr>
        <p:grpSpPr>
          <a:xfrm>
            <a:off x="2326324" y="3200662"/>
            <a:ext cx="5002376" cy="428628"/>
            <a:chOff x="1262422" y="2029274"/>
            <a:chExt cx="5002376" cy="428628"/>
          </a:xfrm>
        </p:grpSpPr>
        <p:sp>
          <p:nvSpPr>
            <p:cNvPr id="107" name="内容占位符 2">
              <a:extLst>
                <a:ext uri="{FF2B5EF4-FFF2-40B4-BE49-F238E27FC236}">
                  <a16:creationId xmlns:a16="http://schemas.microsoft.com/office/drawing/2014/main" id="{8C9101AC-99CF-436A-8FA7-C78AC5B98C35}"/>
                </a:ext>
              </a:extLst>
            </p:cNvPr>
            <p:cNvSpPr txBox="1">
              <a:spLocks/>
            </p:cNvSpPr>
            <p:nvPr/>
          </p:nvSpPr>
          <p:spPr>
            <a:xfrm>
              <a:off x="1394985" y="2029274"/>
              <a:ext cx="4869813"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动态优先级调度</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08" name="图片 107" descr="小点1.png">
              <a:extLst>
                <a:ext uri="{FF2B5EF4-FFF2-40B4-BE49-F238E27FC236}">
                  <a16:creationId xmlns:a16="http://schemas.microsoft.com/office/drawing/2014/main" id="{417D4025-93D8-4F66-9CC5-E4F5751F0401}"/>
                </a:ext>
              </a:extLst>
            </p:cNvPr>
            <p:cNvPicPr>
              <a:picLocks noChangeAspect="1"/>
            </p:cNvPicPr>
            <p:nvPr/>
          </p:nvPicPr>
          <p:blipFill>
            <a:blip r:embed="rId3" cstate="print"/>
            <a:stretch>
              <a:fillRect/>
            </a:stretch>
          </p:blipFill>
          <p:spPr>
            <a:xfrm>
              <a:off x="1262422" y="2144254"/>
              <a:ext cx="151066" cy="148997"/>
            </a:xfrm>
            <a:prstGeom prst="rect">
              <a:avLst/>
            </a:prstGeom>
            <a:effectLst/>
          </p:spPr>
        </p:pic>
      </p:grpSp>
      <p:grpSp>
        <p:nvGrpSpPr>
          <p:cNvPr id="109" name="组合 108">
            <a:extLst>
              <a:ext uri="{FF2B5EF4-FFF2-40B4-BE49-F238E27FC236}">
                <a16:creationId xmlns:a16="http://schemas.microsoft.com/office/drawing/2014/main" id="{6AD5A7AD-D20D-43BF-AD3F-604A3B19E499}"/>
              </a:ext>
            </a:extLst>
          </p:cNvPr>
          <p:cNvGrpSpPr/>
          <p:nvPr/>
        </p:nvGrpSpPr>
        <p:grpSpPr>
          <a:xfrm>
            <a:off x="1461302" y="4141496"/>
            <a:ext cx="7886700" cy="609600"/>
            <a:chOff x="465138" y="2571750"/>
            <a:chExt cx="7886700" cy="609600"/>
          </a:xfrm>
        </p:grpSpPr>
        <p:sp>
          <p:nvSpPr>
            <p:cNvPr id="110" name="Line 4">
              <a:extLst>
                <a:ext uri="{FF2B5EF4-FFF2-40B4-BE49-F238E27FC236}">
                  <a16:creationId xmlns:a16="http://schemas.microsoft.com/office/drawing/2014/main" id="{A24F613B-6A28-4AC3-9FD0-8B9D29553350}"/>
                </a:ext>
              </a:extLst>
            </p:cNvPr>
            <p:cNvSpPr>
              <a:spLocks noChangeShapeType="1"/>
            </p:cNvSpPr>
            <p:nvPr/>
          </p:nvSpPr>
          <p:spPr bwMode="auto">
            <a:xfrm>
              <a:off x="1303338" y="3181350"/>
              <a:ext cx="6896100" cy="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1" name="Line 5">
              <a:extLst>
                <a:ext uri="{FF2B5EF4-FFF2-40B4-BE49-F238E27FC236}">
                  <a16:creationId xmlns:a16="http://schemas.microsoft.com/office/drawing/2014/main" id="{A8F87BC5-72D2-4AB4-94E5-19F5E9E5A8C6}"/>
                </a:ext>
              </a:extLst>
            </p:cNvPr>
            <p:cNvSpPr>
              <a:spLocks noChangeShapeType="1"/>
            </p:cNvSpPr>
            <p:nvPr/>
          </p:nvSpPr>
          <p:spPr bwMode="auto">
            <a:xfrm>
              <a:off x="13033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2" name="Line 6">
              <a:extLst>
                <a:ext uri="{FF2B5EF4-FFF2-40B4-BE49-F238E27FC236}">
                  <a16:creationId xmlns:a16="http://schemas.microsoft.com/office/drawing/2014/main" id="{1FE60CC0-B45E-43E7-86A5-DE40EA5C0378}"/>
                </a:ext>
              </a:extLst>
            </p:cNvPr>
            <p:cNvSpPr>
              <a:spLocks noChangeShapeType="1"/>
            </p:cNvSpPr>
            <p:nvPr/>
          </p:nvSpPr>
          <p:spPr bwMode="auto">
            <a:xfrm>
              <a:off x="22177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3" name="Line 7">
              <a:extLst>
                <a:ext uri="{FF2B5EF4-FFF2-40B4-BE49-F238E27FC236}">
                  <a16:creationId xmlns:a16="http://schemas.microsoft.com/office/drawing/2014/main" id="{589DA40B-A5E5-4AB0-A8A4-4F234E7A4080}"/>
                </a:ext>
              </a:extLst>
            </p:cNvPr>
            <p:cNvSpPr>
              <a:spLocks noChangeShapeType="1"/>
            </p:cNvSpPr>
            <p:nvPr/>
          </p:nvSpPr>
          <p:spPr bwMode="auto">
            <a:xfrm>
              <a:off x="26749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4" name="Line 8">
              <a:extLst>
                <a:ext uri="{FF2B5EF4-FFF2-40B4-BE49-F238E27FC236}">
                  <a16:creationId xmlns:a16="http://schemas.microsoft.com/office/drawing/2014/main" id="{20894C0B-4B26-4D1B-BB96-8C368A4D7E84}"/>
                </a:ext>
              </a:extLst>
            </p:cNvPr>
            <p:cNvSpPr>
              <a:spLocks noChangeShapeType="1"/>
            </p:cNvSpPr>
            <p:nvPr/>
          </p:nvSpPr>
          <p:spPr bwMode="auto">
            <a:xfrm>
              <a:off x="31321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5" name="Line 9">
              <a:extLst>
                <a:ext uri="{FF2B5EF4-FFF2-40B4-BE49-F238E27FC236}">
                  <a16:creationId xmlns:a16="http://schemas.microsoft.com/office/drawing/2014/main" id="{98DCF20E-99C0-41EA-A540-F67F844DAA23}"/>
                </a:ext>
              </a:extLst>
            </p:cNvPr>
            <p:cNvSpPr>
              <a:spLocks noChangeShapeType="1"/>
            </p:cNvSpPr>
            <p:nvPr/>
          </p:nvSpPr>
          <p:spPr bwMode="auto">
            <a:xfrm>
              <a:off x="17605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6" name="Line 10">
              <a:extLst>
                <a:ext uri="{FF2B5EF4-FFF2-40B4-BE49-F238E27FC236}">
                  <a16:creationId xmlns:a16="http://schemas.microsoft.com/office/drawing/2014/main" id="{ABAFF569-EF7D-4D28-9605-CC9DFE9B9AAF}"/>
                </a:ext>
              </a:extLst>
            </p:cNvPr>
            <p:cNvSpPr>
              <a:spLocks noChangeShapeType="1"/>
            </p:cNvSpPr>
            <p:nvPr/>
          </p:nvSpPr>
          <p:spPr bwMode="auto">
            <a:xfrm>
              <a:off x="40465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7" name="Line 11">
              <a:extLst>
                <a:ext uri="{FF2B5EF4-FFF2-40B4-BE49-F238E27FC236}">
                  <a16:creationId xmlns:a16="http://schemas.microsoft.com/office/drawing/2014/main" id="{0E72DAE4-F055-46DE-8425-B6FCB8069675}"/>
                </a:ext>
              </a:extLst>
            </p:cNvPr>
            <p:cNvSpPr>
              <a:spLocks noChangeShapeType="1"/>
            </p:cNvSpPr>
            <p:nvPr/>
          </p:nvSpPr>
          <p:spPr bwMode="auto">
            <a:xfrm>
              <a:off x="45037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8" name="Line 12">
              <a:extLst>
                <a:ext uri="{FF2B5EF4-FFF2-40B4-BE49-F238E27FC236}">
                  <a16:creationId xmlns:a16="http://schemas.microsoft.com/office/drawing/2014/main" id="{DE498046-B042-4A48-A19F-AA0C835F4180}"/>
                </a:ext>
              </a:extLst>
            </p:cNvPr>
            <p:cNvSpPr>
              <a:spLocks noChangeShapeType="1"/>
            </p:cNvSpPr>
            <p:nvPr/>
          </p:nvSpPr>
          <p:spPr bwMode="auto">
            <a:xfrm>
              <a:off x="35893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9" name="Line 13">
              <a:extLst>
                <a:ext uri="{FF2B5EF4-FFF2-40B4-BE49-F238E27FC236}">
                  <a16:creationId xmlns:a16="http://schemas.microsoft.com/office/drawing/2014/main" id="{F265AD53-6AE6-4A14-9FBF-B187B256EE7E}"/>
                </a:ext>
              </a:extLst>
            </p:cNvPr>
            <p:cNvSpPr>
              <a:spLocks noChangeShapeType="1"/>
            </p:cNvSpPr>
            <p:nvPr/>
          </p:nvSpPr>
          <p:spPr bwMode="auto">
            <a:xfrm>
              <a:off x="54181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0" name="Line 14">
              <a:extLst>
                <a:ext uri="{FF2B5EF4-FFF2-40B4-BE49-F238E27FC236}">
                  <a16:creationId xmlns:a16="http://schemas.microsoft.com/office/drawing/2014/main" id="{1D55CE94-4DCC-410A-8FDC-22ED0E222062}"/>
                </a:ext>
              </a:extLst>
            </p:cNvPr>
            <p:cNvSpPr>
              <a:spLocks noChangeShapeType="1"/>
            </p:cNvSpPr>
            <p:nvPr/>
          </p:nvSpPr>
          <p:spPr bwMode="auto">
            <a:xfrm>
              <a:off x="49609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1" name="Line 15">
              <a:extLst>
                <a:ext uri="{FF2B5EF4-FFF2-40B4-BE49-F238E27FC236}">
                  <a16:creationId xmlns:a16="http://schemas.microsoft.com/office/drawing/2014/main" id="{68AB1E81-1B6B-460F-9685-C1DA093C9FE1}"/>
                </a:ext>
              </a:extLst>
            </p:cNvPr>
            <p:cNvSpPr>
              <a:spLocks noChangeShapeType="1"/>
            </p:cNvSpPr>
            <p:nvPr/>
          </p:nvSpPr>
          <p:spPr bwMode="auto">
            <a:xfrm>
              <a:off x="63325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2" name="Line 16">
              <a:extLst>
                <a:ext uri="{FF2B5EF4-FFF2-40B4-BE49-F238E27FC236}">
                  <a16:creationId xmlns:a16="http://schemas.microsoft.com/office/drawing/2014/main" id="{13B5B2FB-9946-4D52-BF0F-060AE37FD6B6}"/>
                </a:ext>
              </a:extLst>
            </p:cNvPr>
            <p:cNvSpPr>
              <a:spLocks noChangeShapeType="1"/>
            </p:cNvSpPr>
            <p:nvPr/>
          </p:nvSpPr>
          <p:spPr bwMode="auto">
            <a:xfrm>
              <a:off x="58753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3" name="Line 17">
              <a:extLst>
                <a:ext uri="{FF2B5EF4-FFF2-40B4-BE49-F238E27FC236}">
                  <a16:creationId xmlns:a16="http://schemas.microsoft.com/office/drawing/2014/main" id="{DC95D721-1C30-47C8-8E74-F7EC865A614F}"/>
                </a:ext>
              </a:extLst>
            </p:cNvPr>
            <p:cNvSpPr>
              <a:spLocks noChangeShapeType="1"/>
            </p:cNvSpPr>
            <p:nvPr/>
          </p:nvSpPr>
          <p:spPr bwMode="auto">
            <a:xfrm>
              <a:off x="72469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4" name="Line 18">
              <a:extLst>
                <a:ext uri="{FF2B5EF4-FFF2-40B4-BE49-F238E27FC236}">
                  <a16:creationId xmlns:a16="http://schemas.microsoft.com/office/drawing/2014/main" id="{7507AE92-EC1A-4C0E-9C1E-090B2DDC225D}"/>
                </a:ext>
              </a:extLst>
            </p:cNvPr>
            <p:cNvSpPr>
              <a:spLocks noChangeShapeType="1"/>
            </p:cNvSpPr>
            <p:nvPr/>
          </p:nvSpPr>
          <p:spPr bwMode="auto">
            <a:xfrm>
              <a:off x="6789738" y="3105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5" name="Line 19">
              <a:extLst>
                <a:ext uri="{FF2B5EF4-FFF2-40B4-BE49-F238E27FC236}">
                  <a16:creationId xmlns:a16="http://schemas.microsoft.com/office/drawing/2014/main" id="{646B3589-1688-4532-BFEE-3EB8A40F1139}"/>
                </a:ext>
              </a:extLst>
            </p:cNvPr>
            <p:cNvSpPr>
              <a:spLocks noChangeShapeType="1"/>
            </p:cNvSpPr>
            <p:nvPr/>
          </p:nvSpPr>
          <p:spPr bwMode="auto">
            <a:xfrm>
              <a:off x="81613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6" name="Line 20">
              <a:extLst>
                <a:ext uri="{FF2B5EF4-FFF2-40B4-BE49-F238E27FC236}">
                  <a16:creationId xmlns:a16="http://schemas.microsoft.com/office/drawing/2014/main" id="{7B0B1409-239C-4BD8-AAF3-20599C453A46}"/>
                </a:ext>
              </a:extLst>
            </p:cNvPr>
            <p:cNvSpPr>
              <a:spLocks noChangeShapeType="1"/>
            </p:cNvSpPr>
            <p:nvPr/>
          </p:nvSpPr>
          <p:spPr bwMode="auto">
            <a:xfrm>
              <a:off x="7704138" y="3105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7" name="Rectangle 21">
              <a:extLst>
                <a:ext uri="{FF2B5EF4-FFF2-40B4-BE49-F238E27FC236}">
                  <a16:creationId xmlns:a16="http://schemas.microsoft.com/office/drawing/2014/main" id="{99897634-D0B2-4AF4-811F-0DE025D3F078}"/>
                </a:ext>
              </a:extLst>
            </p:cNvPr>
            <p:cNvSpPr>
              <a:spLocks noChangeArrowheads="1"/>
            </p:cNvSpPr>
            <p:nvPr/>
          </p:nvSpPr>
          <p:spPr bwMode="auto">
            <a:xfrm>
              <a:off x="1303338" y="2800350"/>
              <a:ext cx="4572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28" name="Line 22">
              <a:extLst>
                <a:ext uri="{FF2B5EF4-FFF2-40B4-BE49-F238E27FC236}">
                  <a16:creationId xmlns:a16="http://schemas.microsoft.com/office/drawing/2014/main" id="{A42CA9E4-9AA1-4934-9441-86C2AC6C8FFE}"/>
                </a:ext>
              </a:extLst>
            </p:cNvPr>
            <p:cNvSpPr>
              <a:spLocks noChangeShapeType="1"/>
            </p:cNvSpPr>
            <p:nvPr/>
          </p:nvSpPr>
          <p:spPr bwMode="auto">
            <a:xfrm>
              <a:off x="8123238" y="3181350"/>
              <a:ext cx="2286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29" name="Line 23">
              <a:extLst>
                <a:ext uri="{FF2B5EF4-FFF2-40B4-BE49-F238E27FC236}">
                  <a16:creationId xmlns:a16="http://schemas.microsoft.com/office/drawing/2014/main" id="{88450D05-C48A-4A58-A103-908E7DDE4E1E}"/>
                </a:ext>
              </a:extLst>
            </p:cNvPr>
            <p:cNvSpPr>
              <a:spLocks noChangeShapeType="1"/>
            </p:cNvSpPr>
            <p:nvPr/>
          </p:nvSpPr>
          <p:spPr bwMode="auto">
            <a:xfrm>
              <a:off x="1303338" y="2571750"/>
              <a:ext cx="0" cy="609600"/>
            </a:xfrm>
            <a:prstGeom prst="line">
              <a:avLst/>
            </a:prstGeom>
            <a:noFill/>
            <a:ln w="38100" cmpd="sng">
              <a:solidFill>
                <a:srgbClr val="C00000"/>
              </a:solidFill>
              <a:round/>
              <a:headEnd/>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30" name="Rectangle 24">
              <a:extLst>
                <a:ext uri="{FF2B5EF4-FFF2-40B4-BE49-F238E27FC236}">
                  <a16:creationId xmlns:a16="http://schemas.microsoft.com/office/drawing/2014/main" id="{4B9FE04A-0968-40F3-99C8-3CEFB5B133FA}"/>
                </a:ext>
              </a:extLst>
            </p:cNvPr>
            <p:cNvSpPr>
              <a:spLocks noChangeArrowheads="1"/>
            </p:cNvSpPr>
            <p:nvPr/>
          </p:nvSpPr>
          <p:spPr bwMode="auto">
            <a:xfrm>
              <a:off x="3132138" y="2800350"/>
              <a:ext cx="4572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31" name="Rectangle 25">
              <a:extLst>
                <a:ext uri="{FF2B5EF4-FFF2-40B4-BE49-F238E27FC236}">
                  <a16:creationId xmlns:a16="http://schemas.microsoft.com/office/drawing/2014/main" id="{370E815D-D5EE-4B64-B882-1FD4F115DAB9}"/>
                </a:ext>
              </a:extLst>
            </p:cNvPr>
            <p:cNvSpPr>
              <a:spLocks noChangeArrowheads="1"/>
            </p:cNvSpPr>
            <p:nvPr/>
          </p:nvSpPr>
          <p:spPr bwMode="auto">
            <a:xfrm>
              <a:off x="4960938" y="2800350"/>
              <a:ext cx="4572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32" name="Rectangle 26">
              <a:extLst>
                <a:ext uri="{FF2B5EF4-FFF2-40B4-BE49-F238E27FC236}">
                  <a16:creationId xmlns:a16="http://schemas.microsoft.com/office/drawing/2014/main" id="{EE541479-4E41-4DDA-B643-9718F4BDE83A}"/>
                </a:ext>
              </a:extLst>
            </p:cNvPr>
            <p:cNvSpPr>
              <a:spLocks noChangeArrowheads="1"/>
            </p:cNvSpPr>
            <p:nvPr/>
          </p:nvSpPr>
          <p:spPr bwMode="auto">
            <a:xfrm>
              <a:off x="6789738" y="2800350"/>
              <a:ext cx="457200" cy="381000"/>
            </a:xfrm>
            <a:prstGeom prst="rect">
              <a:avLst/>
            </a:prstGeom>
            <a:gradFill>
              <a:gsLst>
                <a:gs pos="100000">
                  <a:srgbClr val="005072"/>
                </a:gs>
                <a:gs pos="0">
                  <a:srgbClr val="0093DD"/>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33" name="Line 27">
              <a:extLst>
                <a:ext uri="{FF2B5EF4-FFF2-40B4-BE49-F238E27FC236}">
                  <a16:creationId xmlns:a16="http://schemas.microsoft.com/office/drawing/2014/main" id="{98DB1008-5E0F-4024-B734-06CBEB28A822}"/>
                </a:ext>
              </a:extLst>
            </p:cNvPr>
            <p:cNvSpPr>
              <a:spLocks noChangeShapeType="1"/>
            </p:cNvSpPr>
            <p:nvPr/>
          </p:nvSpPr>
          <p:spPr bwMode="auto">
            <a:xfrm>
              <a:off x="3132138" y="2571750"/>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34" name="Line 28">
              <a:extLst>
                <a:ext uri="{FF2B5EF4-FFF2-40B4-BE49-F238E27FC236}">
                  <a16:creationId xmlns:a16="http://schemas.microsoft.com/office/drawing/2014/main" id="{30D63FA1-5C7F-465D-8517-6BC9A58DC008}"/>
                </a:ext>
              </a:extLst>
            </p:cNvPr>
            <p:cNvSpPr>
              <a:spLocks noChangeShapeType="1"/>
            </p:cNvSpPr>
            <p:nvPr/>
          </p:nvSpPr>
          <p:spPr bwMode="auto">
            <a:xfrm>
              <a:off x="4960938" y="2571750"/>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35" name="Line 29">
              <a:extLst>
                <a:ext uri="{FF2B5EF4-FFF2-40B4-BE49-F238E27FC236}">
                  <a16:creationId xmlns:a16="http://schemas.microsoft.com/office/drawing/2014/main" id="{E8427122-3FDB-473D-AEDB-25E23135C18C}"/>
                </a:ext>
              </a:extLst>
            </p:cNvPr>
            <p:cNvSpPr>
              <a:spLocks noChangeShapeType="1"/>
            </p:cNvSpPr>
            <p:nvPr/>
          </p:nvSpPr>
          <p:spPr bwMode="auto">
            <a:xfrm>
              <a:off x="6789738" y="2571750"/>
              <a:ext cx="0" cy="609600"/>
            </a:xfrm>
            <a:prstGeom prst="line">
              <a:avLst/>
            </a:prstGeom>
            <a:noFill/>
            <a:ln w="38100" cmpd="sng">
              <a:solidFill>
                <a:srgbClr val="C000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36" name="Text Box 30">
              <a:extLst>
                <a:ext uri="{FF2B5EF4-FFF2-40B4-BE49-F238E27FC236}">
                  <a16:creationId xmlns:a16="http://schemas.microsoft.com/office/drawing/2014/main" id="{2AF5224A-4125-42BC-9874-7CF1F87EE1AA}"/>
                </a:ext>
              </a:extLst>
            </p:cNvPr>
            <p:cNvSpPr txBox="1">
              <a:spLocks noChangeArrowheads="1"/>
            </p:cNvSpPr>
            <p:nvPr/>
          </p:nvSpPr>
          <p:spPr bwMode="auto">
            <a:xfrm>
              <a:off x="465138" y="2724150"/>
              <a:ext cx="716543"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(4,1)</a:t>
              </a:r>
            </a:p>
          </p:txBody>
        </p:sp>
        <p:sp>
          <p:nvSpPr>
            <p:cNvPr id="137" name="Line 31">
              <a:extLst>
                <a:ext uri="{FF2B5EF4-FFF2-40B4-BE49-F238E27FC236}">
                  <a16:creationId xmlns:a16="http://schemas.microsoft.com/office/drawing/2014/main" id="{FF524A40-6476-45F9-96AC-314A016A2E05}"/>
                </a:ext>
              </a:extLst>
            </p:cNvPr>
            <p:cNvSpPr>
              <a:spLocks noChangeShapeType="1"/>
            </p:cNvSpPr>
            <p:nvPr/>
          </p:nvSpPr>
          <p:spPr bwMode="auto">
            <a:xfrm>
              <a:off x="1303338" y="3181350"/>
              <a:ext cx="6896100" cy="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38" name="Line 32">
              <a:extLst>
                <a:ext uri="{FF2B5EF4-FFF2-40B4-BE49-F238E27FC236}">
                  <a16:creationId xmlns:a16="http://schemas.microsoft.com/office/drawing/2014/main" id="{245FC1C8-91F4-4C38-A226-BAE74C5CB554}"/>
                </a:ext>
              </a:extLst>
            </p:cNvPr>
            <p:cNvSpPr>
              <a:spLocks noChangeShapeType="1"/>
            </p:cNvSpPr>
            <p:nvPr/>
          </p:nvSpPr>
          <p:spPr bwMode="auto">
            <a:xfrm>
              <a:off x="8123238" y="3181350"/>
              <a:ext cx="2286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139" name="组合 138">
            <a:extLst>
              <a:ext uri="{FF2B5EF4-FFF2-40B4-BE49-F238E27FC236}">
                <a16:creationId xmlns:a16="http://schemas.microsoft.com/office/drawing/2014/main" id="{25F16A66-D862-4702-9733-AF4B01883962}"/>
              </a:ext>
            </a:extLst>
          </p:cNvPr>
          <p:cNvGrpSpPr/>
          <p:nvPr/>
        </p:nvGrpSpPr>
        <p:grpSpPr>
          <a:xfrm>
            <a:off x="1461302" y="4903496"/>
            <a:ext cx="7886700" cy="609600"/>
            <a:chOff x="465138" y="3333750"/>
            <a:chExt cx="7886700" cy="609600"/>
          </a:xfrm>
        </p:grpSpPr>
        <p:sp>
          <p:nvSpPr>
            <p:cNvPr id="140" name="Line 33">
              <a:extLst>
                <a:ext uri="{FF2B5EF4-FFF2-40B4-BE49-F238E27FC236}">
                  <a16:creationId xmlns:a16="http://schemas.microsoft.com/office/drawing/2014/main" id="{D2CE338C-F79B-407F-A0CA-7EFC31098096}"/>
                </a:ext>
              </a:extLst>
            </p:cNvPr>
            <p:cNvSpPr>
              <a:spLocks noChangeShapeType="1"/>
            </p:cNvSpPr>
            <p:nvPr/>
          </p:nvSpPr>
          <p:spPr bwMode="auto">
            <a:xfrm>
              <a:off x="1303338" y="3943350"/>
              <a:ext cx="6896100" cy="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1" name="Line 34">
              <a:extLst>
                <a:ext uri="{FF2B5EF4-FFF2-40B4-BE49-F238E27FC236}">
                  <a16:creationId xmlns:a16="http://schemas.microsoft.com/office/drawing/2014/main" id="{A971F2C8-89BC-4824-91DC-70400B764A73}"/>
                </a:ext>
              </a:extLst>
            </p:cNvPr>
            <p:cNvSpPr>
              <a:spLocks noChangeShapeType="1"/>
            </p:cNvSpPr>
            <p:nvPr/>
          </p:nvSpPr>
          <p:spPr bwMode="auto">
            <a:xfrm>
              <a:off x="13033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2" name="Line 35">
              <a:extLst>
                <a:ext uri="{FF2B5EF4-FFF2-40B4-BE49-F238E27FC236}">
                  <a16:creationId xmlns:a16="http://schemas.microsoft.com/office/drawing/2014/main" id="{270DBB98-853E-487F-9A06-87746FAB1659}"/>
                </a:ext>
              </a:extLst>
            </p:cNvPr>
            <p:cNvSpPr>
              <a:spLocks noChangeShapeType="1"/>
            </p:cNvSpPr>
            <p:nvPr/>
          </p:nvSpPr>
          <p:spPr bwMode="auto">
            <a:xfrm>
              <a:off x="22177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3" name="Line 36">
              <a:extLst>
                <a:ext uri="{FF2B5EF4-FFF2-40B4-BE49-F238E27FC236}">
                  <a16:creationId xmlns:a16="http://schemas.microsoft.com/office/drawing/2014/main" id="{4788E6B8-0871-452F-A923-7A14EE03A120}"/>
                </a:ext>
              </a:extLst>
            </p:cNvPr>
            <p:cNvSpPr>
              <a:spLocks noChangeShapeType="1"/>
            </p:cNvSpPr>
            <p:nvPr/>
          </p:nvSpPr>
          <p:spPr bwMode="auto">
            <a:xfrm>
              <a:off x="26749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4" name="Line 37">
              <a:extLst>
                <a:ext uri="{FF2B5EF4-FFF2-40B4-BE49-F238E27FC236}">
                  <a16:creationId xmlns:a16="http://schemas.microsoft.com/office/drawing/2014/main" id="{2E0E4353-FEF2-4EFF-8A38-AC0FA973AF89}"/>
                </a:ext>
              </a:extLst>
            </p:cNvPr>
            <p:cNvSpPr>
              <a:spLocks noChangeShapeType="1"/>
            </p:cNvSpPr>
            <p:nvPr/>
          </p:nvSpPr>
          <p:spPr bwMode="auto">
            <a:xfrm>
              <a:off x="31321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5" name="Line 38">
              <a:extLst>
                <a:ext uri="{FF2B5EF4-FFF2-40B4-BE49-F238E27FC236}">
                  <a16:creationId xmlns:a16="http://schemas.microsoft.com/office/drawing/2014/main" id="{E6FA382E-88C8-45AE-8688-E69A5990F223}"/>
                </a:ext>
              </a:extLst>
            </p:cNvPr>
            <p:cNvSpPr>
              <a:spLocks noChangeShapeType="1"/>
            </p:cNvSpPr>
            <p:nvPr/>
          </p:nvSpPr>
          <p:spPr bwMode="auto">
            <a:xfrm>
              <a:off x="17605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6" name="Line 39">
              <a:extLst>
                <a:ext uri="{FF2B5EF4-FFF2-40B4-BE49-F238E27FC236}">
                  <a16:creationId xmlns:a16="http://schemas.microsoft.com/office/drawing/2014/main" id="{4B1C15F8-0509-4B0F-9866-B91F4F666186}"/>
                </a:ext>
              </a:extLst>
            </p:cNvPr>
            <p:cNvSpPr>
              <a:spLocks noChangeShapeType="1"/>
            </p:cNvSpPr>
            <p:nvPr/>
          </p:nvSpPr>
          <p:spPr bwMode="auto">
            <a:xfrm>
              <a:off x="40465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7" name="Line 40">
              <a:extLst>
                <a:ext uri="{FF2B5EF4-FFF2-40B4-BE49-F238E27FC236}">
                  <a16:creationId xmlns:a16="http://schemas.microsoft.com/office/drawing/2014/main" id="{BA4B8D28-0FD8-40C2-A5C9-4D517071CC6D}"/>
                </a:ext>
              </a:extLst>
            </p:cNvPr>
            <p:cNvSpPr>
              <a:spLocks noChangeShapeType="1"/>
            </p:cNvSpPr>
            <p:nvPr/>
          </p:nvSpPr>
          <p:spPr bwMode="auto">
            <a:xfrm>
              <a:off x="45037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8" name="Line 41">
              <a:extLst>
                <a:ext uri="{FF2B5EF4-FFF2-40B4-BE49-F238E27FC236}">
                  <a16:creationId xmlns:a16="http://schemas.microsoft.com/office/drawing/2014/main" id="{6EAFC035-9A74-46CB-B943-7D1D1E7C57E0}"/>
                </a:ext>
              </a:extLst>
            </p:cNvPr>
            <p:cNvSpPr>
              <a:spLocks noChangeShapeType="1"/>
            </p:cNvSpPr>
            <p:nvPr/>
          </p:nvSpPr>
          <p:spPr bwMode="auto">
            <a:xfrm>
              <a:off x="35893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49" name="Line 42">
              <a:extLst>
                <a:ext uri="{FF2B5EF4-FFF2-40B4-BE49-F238E27FC236}">
                  <a16:creationId xmlns:a16="http://schemas.microsoft.com/office/drawing/2014/main" id="{4B4E28BF-F4EE-40AE-B44C-471940ADB4D0}"/>
                </a:ext>
              </a:extLst>
            </p:cNvPr>
            <p:cNvSpPr>
              <a:spLocks noChangeShapeType="1"/>
            </p:cNvSpPr>
            <p:nvPr/>
          </p:nvSpPr>
          <p:spPr bwMode="auto">
            <a:xfrm>
              <a:off x="54181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0" name="Line 43">
              <a:extLst>
                <a:ext uri="{FF2B5EF4-FFF2-40B4-BE49-F238E27FC236}">
                  <a16:creationId xmlns:a16="http://schemas.microsoft.com/office/drawing/2014/main" id="{4278C04C-2FE8-4DEA-AB97-B2F29AC11DD9}"/>
                </a:ext>
              </a:extLst>
            </p:cNvPr>
            <p:cNvSpPr>
              <a:spLocks noChangeShapeType="1"/>
            </p:cNvSpPr>
            <p:nvPr/>
          </p:nvSpPr>
          <p:spPr bwMode="auto">
            <a:xfrm>
              <a:off x="49609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1" name="Line 44">
              <a:extLst>
                <a:ext uri="{FF2B5EF4-FFF2-40B4-BE49-F238E27FC236}">
                  <a16:creationId xmlns:a16="http://schemas.microsoft.com/office/drawing/2014/main" id="{1CA06C20-83AB-4328-8677-E6EC80FE68D7}"/>
                </a:ext>
              </a:extLst>
            </p:cNvPr>
            <p:cNvSpPr>
              <a:spLocks noChangeShapeType="1"/>
            </p:cNvSpPr>
            <p:nvPr/>
          </p:nvSpPr>
          <p:spPr bwMode="auto">
            <a:xfrm>
              <a:off x="63325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2" name="Line 45">
              <a:extLst>
                <a:ext uri="{FF2B5EF4-FFF2-40B4-BE49-F238E27FC236}">
                  <a16:creationId xmlns:a16="http://schemas.microsoft.com/office/drawing/2014/main" id="{228891FE-D5F6-4F72-83E1-C625861DF848}"/>
                </a:ext>
              </a:extLst>
            </p:cNvPr>
            <p:cNvSpPr>
              <a:spLocks noChangeShapeType="1"/>
            </p:cNvSpPr>
            <p:nvPr/>
          </p:nvSpPr>
          <p:spPr bwMode="auto">
            <a:xfrm>
              <a:off x="58753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3" name="Line 46">
              <a:extLst>
                <a:ext uri="{FF2B5EF4-FFF2-40B4-BE49-F238E27FC236}">
                  <a16:creationId xmlns:a16="http://schemas.microsoft.com/office/drawing/2014/main" id="{7D9EFA34-8D05-4627-9088-208395439BB5}"/>
                </a:ext>
              </a:extLst>
            </p:cNvPr>
            <p:cNvSpPr>
              <a:spLocks noChangeShapeType="1"/>
            </p:cNvSpPr>
            <p:nvPr/>
          </p:nvSpPr>
          <p:spPr bwMode="auto">
            <a:xfrm>
              <a:off x="72469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4" name="Line 47">
              <a:extLst>
                <a:ext uri="{FF2B5EF4-FFF2-40B4-BE49-F238E27FC236}">
                  <a16:creationId xmlns:a16="http://schemas.microsoft.com/office/drawing/2014/main" id="{48C9DE7B-6317-40EA-AEC0-25A50F6BA140}"/>
                </a:ext>
              </a:extLst>
            </p:cNvPr>
            <p:cNvSpPr>
              <a:spLocks noChangeShapeType="1"/>
            </p:cNvSpPr>
            <p:nvPr/>
          </p:nvSpPr>
          <p:spPr bwMode="auto">
            <a:xfrm>
              <a:off x="67897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5" name="Line 48">
              <a:extLst>
                <a:ext uri="{FF2B5EF4-FFF2-40B4-BE49-F238E27FC236}">
                  <a16:creationId xmlns:a16="http://schemas.microsoft.com/office/drawing/2014/main" id="{EA3D8826-D12E-4C1B-8224-0FCABFFFF3A9}"/>
                </a:ext>
              </a:extLst>
            </p:cNvPr>
            <p:cNvSpPr>
              <a:spLocks noChangeShapeType="1"/>
            </p:cNvSpPr>
            <p:nvPr/>
          </p:nvSpPr>
          <p:spPr bwMode="auto">
            <a:xfrm>
              <a:off x="8161338" y="38671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6" name="Line 49">
              <a:extLst>
                <a:ext uri="{FF2B5EF4-FFF2-40B4-BE49-F238E27FC236}">
                  <a16:creationId xmlns:a16="http://schemas.microsoft.com/office/drawing/2014/main" id="{DFFD09C0-9FDC-4FCD-A9AD-8DCE91D856F5}"/>
                </a:ext>
              </a:extLst>
            </p:cNvPr>
            <p:cNvSpPr>
              <a:spLocks noChangeShapeType="1"/>
            </p:cNvSpPr>
            <p:nvPr/>
          </p:nvSpPr>
          <p:spPr bwMode="auto">
            <a:xfrm>
              <a:off x="7704138" y="38671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7" name="Line 50">
              <a:extLst>
                <a:ext uri="{FF2B5EF4-FFF2-40B4-BE49-F238E27FC236}">
                  <a16:creationId xmlns:a16="http://schemas.microsoft.com/office/drawing/2014/main" id="{4BA881F8-B55F-4680-96D1-B7863CDD3603}"/>
                </a:ext>
              </a:extLst>
            </p:cNvPr>
            <p:cNvSpPr>
              <a:spLocks noChangeShapeType="1"/>
            </p:cNvSpPr>
            <p:nvPr/>
          </p:nvSpPr>
          <p:spPr bwMode="auto">
            <a:xfrm>
              <a:off x="8123238" y="3943350"/>
              <a:ext cx="2286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58" name="Line 51">
              <a:extLst>
                <a:ext uri="{FF2B5EF4-FFF2-40B4-BE49-F238E27FC236}">
                  <a16:creationId xmlns:a16="http://schemas.microsoft.com/office/drawing/2014/main" id="{995CD1B0-E505-4CF5-A600-A71046202D46}"/>
                </a:ext>
              </a:extLst>
            </p:cNvPr>
            <p:cNvSpPr>
              <a:spLocks noChangeShapeType="1"/>
            </p:cNvSpPr>
            <p:nvPr/>
          </p:nvSpPr>
          <p:spPr bwMode="auto">
            <a:xfrm>
              <a:off x="8161338" y="3333750"/>
              <a:ext cx="0" cy="609600"/>
            </a:xfrm>
            <a:prstGeom prst="line">
              <a:avLst/>
            </a:prstGeom>
            <a:noFill/>
            <a:ln w="38100" cmpd="sng">
              <a:gradFill>
                <a:gsLst>
                  <a:gs pos="100000">
                    <a:srgbClr val="005072"/>
                  </a:gs>
                  <a:gs pos="0">
                    <a:srgbClr val="0093DD"/>
                  </a:gs>
                  <a:gs pos="100000">
                    <a:schemeClr val="accent1">
                      <a:tint val="23500"/>
                      <a:satMod val="160000"/>
                    </a:schemeClr>
                  </a:gs>
                </a:gsLst>
                <a:lin ang="5400000" scaled="0"/>
              </a:gra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59" name="Rectangle 52">
              <a:extLst>
                <a:ext uri="{FF2B5EF4-FFF2-40B4-BE49-F238E27FC236}">
                  <a16:creationId xmlns:a16="http://schemas.microsoft.com/office/drawing/2014/main" id="{19A546CD-E1EA-4A85-AB1E-A7C742A5C1BC}"/>
                </a:ext>
              </a:extLst>
            </p:cNvPr>
            <p:cNvSpPr>
              <a:spLocks noChangeArrowheads="1"/>
            </p:cNvSpPr>
            <p:nvPr/>
          </p:nvSpPr>
          <p:spPr bwMode="auto">
            <a:xfrm>
              <a:off x="3589338" y="3562350"/>
              <a:ext cx="914400" cy="381000"/>
            </a:xfrm>
            <a:prstGeom prst="rect">
              <a:avLst/>
            </a:prstGeom>
            <a:gradFill>
              <a:gsLst>
                <a:gs pos="100000">
                  <a:srgbClr val="FF9900"/>
                </a:gs>
                <a:gs pos="0">
                  <a:srgbClr val="FFCC66"/>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60" name="Rectangle 53">
              <a:extLst>
                <a:ext uri="{FF2B5EF4-FFF2-40B4-BE49-F238E27FC236}">
                  <a16:creationId xmlns:a16="http://schemas.microsoft.com/office/drawing/2014/main" id="{7485D7AC-CEAE-47D6-B6CC-44A233DC0C81}"/>
                </a:ext>
              </a:extLst>
            </p:cNvPr>
            <p:cNvSpPr>
              <a:spLocks noChangeArrowheads="1"/>
            </p:cNvSpPr>
            <p:nvPr/>
          </p:nvSpPr>
          <p:spPr bwMode="auto">
            <a:xfrm>
              <a:off x="1303338" y="3562350"/>
              <a:ext cx="914400" cy="381000"/>
            </a:xfrm>
            <a:prstGeom prst="rect">
              <a:avLst/>
            </a:prstGeom>
            <a:gradFill>
              <a:gsLst>
                <a:gs pos="100000">
                  <a:srgbClr val="FF9900"/>
                </a:gs>
                <a:gs pos="0">
                  <a:srgbClr val="FFCC66"/>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61" name="Rectangle 54">
              <a:extLst>
                <a:ext uri="{FF2B5EF4-FFF2-40B4-BE49-F238E27FC236}">
                  <a16:creationId xmlns:a16="http://schemas.microsoft.com/office/drawing/2014/main" id="{D4956426-3407-4B6F-A04C-3DE71CFC45C8}"/>
                </a:ext>
              </a:extLst>
            </p:cNvPr>
            <p:cNvSpPr>
              <a:spLocks noChangeArrowheads="1"/>
            </p:cNvSpPr>
            <p:nvPr/>
          </p:nvSpPr>
          <p:spPr bwMode="auto">
            <a:xfrm>
              <a:off x="5875338" y="3562350"/>
              <a:ext cx="914400" cy="381000"/>
            </a:xfrm>
            <a:prstGeom prst="rect">
              <a:avLst/>
            </a:prstGeom>
            <a:gradFill>
              <a:gsLst>
                <a:gs pos="100000">
                  <a:srgbClr val="FF9900"/>
                </a:gs>
                <a:gs pos="0">
                  <a:srgbClr val="FFCC66"/>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62" name="Line 55">
              <a:extLst>
                <a:ext uri="{FF2B5EF4-FFF2-40B4-BE49-F238E27FC236}">
                  <a16:creationId xmlns:a16="http://schemas.microsoft.com/office/drawing/2014/main" id="{8985E9F7-4CC2-444C-B574-C0903CB23F9D}"/>
                </a:ext>
              </a:extLst>
            </p:cNvPr>
            <p:cNvSpPr>
              <a:spLocks noChangeShapeType="1"/>
            </p:cNvSpPr>
            <p:nvPr/>
          </p:nvSpPr>
          <p:spPr bwMode="auto">
            <a:xfrm>
              <a:off x="3589338" y="3333750"/>
              <a:ext cx="0" cy="609600"/>
            </a:xfrm>
            <a:prstGeom prst="line">
              <a:avLst/>
            </a:prstGeom>
            <a:noFill/>
            <a:ln w="38100" cmpd="sng">
              <a:gradFill>
                <a:gsLst>
                  <a:gs pos="100000">
                    <a:srgbClr val="005072"/>
                  </a:gs>
                  <a:gs pos="0">
                    <a:srgbClr val="0093DD"/>
                  </a:gs>
                  <a:gs pos="100000">
                    <a:schemeClr val="accent1">
                      <a:tint val="23500"/>
                      <a:satMod val="160000"/>
                    </a:schemeClr>
                  </a:gs>
                </a:gsLst>
                <a:lin ang="5400000" scaled="0"/>
              </a:gra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63" name="Line 56">
              <a:extLst>
                <a:ext uri="{FF2B5EF4-FFF2-40B4-BE49-F238E27FC236}">
                  <a16:creationId xmlns:a16="http://schemas.microsoft.com/office/drawing/2014/main" id="{DC39C689-AC5F-47FA-B529-3B0FCE3893BD}"/>
                </a:ext>
              </a:extLst>
            </p:cNvPr>
            <p:cNvSpPr>
              <a:spLocks noChangeShapeType="1"/>
            </p:cNvSpPr>
            <p:nvPr/>
          </p:nvSpPr>
          <p:spPr bwMode="auto">
            <a:xfrm>
              <a:off x="5875338" y="3333750"/>
              <a:ext cx="0" cy="609600"/>
            </a:xfrm>
            <a:prstGeom prst="line">
              <a:avLst/>
            </a:prstGeom>
            <a:noFill/>
            <a:ln w="38100" cmpd="sng">
              <a:gradFill>
                <a:gsLst>
                  <a:gs pos="100000">
                    <a:srgbClr val="005072"/>
                  </a:gs>
                  <a:gs pos="0">
                    <a:srgbClr val="0093DD"/>
                  </a:gs>
                  <a:gs pos="100000">
                    <a:schemeClr val="accent1">
                      <a:tint val="23500"/>
                      <a:satMod val="160000"/>
                    </a:schemeClr>
                  </a:gs>
                </a:gsLst>
                <a:lin ang="5400000" scaled="0"/>
              </a:gra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64" name="Line 57">
              <a:extLst>
                <a:ext uri="{FF2B5EF4-FFF2-40B4-BE49-F238E27FC236}">
                  <a16:creationId xmlns:a16="http://schemas.microsoft.com/office/drawing/2014/main" id="{B1393CB1-98E5-4187-B7CE-E26A29E6808C}"/>
                </a:ext>
              </a:extLst>
            </p:cNvPr>
            <p:cNvSpPr>
              <a:spLocks noChangeShapeType="1"/>
            </p:cNvSpPr>
            <p:nvPr/>
          </p:nvSpPr>
          <p:spPr bwMode="auto">
            <a:xfrm>
              <a:off x="1303338" y="3333750"/>
              <a:ext cx="0" cy="609600"/>
            </a:xfrm>
            <a:prstGeom prst="line">
              <a:avLst/>
            </a:prstGeom>
            <a:noFill/>
            <a:ln w="38100" cmpd="sng">
              <a:gradFill>
                <a:gsLst>
                  <a:gs pos="100000">
                    <a:srgbClr val="005072"/>
                  </a:gs>
                  <a:gs pos="0">
                    <a:srgbClr val="0093DD"/>
                  </a:gs>
                  <a:gs pos="100000">
                    <a:schemeClr val="accent1">
                      <a:tint val="23500"/>
                      <a:satMod val="160000"/>
                    </a:schemeClr>
                  </a:gs>
                </a:gsLst>
                <a:lin ang="5400000" scaled="0"/>
              </a:gradFill>
              <a:round/>
              <a:headEnd/>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65" name="Text Box 58">
              <a:extLst>
                <a:ext uri="{FF2B5EF4-FFF2-40B4-BE49-F238E27FC236}">
                  <a16:creationId xmlns:a16="http://schemas.microsoft.com/office/drawing/2014/main" id="{C7F712BE-B187-4962-91EA-161FABD251AF}"/>
                </a:ext>
              </a:extLst>
            </p:cNvPr>
            <p:cNvSpPr txBox="1">
              <a:spLocks noChangeArrowheads="1"/>
            </p:cNvSpPr>
            <p:nvPr/>
          </p:nvSpPr>
          <p:spPr bwMode="auto">
            <a:xfrm>
              <a:off x="465138" y="3409950"/>
              <a:ext cx="716543"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(5,2)</a:t>
              </a:r>
            </a:p>
          </p:txBody>
        </p:sp>
      </p:grpSp>
      <p:grpSp>
        <p:nvGrpSpPr>
          <p:cNvPr id="166" name="组合 165">
            <a:extLst>
              <a:ext uri="{FF2B5EF4-FFF2-40B4-BE49-F238E27FC236}">
                <a16:creationId xmlns:a16="http://schemas.microsoft.com/office/drawing/2014/main" id="{3CA2A6ED-2F2E-4F5D-A54A-E6EC326588B9}"/>
              </a:ext>
            </a:extLst>
          </p:cNvPr>
          <p:cNvGrpSpPr/>
          <p:nvPr/>
        </p:nvGrpSpPr>
        <p:grpSpPr>
          <a:xfrm>
            <a:off x="1461302" y="5741696"/>
            <a:ext cx="7886700" cy="609600"/>
            <a:chOff x="465138" y="4171950"/>
            <a:chExt cx="7886700" cy="609600"/>
          </a:xfrm>
        </p:grpSpPr>
        <p:sp>
          <p:nvSpPr>
            <p:cNvPr id="167" name="Line 59">
              <a:extLst>
                <a:ext uri="{FF2B5EF4-FFF2-40B4-BE49-F238E27FC236}">
                  <a16:creationId xmlns:a16="http://schemas.microsoft.com/office/drawing/2014/main" id="{5079ECE1-EC56-4376-B9EB-A23565A4860D}"/>
                </a:ext>
              </a:extLst>
            </p:cNvPr>
            <p:cNvSpPr>
              <a:spLocks noChangeShapeType="1"/>
            </p:cNvSpPr>
            <p:nvPr/>
          </p:nvSpPr>
          <p:spPr bwMode="auto">
            <a:xfrm>
              <a:off x="1303338" y="4781550"/>
              <a:ext cx="6896100" cy="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68" name="Line 60">
              <a:extLst>
                <a:ext uri="{FF2B5EF4-FFF2-40B4-BE49-F238E27FC236}">
                  <a16:creationId xmlns:a16="http://schemas.microsoft.com/office/drawing/2014/main" id="{328B12A1-5268-475F-BACB-79F6AF3AA5A5}"/>
                </a:ext>
              </a:extLst>
            </p:cNvPr>
            <p:cNvSpPr>
              <a:spLocks noChangeShapeType="1"/>
            </p:cNvSpPr>
            <p:nvPr/>
          </p:nvSpPr>
          <p:spPr bwMode="auto">
            <a:xfrm>
              <a:off x="13033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69" name="Line 61">
              <a:extLst>
                <a:ext uri="{FF2B5EF4-FFF2-40B4-BE49-F238E27FC236}">
                  <a16:creationId xmlns:a16="http://schemas.microsoft.com/office/drawing/2014/main" id="{0C4B955F-82E0-47F8-882E-D6EF8BC43F7B}"/>
                </a:ext>
              </a:extLst>
            </p:cNvPr>
            <p:cNvSpPr>
              <a:spLocks noChangeShapeType="1"/>
            </p:cNvSpPr>
            <p:nvPr/>
          </p:nvSpPr>
          <p:spPr bwMode="auto">
            <a:xfrm>
              <a:off x="22177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0" name="Line 62">
              <a:extLst>
                <a:ext uri="{FF2B5EF4-FFF2-40B4-BE49-F238E27FC236}">
                  <a16:creationId xmlns:a16="http://schemas.microsoft.com/office/drawing/2014/main" id="{627DD601-A58A-462A-AC77-23FF399A5133}"/>
                </a:ext>
              </a:extLst>
            </p:cNvPr>
            <p:cNvSpPr>
              <a:spLocks noChangeShapeType="1"/>
            </p:cNvSpPr>
            <p:nvPr/>
          </p:nvSpPr>
          <p:spPr bwMode="auto">
            <a:xfrm>
              <a:off x="26749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1" name="Line 63">
              <a:extLst>
                <a:ext uri="{FF2B5EF4-FFF2-40B4-BE49-F238E27FC236}">
                  <a16:creationId xmlns:a16="http://schemas.microsoft.com/office/drawing/2014/main" id="{485ECDCC-F70E-43E1-B94C-80D0B506ECB9}"/>
                </a:ext>
              </a:extLst>
            </p:cNvPr>
            <p:cNvSpPr>
              <a:spLocks noChangeShapeType="1"/>
            </p:cNvSpPr>
            <p:nvPr/>
          </p:nvSpPr>
          <p:spPr bwMode="auto">
            <a:xfrm>
              <a:off x="31321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2" name="Line 64">
              <a:extLst>
                <a:ext uri="{FF2B5EF4-FFF2-40B4-BE49-F238E27FC236}">
                  <a16:creationId xmlns:a16="http://schemas.microsoft.com/office/drawing/2014/main" id="{68C81466-3B4D-4A7D-A11A-36F90135601C}"/>
                </a:ext>
              </a:extLst>
            </p:cNvPr>
            <p:cNvSpPr>
              <a:spLocks noChangeShapeType="1"/>
            </p:cNvSpPr>
            <p:nvPr/>
          </p:nvSpPr>
          <p:spPr bwMode="auto">
            <a:xfrm>
              <a:off x="17605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3" name="Line 65">
              <a:extLst>
                <a:ext uri="{FF2B5EF4-FFF2-40B4-BE49-F238E27FC236}">
                  <a16:creationId xmlns:a16="http://schemas.microsoft.com/office/drawing/2014/main" id="{244C5998-A3A1-474F-A253-4C8A29A00433}"/>
                </a:ext>
              </a:extLst>
            </p:cNvPr>
            <p:cNvSpPr>
              <a:spLocks noChangeShapeType="1"/>
            </p:cNvSpPr>
            <p:nvPr/>
          </p:nvSpPr>
          <p:spPr bwMode="auto">
            <a:xfrm>
              <a:off x="40465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4" name="Line 66">
              <a:extLst>
                <a:ext uri="{FF2B5EF4-FFF2-40B4-BE49-F238E27FC236}">
                  <a16:creationId xmlns:a16="http://schemas.microsoft.com/office/drawing/2014/main" id="{AB1E9425-31A5-486E-BB75-F17A267EB8F6}"/>
                </a:ext>
              </a:extLst>
            </p:cNvPr>
            <p:cNvSpPr>
              <a:spLocks noChangeShapeType="1"/>
            </p:cNvSpPr>
            <p:nvPr/>
          </p:nvSpPr>
          <p:spPr bwMode="auto">
            <a:xfrm>
              <a:off x="45037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5" name="Line 67">
              <a:extLst>
                <a:ext uri="{FF2B5EF4-FFF2-40B4-BE49-F238E27FC236}">
                  <a16:creationId xmlns:a16="http://schemas.microsoft.com/office/drawing/2014/main" id="{D1A85AEC-E51F-4DCC-A87B-F391AC35F2FE}"/>
                </a:ext>
              </a:extLst>
            </p:cNvPr>
            <p:cNvSpPr>
              <a:spLocks noChangeShapeType="1"/>
            </p:cNvSpPr>
            <p:nvPr/>
          </p:nvSpPr>
          <p:spPr bwMode="auto">
            <a:xfrm>
              <a:off x="35893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6" name="Line 68">
              <a:extLst>
                <a:ext uri="{FF2B5EF4-FFF2-40B4-BE49-F238E27FC236}">
                  <a16:creationId xmlns:a16="http://schemas.microsoft.com/office/drawing/2014/main" id="{BCC310A6-886B-4D3B-8663-FEFCF27CDBA8}"/>
                </a:ext>
              </a:extLst>
            </p:cNvPr>
            <p:cNvSpPr>
              <a:spLocks noChangeShapeType="1"/>
            </p:cNvSpPr>
            <p:nvPr/>
          </p:nvSpPr>
          <p:spPr bwMode="auto">
            <a:xfrm>
              <a:off x="54181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7" name="Line 69">
              <a:extLst>
                <a:ext uri="{FF2B5EF4-FFF2-40B4-BE49-F238E27FC236}">
                  <a16:creationId xmlns:a16="http://schemas.microsoft.com/office/drawing/2014/main" id="{0000D2C1-F83C-42F7-97BC-2C5F6C5A639E}"/>
                </a:ext>
              </a:extLst>
            </p:cNvPr>
            <p:cNvSpPr>
              <a:spLocks noChangeShapeType="1"/>
            </p:cNvSpPr>
            <p:nvPr/>
          </p:nvSpPr>
          <p:spPr bwMode="auto">
            <a:xfrm>
              <a:off x="49609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8" name="Line 70">
              <a:extLst>
                <a:ext uri="{FF2B5EF4-FFF2-40B4-BE49-F238E27FC236}">
                  <a16:creationId xmlns:a16="http://schemas.microsoft.com/office/drawing/2014/main" id="{15D057F9-AF32-4898-8794-96EA174C1B65}"/>
                </a:ext>
              </a:extLst>
            </p:cNvPr>
            <p:cNvSpPr>
              <a:spLocks noChangeShapeType="1"/>
            </p:cNvSpPr>
            <p:nvPr/>
          </p:nvSpPr>
          <p:spPr bwMode="auto">
            <a:xfrm>
              <a:off x="63325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9" name="Line 71">
              <a:extLst>
                <a:ext uri="{FF2B5EF4-FFF2-40B4-BE49-F238E27FC236}">
                  <a16:creationId xmlns:a16="http://schemas.microsoft.com/office/drawing/2014/main" id="{9DC8953E-A0AE-4451-907A-3C90CF820386}"/>
                </a:ext>
              </a:extLst>
            </p:cNvPr>
            <p:cNvSpPr>
              <a:spLocks noChangeShapeType="1"/>
            </p:cNvSpPr>
            <p:nvPr/>
          </p:nvSpPr>
          <p:spPr bwMode="auto">
            <a:xfrm>
              <a:off x="58753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0" name="Line 72">
              <a:extLst>
                <a:ext uri="{FF2B5EF4-FFF2-40B4-BE49-F238E27FC236}">
                  <a16:creationId xmlns:a16="http://schemas.microsoft.com/office/drawing/2014/main" id="{ED806939-9214-48F4-9BB9-FC1498E8928A}"/>
                </a:ext>
              </a:extLst>
            </p:cNvPr>
            <p:cNvSpPr>
              <a:spLocks noChangeShapeType="1"/>
            </p:cNvSpPr>
            <p:nvPr/>
          </p:nvSpPr>
          <p:spPr bwMode="auto">
            <a:xfrm>
              <a:off x="72469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1" name="Line 73">
              <a:extLst>
                <a:ext uri="{FF2B5EF4-FFF2-40B4-BE49-F238E27FC236}">
                  <a16:creationId xmlns:a16="http://schemas.microsoft.com/office/drawing/2014/main" id="{270CCD92-6AE7-46C7-B6DE-A38C4CD00641}"/>
                </a:ext>
              </a:extLst>
            </p:cNvPr>
            <p:cNvSpPr>
              <a:spLocks noChangeShapeType="1"/>
            </p:cNvSpPr>
            <p:nvPr/>
          </p:nvSpPr>
          <p:spPr bwMode="auto">
            <a:xfrm>
              <a:off x="67897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2" name="Line 74">
              <a:extLst>
                <a:ext uri="{FF2B5EF4-FFF2-40B4-BE49-F238E27FC236}">
                  <a16:creationId xmlns:a16="http://schemas.microsoft.com/office/drawing/2014/main" id="{22DE512B-732D-490B-ABDC-4EC964823101}"/>
                </a:ext>
              </a:extLst>
            </p:cNvPr>
            <p:cNvSpPr>
              <a:spLocks noChangeShapeType="1"/>
            </p:cNvSpPr>
            <p:nvPr/>
          </p:nvSpPr>
          <p:spPr bwMode="auto">
            <a:xfrm>
              <a:off x="8161338" y="4705350"/>
              <a:ext cx="0" cy="76200"/>
            </a:xfrm>
            <a:prstGeom prst="line">
              <a:avLst/>
            </a:prstGeom>
            <a:noFill/>
            <a:ln w="38100" cmpd="sng">
              <a:solidFill>
                <a:srgbClr val="11576A"/>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3" name="Line 75">
              <a:extLst>
                <a:ext uri="{FF2B5EF4-FFF2-40B4-BE49-F238E27FC236}">
                  <a16:creationId xmlns:a16="http://schemas.microsoft.com/office/drawing/2014/main" id="{DC67B8EF-1DB7-4E6C-8B3B-BE4F3EE1CD46}"/>
                </a:ext>
              </a:extLst>
            </p:cNvPr>
            <p:cNvSpPr>
              <a:spLocks noChangeShapeType="1"/>
            </p:cNvSpPr>
            <p:nvPr/>
          </p:nvSpPr>
          <p:spPr bwMode="auto">
            <a:xfrm>
              <a:off x="7704138" y="4705350"/>
              <a:ext cx="0" cy="76200"/>
            </a:xfrm>
            <a:prstGeom prst="line">
              <a:avLst/>
            </a:prstGeom>
            <a:noFill/>
            <a:ln w="9525" cmpd="sng">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4" name="Line 76">
              <a:extLst>
                <a:ext uri="{FF2B5EF4-FFF2-40B4-BE49-F238E27FC236}">
                  <a16:creationId xmlns:a16="http://schemas.microsoft.com/office/drawing/2014/main" id="{91AF46C7-F20F-4EA5-BFD2-450C34F23649}"/>
                </a:ext>
              </a:extLst>
            </p:cNvPr>
            <p:cNvSpPr>
              <a:spLocks noChangeShapeType="1"/>
            </p:cNvSpPr>
            <p:nvPr/>
          </p:nvSpPr>
          <p:spPr bwMode="auto">
            <a:xfrm>
              <a:off x="8123238" y="4781550"/>
              <a:ext cx="228600" cy="0"/>
            </a:xfrm>
            <a:prstGeom prst="line">
              <a:avLst/>
            </a:prstGeom>
            <a:noFill/>
            <a:ln w="38100" cmpd="sng">
              <a:solidFill>
                <a:srgbClr val="11576A"/>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85" name="Line 77">
              <a:extLst>
                <a:ext uri="{FF2B5EF4-FFF2-40B4-BE49-F238E27FC236}">
                  <a16:creationId xmlns:a16="http://schemas.microsoft.com/office/drawing/2014/main" id="{8B38E5AA-FD02-4560-8A41-8BA02D02E2FE}"/>
                </a:ext>
              </a:extLst>
            </p:cNvPr>
            <p:cNvSpPr>
              <a:spLocks noChangeShapeType="1"/>
            </p:cNvSpPr>
            <p:nvPr/>
          </p:nvSpPr>
          <p:spPr bwMode="auto">
            <a:xfrm>
              <a:off x="7704138" y="4171950"/>
              <a:ext cx="0" cy="609600"/>
            </a:xfrm>
            <a:prstGeom prst="line">
              <a:avLst/>
            </a:prstGeom>
            <a:noFill/>
            <a:ln w="38100" cmpd="sng">
              <a:solidFill>
                <a:srgbClr val="FF66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86" name="Rectangle 78">
              <a:extLst>
                <a:ext uri="{FF2B5EF4-FFF2-40B4-BE49-F238E27FC236}">
                  <a16:creationId xmlns:a16="http://schemas.microsoft.com/office/drawing/2014/main" id="{DF594A6D-E0ED-4A23-9973-74079DCA258F}"/>
                </a:ext>
              </a:extLst>
            </p:cNvPr>
            <p:cNvSpPr>
              <a:spLocks noChangeArrowheads="1"/>
            </p:cNvSpPr>
            <p:nvPr/>
          </p:nvSpPr>
          <p:spPr bwMode="auto">
            <a:xfrm>
              <a:off x="1303338" y="4400550"/>
              <a:ext cx="914400" cy="381000"/>
            </a:xfrm>
            <a:prstGeom prst="rect">
              <a:avLst/>
            </a:prstGeom>
            <a:gradFill>
              <a:gsLst>
                <a:gs pos="100000">
                  <a:srgbClr val="339900"/>
                </a:gs>
                <a:gs pos="0">
                  <a:srgbClr val="CCFF99"/>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87" name="Rectangle 79">
              <a:extLst>
                <a:ext uri="{FF2B5EF4-FFF2-40B4-BE49-F238E27FC236}">
                  <a16:creationId xmlns:a16="http://schemas.microsoft.com/office/drawing/2014/main" id="{76A8D242-4F9C-4F99-949B-2691C7828244}"/>
                </a:ext>
              </a:extLst>
            </p:cNvPr>
            <p:cNvSpPr>
              <a:spLocks noChangeArrowheads="1"/>
            </p:cNvSpPr>
            <p:nvPr/>
          </p:nvSpPr>
          <p:spPr bwMode="auto">
            <a:xfrm>
              <a:off x="4503738" y="4400550"/>
              <a:ext cx="914400" cy="381000"/>
            </a:xfrm>
            <a:prstGeom prst="rect">
              <a:avLst/>
            </a:prstGeom>
            <a:gradFill>
              <a:gsLst>
                <a:gs pos="100000">
                  <a:srgbClr val="339900"/>
                </a:gs>
                <a:gs pos="0">
                  <a:srgbClr val="CCFF99"/>
                </a:gs>
                <a:gs pos="100000">
                  <a:schemeClr val="accent1">
                    <a:tint val="23500"/>
                    <a:satMod val="160000"/>
                  </a:schemeClr>
                </a:gs>
              </a:gsLst>
              <a:lin ang="5400000" scaled="0"/>
            </a:gradFill>
            <a:ln w="28575" cmpd="sng">
              <a:solidFill>
                <a:srgbClr val="11576A"/>
              </a:solidFill>
              <a:miter lim="800000"/>
              <a:headEnd/>
              <a:tailEnd/>
            </a:ln>
          </p:spPr>
          <p:txBody>
            <a:bodyPr wrap="none" anchor="ctr"/>
            <a:lstStyle/>
            <a:p>
              <a:pPr eaLnBrk="1" hangingPunct="1">
                <a:buFont typeface="Monotype Sorts" charset="0"/>
                <a:buNone/>
              </a:pPr>
              <a:endParaRPr lang="zh-CN" altLang="en-US"/>
            </a:p>
          </p:txBody>
        </p:sp>
        <p:sp>
          <p:nvSpPr>
            <p:cNvPr id="188" name="Line 80">
              <a:extLst>
                <a:ext uri="{FF2B5EF4-FFF2-40B4-BE49-F238E27FC236}">
                  <a16:creationId xmlns:a16="http://schemas.microsoft.com/office/drawing/2014/main" id="{4E679154-F58E-46D3-90D6-21AC2DB47507}"/>
                </a:ext>
              </a:extLst>
            </p:cNvPr>
            <p:cNvSpPr>
              <a:spLocks noChangeShapeType="1"/>
            </p:cNvSpPr>
            <p:nvPr/>
          </p:nvSpPr>
          <p:spPr bwMode="auto">
            <a:xfrm>
              <a:off x="4503738" y="4171950"/>
              <a:ext cx="0" cy="609600"/>
            </a:xfrm>
            <a:prstGeom prst="line">
              <a:avLst/>
            </a:prstGeom>
            <a:noFill/>
            <a:ln w="38100" cmpd="sng">
              <a:solidFill>
                <a:srgbClr val="FF6600"/>
              </a:solidFill>
              <a:round/>
              <a:headEnd type="triangle" w="med" len="lg"/>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89" name="Line 81">
              <a:extLst>
                <a:ext uri="{FF2B5EF4-FFF2-40B4-BE49-F238E27FC236}">
                  <a16:creationId xmlns:a16="http://schemas.microsoft.com/office/drawing/2014/main" id="{AE11D4E7-BB04-4B79-A11A-F7D67CDDD769}"/>
                </a:ext>
              </a:extLst>
            </p:cNvPr>
            <p:cNvSpPr>
              <a:spLocks noChangeShapeType="1"/>
            </p:cNvSpPr>
            <p:nvPr/>
          </p:nvSpPr>
          <p:spPr bwMode="auto">
            <a:xfrm>
              <a:off x="1303338" y="4171950"/>
              <a:ext cx="0" cy="609600"/>
            </a:xfrm>
            <a:prstGeom prst="line">
              <a:avLst/>
            </a:prstGeom>
            <a:noFill/>
            <a:ln w="38100" cmpd="sng">
              <a:solidFill>
                <a:srgbClr val="FF6600"/>
              </a:solidFill>
              <a:round/>
              <a:headEnd/>
              <a:tailEnd type="triangle" w="med" len="lg"/>
            </a:ln>
            <a:extLst>
              <a:ext uri="{909E8E84-426E-40dd-AFC4-6F175D3DCCD1}">
                <a14:hiddenFill xmlns:a14="http://schemas.microsoft.com/office/drawing/2010/main" xmlns="">
                  <a:noFill/>
                </a14:hiddenFill>
              </a:ext>
            </a:extLst>
          </p:spPr>
          <p:txBody>
            <a:bodyPr wrap="none" lIns="92075" tIns="46038" rIns="92075" bIns="46038" anchor="ctr"/>
            <a:lstStyle/>
            <a:p>
              <a:endParaRPr lang="zh-CN" altLang="en-US"/>
            </a:p>
          </p:txBody>
        </p:sp>
        <p:sp>
          <p:nvSpPr>
            <p:cNvPr id="190" name="Text Box 82">
              <a:extLst>
                <a:ext uri="{FF2B5EF4-FFF2-40B4-BE49-F238E27FC236}">
                  <a16:creationId xmlns:a16="http://schemas.microsoft.com/office/drawing/2014/main" id="{684EF016-7793-4F1E-B9C8-7080B68DC1C8}"/>
                </a:ext>
              </a:extLst>
            </p:cNvPr>
            <p:cNvSpPr txBox="1">
              <a:spLocks noChangeArrowheads="1"/>
            </p:cNvSpPr>
            <p:nvPr/>
          </p:nvSpPr>
          <p:spPr bwMode="auto">
            <a:xfrm>
              <a:off x="465138" y="4248150"/>
              <a:ext cx="716543"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a:lvl2pPr/>
              <a:lvl3pPr/>
              <a:lvl4pPr/>
              <a:lvl5pPr/>
              <a:lvl6pPr/>
              <a:lvl7pPr/>
              <a:lvl8pPr/>
              <a:lvl9pPr/>
            </a:lstStyle>
            <a:p>
              <a:pPr eaLnBrk="1" hangingPunct="1">
                <a:buFont typeface="Monotype Sorts" charset="0"/>
                <a:buNone/>
              </a:pPr>
              <a:r>
                <a:rPr lang="en-US" altLang="zh-CN" b="1">
                  <a:solidFill>
                    <a:srgbClr val="11576A"/>
                  </a:solidFill>
                  <a:latin typeface="+mn-ea"/>
                  <a:cs typeface="Gulim" charset="0"/>
                </a:rPr>
                <a:t>(7,2)</a:t>
              </a:r>
            </a:p>
          </p:txBody>
        </p:sp>
      </p:grpSp>
    </p:spTree>
    <p:extLst>
      <p:ext uri="{BB962C8B-B14F-4D97-AF65-F5344CB8AC3E}">
        <p14:creationId xmlns:p14="http://schemas.microsoft.com/office/powerpoint/2010/main" val="139548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188420" cy="584775"/>
          </a:xfrm>
          <a:prstGeom prst="rect">
            <a:avLst/>
          </a:prstGeom>
          <a:noFill/>
        </p:spPr>
        <p:txBody>
          <a:bodyPr wrap="none" rtlCol="0">
            <a:spAutoFit/>
          </a:bodyPr>
          <a:lstStyle/>
          <a:p>
            <a:r>
              <a:rPr lang="zh-CN" altLang="en-US" sz="3200" b="1" dirty="0">
                <a:solidFill>
                  <a:srgbClr val="FF0000"/>
                </a:solidFill>
              </a:rPr>
              <a:t>调度算法**</a:t>
            </a:r>
          </a:p>
        </p:txBody>
      </p:sp>
      <p:grpSp>
        <p:nvGrpSpPr>
          <p:cNvPr id="191" name="组合 190">
            <a:extLst>
              <a:ext uri="{FF2B5EF4-FFF2-40B4-BE49-F238E27FC236}">
                <a16:creationId xmlns:a16="http://schemas.microsoft.com/office/drawing/2014/main" id="{77D0482D-C72F-43AA-9D15-C2D7CFB1035D}"/>
              </a:ext>
            </a:extLst>
          </p:cNvPr>
          <p:cNvGrpSpPr/>
          <p:nvPr/>
        </p:nvGrpSpPr>
        <p:grpSpPr>
          <a:xfrm>
            <a:off x="1346683" y="1671419"/>
            <a:ext cx="6247387" cy="1775164"/>
            <a:chOff x="844893" y="1028010"/>
            <a:chExt cx="6247387" cy="1775164"/>
          </a:xfrm>
        </p:grpSpPr>
        <p:sp>
          <p:nvSpPr>
            <p:cNvPr id="192" name="内容占位符 2">
              <a:extLst>
                <a:ext uri="{FF2B5EF4-FFF2-40B4-BE49-F238E27FC236}">
                  <a16:creationId xmlns:a16="http://schemas.microsoft.com/office/drawing/2014/main" id="{B60F707D-F762-46A0-9363-70DC78F26976}"/>
                </a:ext>
              </a:extLst>
            </p:cNvPr>
            <p:cNvSpPr txBox="1">
              <a:spLocks/>
            </p:cNvSpPr>
            <p:nvPr/>
          </p:nvSpPr>
          <p:spPr>
            <a:xfrm>
              <a:off x="1142976" y="1028010"/>
              <a:ext cx="594930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速率单调调度算法</a:t>
              </a:r>
              <a:r>
                <a:rPr lang="en-US" altLang="zh-CN" sz="2400" dirty="0"/>
                <a:t>(</a:t>
              </a:r>
              <a:r>
                <a:rPr lang="zh-CN" altLang="en-US" sz="2400" dirty="0"/>
                <a:t>RM</a:t>
              </a:r>
              <a:r>
                <a:rPr lang="en-US" altLang="zh-CN" sz="2400" dirty="0"/>
                <a:t>, </a:t>
              </a:r>
              <a:r>
                <a:rPr lang="zh-CN" altLang="en-US" sz="2400" dirty="0"/>
                <a:t>Rate Monotonic) </a:t>
              </a:r>
            </a:p>
          </p:txBody>
        </p:sp>
        <p:sp>
          <p:nvSpPr>
            <p:cNvPr id="193" name="TextBox 11">
              <a:extLst>
                <a:ext uri="{FF2B5EF4-FFF2-40B4-BE49-F238E27FC236}">
                  <a16:creationId xmlns:a16="http://schemas.microsoft.com/office/drawing/2014/main" id="{957BB636-D58B-42C0-8B1C-2C24112DFACD}"/>
                </a:ext>
              </a:extLst>
            </p:cNvPr>
            <p:cNvSpPr txBox="1"/>
            <p:nvPr/>
          </p:nvSpPr>
          <p:spPr>
            <a:xfrm>
              <a:off x="844893" y="102801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sp>
          <p:nvSpPr>
            <p:cNvPr id="194" name="内容占位符 2">
              <a:extLst>
                <a:ext uri="{FF2B5EF4-FFF2-40B4-BE49-F238E27FC236}">
                  <a16:creationId xmlns:a16="http://schemas.microsoft.com/office/drawing/2014/main" id="{9B0B6A88-963D-4A26-B018-075E4A89F441}"/>
                </a:ext>
              </a:extLst>
            </p:cNvPr>
            <p:cNvSpPr txBox="1">
              <a:spLocks/>
            </p:cNvSpPr>
            <p:nvPr/>
          </p:nvSpPr>
          <p:spPr>
            <a:xfrm>
              <a:off x="1394986" y="1927154"/>
              <a:ext cx="569729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周期越短优先级越高</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95" name="图片 194" descr="小点1.png">
              <a:extLst>
                <a:ext uri="{FF2B5EF4-FFF2-40B4-BE49-F238E27FC236}">
                  <a16:creationId xmlns:a16="http://schemas.microsoft.com/office/drawing/2014/main" id="{8116645C-15AB-422E-A30B-68DF84A71538}"/>
                </a:ext>
              </a:extLst>
            </p:cNvPr>
            <p:cNvPicPr>
              <a:picLocks noChangeAspect="1"/>
            </p:cNvPicPr>
            <p:nvPr/>
          </p:nvPicPr>
          <p:blipFill>
            <a:blip r:embed="rId3" cstate="print"/>
            <a:stretch>
              <a:fillRect/>
            </a:stretch>
          </p:blipFill>
          <p:spPr>
            <a:xfrm>
              <a:off x="1262422" y="2042134"/>
              <a:ext cx="151066" cy="148997"/>
            </a:xfrm>
            <a:prstGeom prst="rect">
              <a:avLst/>
            </a:prstGeom>
            <a:effectLst/>
          </p:spPr>
        </p:pic>
        <p:sp>
          <p:nvSpPr>
            <p:cNvPr id="196" name="内容占位符 2">
              <a:extLst>
                <a:ext uri="{FF2B5EF4-FFF2-40B4-BE49-F238E27FC236}">
                  <a16:creationId xmlns:a16="http://schemas.microsoft.com/office/drawing/2014/main" id="{633EDF3C-F581-4F0F-B4EC-C4209BD04A3D}"/>
                </a:ext>
              </a:extLst>
            </p:cNvPr>
            <p:cNvSpPr txBox="1">
              <a:spLocks/>
            </p:cNvSpPr>
            <p:nvPr/>
          </p:nvSpPr>
          <p:spPr>
            <a:xfrm>
              <a:off x="1394986" y="1484170"/>
              <a:ext cx="5697294"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通过</a:t>
              </a:r>
              <a:r>
                <a:rPr lang="zh-CN" altLang="en-US" sz="2400" dirty="0">
                  <a:solidFill>
                    <a:srgbClr val="C00000"/>
                  </a:solidFill>
                </a:rPr>
                <a:t>周期</a:t>
              </a:r>
              <a:r>
                <a:rPr lang="zh-CN" altLang="en-US" sz="2400" dirty="0"/>
                <a:t>安排优先级</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97" name="图片 196" descr="小点1.png">
              <a:extLst>
                <a:ext uri="{FF2B5EF4-FFF2-40B4-BE49-F238E27FC236}">
                  <a16:creationId xmlns:a16="http://schemas.microsoft.com/office/drawing/2014/main" id="{B9AF5BE8-4D8A-4ACA-BDF1-F55221E9421A}"/>
                </a:ext>
              </a:extLst>
            </p:cNvPr>
            <p:cNvPicPr>
              <a:picLocks noChangeAspect="1"/>
            </p:cNvPicPr>
            <p:nvPr/>
          </p:nvPicPr>
          <p:blipFill>
            <a:blip r:embed="rId3" cstate="print"/>
            <a:stretch>
              <a:fillRect/>
            </a:stretch>
          </p:blipFill>
          <p:spPr>
            <a:xfrm>
              <a:off x="1262422" y="1599150"/>
              <a:ext cx="151066" cy="148997"/>
            </a:xfrm>
            <a:prstGeom prst="rect">
              <a:avLst/>
            </a:prstGeom>
            <a:effectLst/>
          </p:spPr>
        </p:pic>
        <p:sp>
          <p:nvSpPr>
            <p:cNvPr id="198" name="内容占位符 2">
              <a:extLst>
                <a:ext uri="{FF2B5EF4-FFF2-40B4-BE49-F238E27FC236}">
                  <a16:creationId xmlns:a16="http://schemas.microsoft.com/office/drawing/2014/main" id="{C0E8F30A-0C83-41C1-9665-EE784116559C}"/>
                </a:ext>
              </a:extLst>
            </p:cNvPr>
            <p:cNvSpPr txBox="1">
              <a:spLocks/>
            </p:cNvSpPr>
            <p:nvPr/>
          </p:nvSpPr>
          <p:spPr>
            <a:xfrm>
              <a:off x="1394986" y="2374546"/>
              <a:ext cx="569729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执行周期最短的任务</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99" name="图片 198" descr="小点1.png">
              <a:extLst>
                <a:ext uri="{FF2B5EF4-FFF2-40B4-BE49-F238E27FC236}">
                  <a16:creationId xmlns:a16="http://schemas.microsoft.com/office/drawing/2014/main" id="{B2CD3A0D-E155-45CF-8689-7D8822085EE5}"/>
                </a:ext>
              </a:extLst>
            </p:cNvPr>
            <p:cNvPicPr>
              <a:picLocks noChangeAspect="1"/>
            </p:cNvPicPr>
            <p:nvPr/>
          </p:nvPicPr>
          <p:blipFill>
            <a:blip r:embed="rId3" cstate="print"/>
            <a:stretch>
              <a:fillRect/>
            </a:stretch>
          </p:blipFill>
          <p:spPr>
            <a:xfrm>
              <a:off x="1262422" y="2489526"/>
              <a:ext cx="151066" cy="148997"/>
            </a:xfrm>
            <a:prstGeom prst="rect">
              <a:avLst/>
            </a:prstGeom>
            <a:effectLst/>
          </p:spPr>
        </p:pic>
      </p:grpSp>
      <p:grpSp>
        <p:nvGrpSpPr>
          <p:cNvPr id="200" name="组合 199">
            <a:extLst>
              <a:ext uri="{FF2B5EF4-FFF2-40B4-BE49-F238E27FC236}">
                <a16:creationId xmlns:a16="http://schemas.microsoft.com/office/drawing/2014/main" id="{70480E5D-F3B4-45AF-8B84-37555D466014}"/>
              </a:ext>
            </a:extLst>
          </p:cNvPr>
          <p:cNvGrpSpPr/>
          <p:nvPr/>
        </p:nvGrpSpPr>
        <p:grpSpPr>
          <a:xfrm>
            <a:off x="1346683" y="4702244"/>
            <a:ext cx="8565179" cy="1374048"/>
            <a:chOff x="844893" y="2685598"/>
            <a:chExt cx="8565179" cy="1374048"/>
          </a:xfrm>
        </p:grpSpPr>
        <p:sp>
          <p:nvSpPr>
            <p:cNvPr id="201" name="内容占位符 2">
              <a:extLst>
                <a:ext uri="{FF2B5EF4-FFF2-40B4-BE49-F238E27FC236}">
                  <a16:creationId xmlns:a16="http://schemas.microsoft.com/office/drawing/2014/main" id="{8E39623F-B67A-491E-BFDD-2AB795C387C1}"/>
                </a:ext>
              </a:extLst>
            </p:cNvPr>
            <p:cNvSpPr txBox="1">
              <a:spLocks/>
            </p:cNvSpPr>
            <p:nvPr/>
          </p:nvSpPr>
          <p:spPr>
            <a:xfrm>
              <a:off x="1142976" y="2685598"/>
              <a:ext cx="826709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最早截止时间优先算法 </a:t>
              </a:r>
              <a:r>
                <a:rPr lang="en-US" altLang="zh-CN" sz="2400" dirty="0"/>
                <a:t>(</a:t>
              </a:r>
              <a:r>
                <a:rPr lang="zh-CN" altLang="en-US" sz="2400" dirty="0"/>
                <a:t>EDF</a:t>
              </a:r>
              <a:r>
                <a:rPr lang="en-US" altLang="zh-CN" sz="2400" dirty="0"/>
                <a:t>, </a:t>
              </a:r>
              <a:r>
                <a:rPr lang="zh-CN" altLang="en-US" sz="2400" dirty="0"/>
                <a:t>Earliest Deadline First) </a:t>
              </a:r>
            </a:p>
          </p:txBody>
        </p:sp>
        <p:sp>
          <p:nvSpPr>
            <p:cNvPr id="202" name="TextBox 26">
              <a:extLst>
                <a:ext uri="{FF2B5EF4-FFF2-40B4-BE49-F238E27FC236}">
                  <a16:creationId xmlns:a16="http://schemas.microsoft.com/office/drawing/2014/main" id="{E878D1DF-BA92-4A96-8E09-2524A2288CB1}"/>
                </a:ext>
              </a:extLst>
            </p:cNvPr>
            <p:cNvSpPr txBox="1"/>
            <p:nvPr/>
          </p:nvSpPr>
          <p:spPr>
            <a:xfrm>
              <a:off x="844893" y="2685598"/>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sp>
          <p:nvSpPr>
            <p:cNvPr id="203" name="内容占位符 2">
              <a:extLst>
                <a:ext uri="{FF2B5EF4-FFF2-40B4-BE49-F238E27FC236}">
                  <a16:creationId xmlns:a16="http://schemas.microsoft.com/office/drawing/2014/main" id="{B03F81E7-85DA-4378-A37E-4A50B3C42D71}"/>
                </a:ext>
              </a:extLst>
            </p:cNvPr>
            <p:cNvSpPr txBox="1">
              <a:spLocks/>
            </p:cNvSpPr>
            <p:nvPr/>
          </p:nvSpPr>
          <p:spPr>
            <a:xfrm>
              <a:off x="1394985" y="3172628"/>
              <a:ext cx="7521519"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截止时间越早优先级越高</a:t>
              </a:r>
            </a:p>
          </p:txBody>
        </p:sp>
        <p:pic>
          <p:nvPicPr>
            <p:cNvPr id="204" name="图片 203" descr="小点1.png">
              <a:extLst>
                <a:ext uri="{FF2B5EF4-FFF2-40B4-BE49-F238E27FC236}">
                  <a16:creationId xmlns:a16="http://schemas.microsoft.com/office/drawing/2014/main" id="{205B8966-5143-463D-8888-F2362BC24838}"/>
                </a:ext>
              </a:extLst>
            </p:cNvPr>
            <p:cNvPicPr>
              <a:picLocks noChangeAspect="1"/>
            </p:cNvPicPr>
            <p:nvPr/>
          </p:nvPicPr>
          <p:blipFill>
            <a:blip r:embed="rId3" cstate="print"/>
            <a:stretch>
              <a:fillRect/>
            </a:stretch>
          </p:blipFill>
          <p:spPr>
            <a:xfrm>
              <a:off x="1262422" y="3287608"/>
              <a:ext cx="151066" cy="148997"/>
            </a:xfrm>
            <a:prstGeom prst="rect">
              <a:avLst/>
            </a:prstGeom>
            <a:effectLst/>
          </p:spPr>
        </p:pic>
        <p:sp>
          <p:nvSpPr>
            <p:cNvPr id="205" name="内容占位符 2">
              <a:extLst>
                <a:ext uri="{FF2B5EF4-FFF2-40B4-BE49-F238E27FC236}">
                  <a16:creationId xmlns:a16="http://schemas.microsoft.com/office/drawing/2014/main" id="{CDCAF573-10D1-4244-9A39-8CC683972C82}"/>
                </a:ext>
              </a:extLst>
            </p:cNvPr>
            <p:cNvSpPr txBox="1">
              <a:spLocks/>
            </p:cNvSpPr>
            <p:nvPr/>
          </p:nvSpPr>
          <p:spPr>
            <a:xfrm>
              <a:off x="1394986" y="3631018"/>
              <a:ext cx="752151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执行截止时间最早的任务</a:t>
              </a:r>
            </a:p>
          </p:txBody>
        </p:sp>
        <p:pic>
          <p:nvPicPr>
            <p:cNvPr id="206" name="图片 205" descr="小点1.png">
              <a:extLst>
                <a:ext uri="{FF2B5EF4-FFF2-40B4-BE49-F238E27FC236}">
                  <a16:creationId xmlns:a16="http://schemas.microsoft.com/office/drawing/2014/main" id="{C12AAE59-C251-48AF-BA74-95999B330B24}"/>
                </a:ext>
              </a:extLst>
            </p:cNvPr>
            <p:cNvPicPr>
              <a:picLocks noChangeAspect="1"/>
            </p:cNvPicPr>
            <p:nvPr/>
          </p:nvPicPr>
          <p:blipFill>
            <a:blip r:embed="rId3" cstate="print"/>
            <a:stretch>
              <a:fillRect/>
            </a:stretch>
          </p:blipFill>
          <p:spPr>
            <a:xfrm>
              <a:off x="1262422" y="3745998"/>
              <a:ext cx="151066" cy="148997"/>
            </a:xfrm>
            <a:prstGeom prst="rect">
              <a:avLst/>
            </a:prstGeom>
            <a:effectLst/>
          </p:spPr>
        </p:pic>
      </p:grpSp>
      <p:pic>
        <p:nvPicPr>
          <p:cNvPr id="8" name="图片 7">
            <a:extLst>
              <a:ext uri="{FF2B5EF4-FFF2-40B4-BE49-F238E27FC236}">
                <a16:creationId xmlns:a16="http://schemas.microsoft.com/office/drawing/2014/main" id="{BFAB1614-E724-407C-A073-A81463A055E9}"/>
              </a:ext>
            </a:extLst>
          </p:cNvPr>
          <p:cNvPicPr>
            <a:picLocks noChangeAspect="1"/>
          </p:cNvPicPr>
          <p:nvPr/>
        </p:nvPicPr>
        <p:blipFill rotWithShape="1">
          <a:blip r:embed="rId4"/>
          <a:srcRect l="25610" r="26463"/>
          <a:stretch/>
        </p:blipFill>
        <p:spPr>
          <a:xfrm>
            <a:off x="2907190" y="3646284"/>
            <a:ext cx="5440744" cy="855700"/>
          </a:xfrm>
          <a:prstGeom prst="rect">
            <a:avLst/>
          </a:prstGeom>
        </p:spPr>
      </p:pic>
      <p:sp>
        <p:nvSpPr>
          <p:cNvPr id="9" name="文本框 8">
            <a:extLst>
              <a:ext uri="{FF2B5EF4-FFF2-40B4-BE49-F238E27FC236}">
                <a16:creationId xmlns:a16="http://schemas.microsoft.com/office/drawing/2014/main" id="{3986403A-8DD7-4684-9986-E14FE870B52A}"/>
              </a:ext>
            </a:extLst>
          </p:cNvPr>
          <p:cNvSpPr txBox="1"/>
          <p:nvPr/>
        </p:nvSpPr>
        <p:spPr>
          <a:xfrm>
            <a:off x="8641832" y="3784214"/>
            <a:ext cx="1415772" cy="579839"/>
          </a:xfrm>
          <a:prstGeom prst="rect">
            <a:avLst/>
          </a:prstGeom>
          <a:noFill/>
        </p:spPr>
        <p:txBody>
          <a:bodyPr wrap="none" rtlCol="0">
            <a:spAutoFit/>
          </a:bodyPr>
          <a:lstStyle/>
          <a:p>
            <a:pPr algn="l">
              <a:lnSpc>
                <a:spcPct val="150000"/>
              </a:lnSpc>
            </a:pPr>
            <a:r>
              <a:rPr lang="zh-CN" altLang="en-US" sz="2400" b="1" dirty="0"/>
              <a:t>充分条件</a:t>
            </a:r>
          </a:p>
        </p:txBody>
      </p:sp>
    </p:spTree>
    <p:extLst>
      <p:ext uri="{BB962C8B-B14F-4D97-AF65-F5344CB8AC3E}">
        <p14:creationId xmlns:p14="http://schemas.microsoft.com/office/powerpoint/2010/main" val="2631051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多处理器调度</a:t>
            </a:r>
          </a:p>
        </p:txBody>
      </p:sp>
      <p:grpSp>
        <p:nvGrpSpPr>
          <p:cNvPr id="8" name="组合 7">
            <a:extLst>
              <a:ext uri="{FF2B5EF4-FFF2-40B4-BE49-F238E27FC236}">
                <a16:creationId xmlns:a16="http://schemas.microsoft.com/office/drawing/2014/main" id="{96638736-2CA1-4F81-8AB5-1016F64D19C5}"/>
              </a:ext>
            </a:extLst>
          </p:cNvPr>
          <p:cNvGrpSpPr/>
          <p:nvPr/>
        </p:nvGrpSpPr>
        <p:grpSpPr>
          <a:xfrm>
            <a:off x="1461302" y="1498026"/>
            <a:ext cx="3901513" cy="461665"/>
            <a:chOff x="813363" y="807300"/>
            <a:chExt cx="3901513" cy="461665"/>
          </a:xfrm>
        </p:grpSpPr>
        <p:sp>
          <p:nvSpPr>
            <p:cNvPr id="9" name="内容占位符 2">
              <a:extLst>
                <a:ext uri="{FF2B5EF4-FFF2-40B4-BE49-F238E27FC236}">
                  <a16:creationId xmlns:a16="http://schemas.microsoft.com/office/drawing/2014/main" id="{0993EBB7-51CF-40EE-A887-517FDCA5D098}"/>
                </a:ext>
              </a:extLst>
            </p:cNvPr>
            <p:cNvSpPr txBox="1">
              <a:spLocks/>
            </p:cNvSpPr>
            <p:nvPr/>
          </p:nvSpPr>
          <p:spPr>
            <a:xfrm>
              <a:off x="1142976" y="838830"/>
              <a:ext cx="3571900"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多处理机调度的特征</a:t>
              </a:r>
            </a:p>
          </p:txBody>
        </p:sp>
        <p:sp>
          <p:nvSpPr>
            <p:cNvPr id="10" name="TextBox 11">
              <a:extLst>
                <a:ext uri="{FF2B5EF4-FFF2-40B4-BE49-F238E27FC236}">
                  <a16:creationId xmlns:a16="http://schemas.microsoft.com/office/drawing/2014/main" id="{6E08876C-CABA-4061-90ED-D7D4E00F7EFD}"/>
                </a:ext>
              </a:extLst>
            </p:cNvPr>
            <p:cNvSpPr txBox="1"/>
            <p:nvPr/>
          </p:nvSpPr>
          <p:spPr>
            <a:xfrm>
              <a:off x="813363" y="80730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1" name="组合 10">
            <a:extLst>
              <a:ext uri="{FF2B5EF4-FFF2-40B4-BE49-F238E27FC236}">
                <a16:creationId xmlns:a16="http://schemas.microsoft.com/office/drawing/2014/main" id="{107FD20F-97DE-4A3D-9B14-C559C481CB92}"/>
              </a:ext>
            </a:extLst>
          </p:cNvPr>
          <p:cNvGrpSpPr/>
          <p:nvPr/>
        </p:nvGrpSpPr>
        <p:grpSpPr>
          <a:xfrm>
            <a:off x="1894692" y="2048638"/>
            <a:ext cx="5413612" cy="415246"/>
            <a:chOff x="1220382" y="1149976"/>
            <a:chExt cx="5413612" cy="415246"/>
          </a:xfrm>
        </p:grpSpPr>
        <p:sp>
          <p:nvSpPr>
            <p:cNvPr id="12" name="内容占位符 2">
              <a:extLst>
                <a:ext uri="{FF2B5EF4-FFF2-40B4-BE49-F238E27FC236}">
                  <a16:creationId xmlns:a16="http://schemas.microsoft.com/office/drawing/2014/main" id="{CAD8E8E2-7938-48A6-B207-334B086D44F5}"/>
                </a:ext>
              </a:extLst>
            </p:cNvPr>
            <p:cNvSpPr txBox="1">
              <a:spLocks/>
            </p:cNvSpPr>
            <p:nvPr/>
          </p:nvSpPr>
          <p:spPr>
            <a:xfrm>
              <a:off x="1394986" y="1149976"/>
              <a:ext cx="5239008"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多个处理机组成一个多处理机系统</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13" name="图片 12" descr="小点1.png">
              <a:extLst>
                <a:ext uri="{FF2B5EF4-FFF2-40B4-BE49-F238E27FC236}">
                  <a16:creationId xmlns:a16="http://schemas.microsoft.com/office/drawing/2014/main" id="{7A1DCDE9-3BE2-40D4-B08E-49F7EBB4C1F2}"/>
                </a:ext>
              </a:extLst>
            </p:cNvPr>
            <p:cNvPicPr>
              <a:picLocks noChangeAspect="1"/>
            </p:cNvPicPr>
            <p:nvPr/>
          </p:nvPicPr>
          <p:blipFill>
            <a:blip r:embed="rId3" cstate="print"/>
            <a:stretch>
              <a:fillRect/>
            </a:stretch>
          </p:blipFill>
          <p:spPr>
            <a:xfrm>
              <a:off x="1220382" y="1264956"/>
              <a:ext cx="151066" cy="148997"/>
            </a:xfrm>
            <a:prstGeom prst="rect">
              <a:avLst/>
            </a:prstGeom>
            <a:effectLst/>
          </p:spPr>
        </p:pic>
      </p:grpSp>
      <p:grpSp>
        <p:nvGrpSpPr>
          <p:cNvPr id="14" name="组合 13">
            <a:extLst>
              <a:ext uri="{FF2B5EF4-FFF2-40B4-BE49-F238E27FC236}">
                <a16:creationId xmlns:a16="http://schemas.microsoft.com/office/drawing/2014/main" id="{87516F57-2E36-44D7-88AE-B3AA2297FA6B}"/>
              </a:ext>
            </a:extLst>
          </p:cNvPr>
          <p:cNvGrpSpPr/>
          <p:nvPr/>
        </p:nvGrpSpPr>
        <p:grpSpPr>
          <a:xfrm>
            <a:off x="1383925" y="2940161"/>
            <a:ext cx="9535087" cy="461665"/>
            <a:chOff x="813363" y="1762890"/>
            <a:chExt cx="9535087" cy="461665"/>
          </a:xfrm>
        </p:grpSpPr>
        <p:sp>
          <p:nvSpPr>
            <p:cNvPr id="15" name="内容占位符 2">
              <a:extLst>
                <a:ext uri="{FF2B5EF4-FFF2-40B4-BE49-F238E27FC236}">
                  <a16:creationId xmlns:a16="http://schemas.microsoft.com/office/drawing/2014/main" id="{7D01C283-AB09-4A7D-B874-324BDC6A9132}"/>
                </a:ext>
              </a:extLst>
            </p:cNvPr>
            <p:cNvSpPr txBox="1">
              <a:spLocks/>
            </p:cNvSpPr>
            <p:nvPr/>
          </p:nvSpPr>
          <p:spPr>
            <a:xfrm>
              <a:off x="1142976" y="1794420"/>
              <a:ext cx="920547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对称多处理器(SMP</a:t>
              </a:r>
              <a:r>
                <a:rPr lang="en-US" altLang="zh-CN" sz="2400" dirty="0"/>
                <a:t>, Symmetric multiprocessing)</a:t>
              </a:r>
              <a:r>
                <a:rPr lang="zh-CN" altLang="en-US" sz="2400" dirty="0"/>
                <a:t>调度</a:t>
              </a:r>
            </a:p>
          </p:txBody>
        </p:sp>
        <p:sp>
          <p:nvSpPr>
            <p:cNvPr id="16" name="TextBox 26">
              <a:extLst>
                <a:ext uri="{FF2B5EF4-FFF2-40B4-BE49-F238E27FC236}">
                  <a16:creationId xmlns:a16="http://schemas.microsoft.com/office/drawing/2014/main" id="{11868AC8-E990-4E18-B3FB-62BF69CC167B}"/>
                </a:ext>
              </a:extLst>
            </p:cNvPr>
            <p:cNvSpPr txBox="1"/>
            <p:nvPr/>
          </p:nvSpPr>
          <p:spPr>
            <a:xfrm>
              <a:off x="813363" y="1762890"/>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grpSp>
        <p:nvGrpSpPr>
          <p:cNvPr id="17" name="组合 16">
            <a:extLst>
              <a:ext uri="{FF2B5EF4-FFF2-40B4-BE49-F238E27FC236}">
                <a16:creationId xmlns:a16="http://schemas.microsoft.com/office/drawing/2014/main" id="{00EAF762-626A-4F8A-9C28-37471943CFAB}"/>
              </a:ext>
            </a:extLst>
          </p:cNvPr>
          <p:cNvGrpSpPr/>
          <p:nvPr/>
        </p:nvGrpSpPr>
        <p:grpSpPr>
          <a:xfrm>
            <a:off x="1854528" y="3478884"/>
            <a:ext cx="7730536" cy="400732"/>
            <a:chOff x="1220382" y="2118682"/>
            <a:chExt cx="7730536" cy="400732"/>
          </a:xfrm>
        </p:grpSpPr>
        <p:sp>
          <p:nvSpPr>
            <p:cNvPr id="18" name="内容占位符 2">
              <a:extLst>
                <a:ext uri="{FF2B5EF4-FFF2-40B4-BE49-F238E27FC236}">
                  <a16:creationId xmlns:a16="http://schemas.microsoft.com/office/drawing/2014/main" id="{8DDD11F0-3155-4A32-B003-4E55572C4757}"/>
                </a:ext>
              </a:extLst>
            </p:cNvPr>
            <p:cNvSpPr txBox="1">
              <a:spLocks/>
            </p:cNvSpPr>
            <p:nvPr/>
          </p:nvSpPr>
          <p:spPr>
            <a:xfrm>
              <a:off x="1394986" y="2118682"/>
              <a:ext cx="7555932" cy="40073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每个处理器运行自己的调度程序</a:t>
              </a:r>
            </a:p>
          </p:txBody>
        </p:sp>
        <p:pic>
          <p:nvPicPr>
            <p:cNvPr id="19" name="图片 18" descr="小点1.png">
              <a:extLst>
                <a:ext uri="{FF2B5EF4-FFF2-40B4-BE49-F238E27FC236}">
                  <a16:creationId xmlns:a16="http://schemas.microsoft.com/office/drawing/2014/main" id="{22BD18F6-4C3D-433C-84C5-2178F79874F8}"/>
                </a:ext>
              </a:extLst>
            </p:cNvPr>
            <p:cNvPicPr>
              <a:picLocks noChangeAspect="1"/>
            </p:cNvPicPr>
            <p:nvPr/>
          </p:nvPicPr>
          <p:blipFill>
            <a:blip r:embed="rId3" cstate="print"/>
            <a:stretch>
              <a:fillRect/>
            </a:stretch>
          </p:blipFill>
          <p:spPr>
            <a:xfrm>
              <a:off x="1220382" y="2233662"/>
              <a:ext cx="151066" cy="148997"/>
            </a:xfrm>
            <a:prstGeom prst="rect">
              <a:avLst/>
            </a:prstGeom>
            <a:effectLst/>
          </p:spPr>
        </p:pic>
      </p:grpSp>
      <p:grpSp>
        <p:nvGrpSpPr>
          <p:cNvPr id="20" name="组合 19">
            <a:extLst>
              <a:ext uri="{FF2B5EF4-FFF2-40B4-BE49-F238E27FC236}">
                <a16:creationId xmlns:a16="http://schemas.microsoft.com/office/drawing/2014/main" id="{458CB7C0-EB4E-47B1-BA77-4B091E7C731A}"/>
              </a:ext>
            </a:extLst>
          </p:cNvPr>
          <p:cNvGrpSpPr/>
          <p:nvPr/>
        </p:nvGrpSpPr>
        <p:grpSpPr>
          <a:xfrm>
            <a:off x="1876007" y="2541306"/>
            <a:ext cx="3783666" cy="428628"/>
            <a:chOff x="1220382" y="1472764"/>
            <a:chExt cx="3783666" cy="428628"/>
          </a:xfrm>
        </p:grpSpPr>
        <p:sp>
          <p:nvSpPr>
            <p:cNvPr id="21" name="内容占位符 2">
              <a:extLst>
                <a:ext uri="{FF2B5EF4-FFF2-40B4-BE49-F238E27FC236}">
                  <a16:creationId xmlns:a16="http://schemas.microsoft.com/office/drawing/2014/main" id="{E493E21A-6CF8-4D1E-A835-0BF2E67D0989}"/>
                </a:ext>
              </a:extLst>
            </p:cNvPr>
            <p:cNvSpPr txBox="1">
              <a:spLocks/>
            </p:cNvSpPr>
            <p:nvPr/>
          </p:nvSpPr>
          <p:spPr>
            <a:xfrm>
              <a:off x="1394986" y="1472764"/>
              <a:ext cx="3609062"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处理机间可负载共享</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22" name="图片 21" descr="小点1.png">
              <a:extLst>
                <a:ext uri="{FF2B5EF4-FFF2-40B4-BE49-F238E27FC236}">
                  <a16:creationId xmlns:a16="http://schemas.microsoft.com/office/drawing/2014/main" id="{2FAFBF1F-C55D-445C-B032-B9432105085D}"/>
                </a:ext>
              </a:extLst>
            </p:cNvPr>
            <p:cNvPicPr>
              <a:picLocks noChangeAspect="1"/>
            </p:cNvPicPr>
            <p:nvPr/>
          </p:nvPicPr>
          <p:blipFill>
            <a:blip r:embed="rId3" cstate="print"/>
            <a:stretch>
              <a:fillRect/>
            </a:stretch>
          </p:blipFill>
          <p:spPr>
            <a:xfrm>
              <a:off x="1220382" y="1587744"/>
              <a:ext cx="151066" cy="148997"/>
            </a:xfrm>
            <a:prstGeom prst="rect">
              <a:avLst/>
            </a:prstGeom>
            <a:effectLst/>
          </p:spPr>
        </p:pic>
      </p:grpSp>
      <p:grpSp>
        <p:nvGrpSpPr>
          <p:cNvPr id="23" name="组合 22">
            <a:extLst>
              <a:ext uri="{FF2B5EF4-FFF2-40B4-BE49-F238E27FC236}">
                <a16:creationId xmlns:a16="http://schemas.microsoft.com/office/drawing/2014/main" id="{E8C81BE9-7013-4065-AF0D-89FA2BE3DC6B}"/>
              </a:ext>
            </a:extLst>
          </p:cNvPr>
          <p:cNvGrpSpPr/>
          <p:nvPr/>
        </p:nvGrpSpPr>
        <p:grpSpPr>
          <a:xfrm>
            <a:off x="1854528" y="3968123"/>
            <a:ext cx="7278714" cy="428628"/>
            <a:chOff x="1220382" y="2437732"/>
            <a:chExt cx="7278714" cy="428628"/>
          </a:xfrm>
        </p:grpSpPr>
        <p:sp>
          <p:nvSpPr>
            <p:cNvPr id="24" name="内容占位符 2">
              <a:extLst>
                <a:ext uri="{FF2B5EF4-FFF2-40B4-BE49-F238E27FC236}">
                  <a16:creationId xmlns:a16="http://schemas.microsoft.com/office/drawing/2014/main" id="{9D5A2D9D-1BCD-43E6-8D4B-B30839C239A2}"/>
                </a:ext>
              </a:extLst>
            </p:cNvPr>
            <p:cNvSpPr txBox="1">
              <a:spLocks/>
            </p:cNvSpPr>
            <p:nvPr/>
          </p:nvSpPr>
          <p:spPr>
            <a:xfrm>
              <a:off x="1394986" y="2437732"/>
              <a:ext cx="7104110"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调度程序对共享资源的访问需要进行同步</a:t>
              </a:r>
            </a:p>
          </p:txBody>
        </p:sp>
        <p:pic>
          <p:nvPicPr>
            <p:cNvPr id="25" name="图片 24" descr="小点1.png">
              <a:extLst>
                <a:ext uri="{FF2B5EF4-FFF2-40B4-BE49-F238E27FC236}">
                  <a16:creationId xmlns:a16="http://schemas.microsoft.com/office/drawing/2014/main" id="{FF4A59BA-5100-4C28-B531-EA16825B86B8}"/>
                </a:ext>
              </a:extLst>
            </p:cNvPr>
            <p:cNvPicPr>
              <a:picLocks noChangeAspect="1"/>
            </p:cNvPicPr>
            <p:nvPr/>
          </p:nvPicPr>
          <p:blipFill>
            <a:blip r:embed="rId3" cstate="print"/>
            <a:stretch>
              <a:fillRect/>
            </a:stretch>
          </p:blipFill>
          <p:spPr>
            <a:xfrm>
              <a:off x="1220382" y="2552292"/>
              <a:ext cx="151066" cy="148997"/>
            </a:xfrm>
            <a:prstGeom prst="rect">
              <a:avLst/>
            </a:prstGeom>
            <a:effectLst/>
          </p:spPr>
        </p:pic>
      </p:grpSp>
      <p:grpSp>
        <p:nvGrpSpPr>
          <p:cNvPr id="26" name="组合 25">
            <a:extLst>
              <a:ext uri="{FF2B5EF4-FFF2-40B4-BE49-F238E27FC236}">
                <a16:creationId xmlns:a16="http://schemas.microsoft.com/office/drawing/2014/main" id="{2262C2DC-1023-4BEC-8779-1AC65A5303ED}"/>
              </a:ext>
            </a:extLst>
          </p:cNvPr>
          <p:cNvGrpSpPr/>
          <p:nvPr/>
        </p:nvGrpSpPr>
        <p:grpSpPr>
          <a:xfrm>
            <a:off x="2452238" y="4384153"/>
            <a:ext cx="6552728" cy="2355726"/>
            <a:chOff x="1136636" y="2808794"/>
            <a:chExt cx="6552728" cy="2355726"/>
          </a:xfrm>
        </p:grpSpPr>
        <p:sp>
          <p:nvSpPr>
            <p:cNvPr id="27" name="矩形 26">
              <a:extLst>
                <a:ext uri="{FF2B5EF4-FFF2-40B4-BE49-F238E27FC236}">
                  <a16:creationId xmlns:a16="http://schemas.microsoft.com/office/drawing/2014/main" id="{848EC0FB-EC4D-41DC-AA43-1ED38E39167E}"/>
                </a:ext>
              </a:extLst>
            </p:cNvPr>
            <p:cNvSpPr/>
            <p:nvPr/>
          </p:nvSpPr>
          <p:spPr>
            <a:xfrm>
              <a:off x="1136636" y="2808794"/>
              <a:ext cx="6552728" cy="2232248"/>
            </a:xfrm>
            <a:prstGeom prst="rect">
              <a:avLst/>
            </a:prstGeom>
            <a:gradFill>
              <a:gsLst>
                <a:gs pos="100000">
                  <a:schemeClr val="tx1">
                    <a:lumMod val="50000"/>
                    <a:lumOff val="50000"/>
                  </a:schemeClr>
                </a:gs>
                <a:gs pos="0">
                  <a:schemeClr val="bg1">
                    <a:lumMod val="75000"/>
                  </a:schemeClr>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4972159-8541-466F-A89B-64CD995AB0F1}"/>
                </a:ext>
              </a:extLst>
            </p:cNvPr>
            <p:cNvSpPr/>
            <p:nvPr/>
          </p:nvSpPr>
          <p:spPr>
            <a:xfrm>
              <a:off x="1763688" y="2891312"/>
              <a:ext cx="2016224" cy="1800200"/>
            </a:xfrm>
            <a:prstGeom prst="rect">
              <a:avLst/>
            </a:prstGeom>
            <a:gradFill>
              <a:gsLst>
                <a:gs pos="100000">
                  <a:srgbClr val="11576A"/>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510E314-FD89-432E-97AF-624EBB703595}"/>
                </a:ext>
              </a:extLst>
            </p:cNvPr>
            <p:cNvSpPr/>
            <p:nvPr/>
          </p:nvSpPr>
          <p:spPr>
            <a:xfrm>
              <a:off x="1877736" y="3003798"/>
              <a:ext cx="843076" cy="658582"/>
            </a:xfrm>
            <a:prstGeom prst="rect">
              <a:avLst/>
            </a:prstGeom>
            <a:gradFill>
              <a:gsLst>
                <a:gs pos="0">
                  <a:srgbClr val="D3E11F"/>
                </a:gs>
                <a:gs pos="100000">
                  <a:srgbClr val="FFC000"/>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4624ED8-0C34-4187-8230-FC676B5506AD}"/>
                </a:ext>
              </a:extLst>
            </p:cNvPr>
            <p:cNvSpPr/>
            <p:nvPr/>
          </p:nvSpPr>
          <p:spPr>
            <a:xfrm>
              <a:off x="2833298" y="3003798"/>
              <a:ext cx="843076" cy="658582"/>
            </a:xfrm>
            <a:prstGeom prst="rect">
              <a:avLst/>
            </a:prstGeom>
            <a:gradFill>
              <a:gsLst>
                <a:gs pos="0">
                  <a:srgbClr val="D3E11F"/>
                </a:gs>
                <a:gs pos="100000">
                  <a:srgbClr val="FFC000"/>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AEE5221F-9657-4655-9A90-14C823D3F468}"/>
                </a:ext>
              </a:extLst>
            </p:cNvPr>
            <p:cNvCxnSpPr/>
            <p:nvPr/>
          </p:nvCxnSpPr>
          <p:spPr>
            <a:xfrm>
              <a:off x="1837258" y="3770392"/>
              <a:ext cx="1980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 name="内容占位符 2">
              <a:extLst>
                <a:ext uri="{FF2B5EF4-FFF2-40B4-BE49-F238E27FC236}">
                  <a16:creationId xmlns:a16="http://schemas.microsoft.com/office/drawing/2014/main" id="{14CEEC08-3404-4882-9698-BBE10CCA6973}"/>
                </a:ext>
              </a:extLst>
            </p:cNvPr>
            <p:cNvSpPr txBox="1">
              <a:spLocks/>
            </p:cNvSpPr>
            <p:nvPr/>
          </p:nvSpPr>
          <p:spPr>
            <a:xfrm>
              <a:off x="1979712" y="3045838"/>
              <a:ext cx="915084"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逻辑</a:t>
              </a:r>
              <a:r>
                <a:rPr lang="en-US" altLang="zh-CN" sz="1600" dirty="0"/>
                <a:t>   CPU</a:t>
              </a:r>
              <a:endParaRPr lang="zh-CN" altLang="en-US" sz="1600" dirty="0"/>
            </a:p>
          </p:txBody>
        </p:sp>
        <p:sp>
          <p:nvSpPr>
            <p:cNvPr id="33" name="内容占位符 2">
              <a:extLst>
                <a:ext uri="{FF2B5EF4-FFF2-40B4-BE49-F238E27FC236}">
                  <a16:creationId xmlns:a16="http://schemas.microsoft.com/office/drawing/2014/main" id="{874E3D97-845D-4935-99E3-C30F8F5CB738}"/>
                </a:ext>
              </a:extLst>
            </p:cNvPr>
            <p:cNvSpPr txBox="1">
              <a:spLocks/>
            </p:cNvSpPr>
            <p:nvPr/>
          </p:nvSpPr>
          <p:spPr>
            <a:xfrm>
              <a:off x="2938398" y="3045838"/>
              <a:ext cx="915084"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逻辑</a:t>
              </a:r>
              <a:r>
                <a:rPr lang="en-US" altLang="zh-CN" sz="1600" dirty="0"/>
                <a:t>   CPU</a:t>
              </a:r>
              <a:endParaRPr lang="zh-CN" altLang="en-US" sz="1600" dirty="0"/>
            </a:p>
          </p:txBody>
        </p:sp>
        <p:sp>
          <p:nvSpPr>
            <p:cNvPr id="34" name="内容占位符 2">
              <a:extLst>
                <a:ext uri="{FF2B5EF4-FFF2-40B4-BE49-F238E27FC236}">
                  <a16:creationId xmlns:a16="http://schemas.microsoft.com/office/drawing/2014/main" id="{98F02876-8284-4ABA-8EC3-636D7AE79A01}"/>
                </a:ext>
              </a:extLst>
            </p:cNvPr>
            <p:cNvSpPr txBox="1">
              <a:spLocks/>
            </p:cNvSpPr>
            <p:nvPr/>
          </p:nvSpPr>
          <p:spPr>
            <a:xfrm>
              <a:off x="2452238" y="3939902"/>
              <a:ext cx="1080120"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solidFill>
                    <a:schemeClr val="bg1"/>
                  </a:solidFill>
                </a:rPr>
                <a:t>物理</a:t>
              </a:r>
              <a:r>
                <a:rPr lang="en-US" altLang="zh-CN" sz="1600" dirty="0">
                  <a:solidFill>
                    <a:schemeClr val="bg1"/>
                  </a:solidFill>
                </a:rPr>
                <a:t>   CPU</a:t>
              </a:r>
              <a:endParaRPr lang="zh-CN" altLang="en-US" sz="1600" dirty="0">
                <a:solidFill>
                  <a:schemeClr val="bg1"/>
                </a:solidFill>
              </a:endParaRPr>
            </a:p>
          </p:txBody>
        </p:sp>
        <p:sp>
          <p:nvSpPr>
            <p:cNvPr id="35" name="内容占位符 2">
              <a:extLst>
                <a:ext uri="{FF2B5EF4-FFF2-40B4-BE49-F238E27FC236}">
                  <a16:creationId xmlns:a16="http://schemas.microsoft.com/office/drawing/2014/main" id="{509F2504-C92E-4A70-B727-F61E3C64908C}"/>
                </a:ext>
              </a:extLst>
            </p:cNvPr>
            <p:cNvSpPr txBox="1">
              <a:spLocks/>
            </p:cNvSpPr>
            <p:nvPr/>
          </p:nvSpPr>
          <p:spPr>
            <a:xfrm>
              <a:off x="3884844" y="4660464"/>
              <a:ext cx="1440160" cy="50405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系统总线</a:t>
              </a:r>
            </a:p>
          </p:txBody>
        </p:sp>
        <p:cxnSp>
          <p:nvCxnSpPr>
            <p:cNvPr id="36" name="直接连接符 35">
              <a:extLst>
                <a:ext uri="{FF2B5EF4-FFF2-40B4-BE49-F238E27FC236}">
                  <a16:creationId xmlns:a16="http://schemas.microsoft.com/office/drawing/2014/main" id="{3C68F4B6-85F2-4AD9-90E9-C54C2BF523BB}"/>
                </a:ext>
              </a:extLst>
            </p:cNvPr>
            <p:cNvCxnSpPr/>
            <p:nvPr/>
          </p:nvCxnSpPr>
          <p:spPr>
            <a:xfrm>
              <a:off x="2740270" y="4700942"/>
              <a:ext cx="0" cy="360000"/>
            </a:xfrm>
            <a:prstGeom prst="line">
              <a:avLst/>
            </a:prstGeom>
            <a:ln w="28575">
              <a:solidFill>
                <a:srgbClr val="11576A"/>
              </a:solidFill>
              <a:prstDash val="solid"/>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26BFD0B-03E0-44B4-AB3E-2F5C069AADBF}"/>
                </a:ext>
              </a:extLst>
            </p:cNvPr>
            <p:cNvSpPr/>
            <p:nvPr/>
          </p:nvSpPr>
          <p:spPr>
            <a:xfrm>
              <a:off x="5035578" y="2891312"/>
              <a:ext cx="2016224" cy="1800200"/>
            </a:xfrm>
            <a:prstGeom prst="rect">
              <a:avLst/>
            </a:prstGeom>
            <a:gradFill>
              <a:gsLst>
                <a:gs pos="100000">
                  <a:srgbClr val="11576A"/>
                </a:gs>
                <a:gs pos="0">
                  <a:srgbClr val="0093DD"/>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3466414-E459-4433-8DDD-01C902C5D46D}"/>
                </a:ext>
              </a:extLst>
            </p:cNvPr>
            <p:cNvSpPr/>
            <p:nvPr/>
          </p:nvSpPr>
          <p:spPr>
            <a:xfrm>
              <a:off x="5149626" y="3003798"/>
              <a:ext cx="843076" cy="658582"/>
            </a:xfrm>
            <a:prstGeom prst="rect">
              <a:avLst/>
            </a:prstGeom>
            <a:gradFill>
              <a:gsLst>
                <a:gs pos="0">
                  <a:srgbClr val="D3E11F"/>
                </a:gs>
                <a:gs pos="100000">
                  <a:srgbClr val="FFC000"/>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773CFFF-0ACB-40A7-B092-FDDC7C037470}"/>
                </a:ext>
              </a:extLst>
            </p:cNvPr>
            <p:cNvSpPr/>
            <p:nvPr/>
          </p:nvSpPr>
          <p:spPr>
            <a:xfrm>
              <a:off x="6105188" y="3003798"/>
              <a:ext cx="843076" cy="658582"/>
            </a:xfrm>
            <a:prstGeom prst="rect">
              <a:avLst/>
            </a:prstGeom>
            <a:gradFill>
              <a:gsLst>
                <a:gs pos="0">
                  <a:srgbClr val="D3E11F"/>
                </a:gs>
                <a:gs pos="100000">
                  <a:srgbClr val="FFC000"/>
                </a:gs>
                <a:gs pos="100000">
                  <a:schemeClr val="accent1">
                    <a:tint val="23500"/>
                    <a:satMod val="160000"/>
                  </a:schemeClr>
                </a:gs>
              </a:gsLst>
              <a:lin ang="5400000" scaled="0"/>
            </a:gradFill>
            <a:ln w="28575">
              <a:solidFill>
                <a:srgbClr val="1157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15ED5507-BFC9-446B-9F57-8ABA53AC328B}"/>
                </a:ext>
              </a:extLst>
            </p:cNvPr>
            <p:cNvCxnSpPr/>
            <p:nvPr/>
          </p:nvCxnSpPr>
          <p:spPr>
            <a:xfrm>
              <a:off x="5109148" y="3770392"/>
              <a:ext cx="1980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内容占位符 2">
              <a:extLst>
                <a:ext uri="{FF2B5EF4-FFF2-40B4-BE49-F238E27FC236}">
                  <a16:creationId xmlns:a16="http://schemas.microsoft.com/office/drawing/2014/main" id="{0A69EABB-97EF-40B8-8466-39CCCCE23449}"/>
                </a:ext>
              </a:extLst>
            </p:cNvPr>
            <p:cNvSpPr txBox="1">
              <a:spLocks/>
            </p:cNvSpPr>
            <p:nvPr/>
          </p:nvSpPr>
          <p:spPr>
            <a:xfrm>
              <a:off x="5251602" y="3045838"/>
              <a:ext cx="915084"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逻辑</a:t>
              </a:r>
              <a:r>
                <a:rPr lang="en-US" altLang="zh-CN" sz="1600" dirty="0"/>
                <a:t>   CPU</a:t>
              </a:r>
              <a:endParaRPr lang="zh-CN" altLang="en-US" sz="1600" dirty="0"/>
            </a:p>
          </p:txBody>
        </p:sp>
        <p:sp>
          <p:nvSpPr>
            <p:cNvPr id="42" name="内容占位符 2">
              <a:extLst>
                <a:ext uri="{FF2B5EF4-FFF2-40B4-BE49-F238E27FC236}">
                  <a16:creationId xmlns:a16="http://schemas.microsoft.com/office/drawing/2014/main" id="{A3221788-0CE7-488B-926D-A6EC33F15193}"/>
                </a:ext>
              </a:extLst>
            </p:cNvPr>
            <p:cNvSpPr txBox="1">
              <a:spLocks/>
            </p:cNvSpPr>
            <p:nvPr/>
          </p:nvSpPr>
          <p:spPr>
            <a:xfrm>
              <a:off x="6210288" y="3045838"/>
              <a:ext cx="915084"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t>逻辑</a:t>
              </a:r>
              <a:r>
                <a:rPr lang="en-US" altLang="zh-CN" sz="1600" dirty="0"/>
                <a:t>   CPU</a:t>
              </a:r>
              <a:endParaRPr lang="zh-CN" altLang="en-US" sz="1600" dirty="0"/>
            </a:p>
          </p:txBody>
        </p:sp>
        <p:sp>
          <p:nvSpPr>
            <p:cNvPr id="43" name="内容占位符 2">
              <a:extLst>
                <a:ext uri="{FF2B5EF4-FFF2-40B4-BE49-F238E27FC236}">
                  <a16:creationId xmlns:a16="http://schemas.microsoft.com/office/drawing/2014/main" id="{945546B5-E3BD-46DF-BF1B-98D2AF4036F8}"/>
                </a:ext>
              </a:extLst>
            </p:cNvPr>
            <p:cNvSpPr txBox="1">
              <a:spLocks/>
            </p:cNvSpPr>
            <p:nvPr/>
          </p:nvSpPr>
          <p:spPr>
            <a:xfrm>
              <a:off x="5724128" y="3939902"/>
              <a:ext cx="1080120" cy="576064"/>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1600" dirty="0">
                  <a:solidFill>
                    <a:schemeClr val="bg1"/>
                  </a:solidFill>
                </a:rPr>
                <a:t>物理</a:t>
              </a:r>
              <a:r>
                <a:rPr lang="en-US" altLang="zh-CN" sz="1600" dirty="0">
                  <a:solidFill>
                    <a:schemeClr val="bg1"/>
                  </a:solidFill>
                </a:rPr>
                <a:t>   CPU</a:t>
              </a:r>
              <a:endParaRPr lang="zh-CN" altLang="en-US" sz="1600" dirty="0">
                <a:solidFill>
                  <a:schemeClr val="bg1"/>
                </a:solidFill>
              </a:endParaRPr>
            </a:p>
          </p:txBody>
        </p:sp>
        <p:cxnSp>
          <p:nvCxnSpPr>
            <p:cNvPr id="44" name="直接连接符 43">
              <a:extLst>
                <a:ext uri="{FF2B5EF4-FFF2-40B4-BE49-F238E27FC236}">
                  <a16:creationId xmlns:a16="http://schemas.microsoft.com/office/drawing/2014/main" id="{F6A8D62E-F1FF-4418-8BF9-724AFC66C111}"/>
                </a:ext>
              </a:extLst>
            </p:cNvPr>
            <p:cNvCxnSpPr/>
            <p:nvPr/>
          </p:nvCxnSpPr>
          <p:spPr>
            <a:xfrm>
              <a:off x="6031618" y="4700942"/>
              <a:ext cx="0" cy="360000"/>
            </a:xfrm>
            <a:prstGeom prst="line">
              <a:avLst/>
            </a:prstGeom>
            <a:ln w="28575">
              <a:solidFill>
                <a:srgbClr val="11576A"/>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96063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4698722" cy="584775"/>
          </a:xfrm>
          <a:prstGeom prst="rect">
            <a:avLst/>
          </a:prstGeom>
          <a:noFill/>
        </p:spPr>
        <p:txBody>
          <a:bodyPr wrap="none" rtlCol="0">
            <a:spAutoFit/>
          </a:bodyPr>
          <a:lstStyle/>
          <a:p>
            <a:r>
              <a:rPr lang="zh-CN" altLang="en-US" sz="3200" b="1" dirty="0">
                <a:solidFill>
                  <a:srgbClr val="FF0000"/>
                </a:solidFill>
              </a:rPr>
              <a:t>对称多处理器的进程分配</a:t>
            </a:r>
          </a:p>
        </p:txBody>
      </p:sp>
      <p:sp>
        <p:nvSpPr>
          <p:cNvPr id="46" name="内容占位符 2">
            <a:extLst>
              <a:ext uri="{FF2B5EF4-FFF2-40B4-BE49-F238E27FC236}">
                <a16:creationId xmlns:a16="http://schemas.microsoft.com/office/drawing/2014/main" id="{3C6F2758-0262-4A8A-B3AD-2ABCF7999EEB}"/>
              </a:ext>
            </a:extLst>
          </p:cNvPr>
          <p:cNvSpPr txBox="1">
            <a:spLocks/>
          </p:cNvSpPr>
          <p:nvPr/>
        </p:nvSpPr>
        <p:spPr>
          <a:xfrm>
            <a:off x="1357290" y="1750891"/>
            <a:ext cx="256492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静态进程分配</a:t>
            </a:r>
          </a:p>
        </p:txBody>
      </p:sp>
      <p:sp>
        <p:nvSpPr>
          <p:cNvPr id="47" name="TextBox 11">
            <a:extLst>
              <a:ext uri="{FF2B5EF4-FFF2-40B4-BE49-F238E27FC236}">
                <a16:creationId xmlns:a16="http://schemas.microsoft.com/office/drawing/2014/main" id="{FF66F7B6-9F4E-401C-BEC4-4908C75C28DA}"/>
              </a:ext>
            </a:extLst>
          </p:cNvPr>
          <p:cNvSpPr txBox="1"/>
          <p:nvPr/>
        </p:nvSpPr>
        <p:spPr>
          <a:xfrm>
            <a:off x="1042671" y="1717854"/>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nvGrpSpPr>
          <p:cNvPr id="68" name="组合 67">
            <a:extLst>
              <a:ext uri="{FF2B5EF4-FFF2-40B4-BE49-F238E27FC236}">
                <a16:creationId xmlns:a16="http://schemas.microsoft.com/office/drawing/2014/main" id="{DE0B7F73-4CD2-4FCA-9693-1989970F39B6}"/>
              </a:ext>
            </a:extLst>
          </p:cNvPr>
          <p:cNvGrpSpPr/>
          <p:nvPr/>
        </p:nvGrpSpPr>
        <p:grpSpPr>
          <a:xfrm>
            <a:off x="1507902" y="2172262"/>
            <a:ext cx="8656968" cy="443142"/>
            <a:chOff x="1476736" y="2222663"/>
            <a:chExt cx="8656968" cy="443142"/>
          </a:xfrm>
        </p:grpSpPr>
        <p:sp>
          <p:nvSpPr>
            <p:cNvPr id="48" name="内容占位符 2">
              <a:extLst>
                <a:ext uri="{FF2B5EF4-FFF2-40B4-BE49-F238E27FC236}">
                  <a16:creationId xmlns:a16="http://schemas.microsoft.com/office/drawing/2014/main" id="{E9E2A9EE-B7E2-4436-B5AE-AFBD364C656B}"/>
                </a:ext>
              </a:extLst>
            </p:cNvPr>
            <p:cNvSpPr txBox="1">
              <a:spLocks/>
            </p:cNvSpPr>
            <p:nvPr/>
          </p:nvSpPr>
          <p:spPr>
            <a:xfrm>
              <a:off x="1609300" y="2222663"/>
              <a:ext cx="8524404" cy="44314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进程从开始到结束都被分配到一个固定的处理机上执行</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49" name="图片 48" descr="小点1.png">
              <a:extLst>
                <a:ext uri="{FF2B5EF4-FFF2-40B4-BE49-F238E27FC236}">
                  <a16:creationId xmlns:a16="http://schemas.microsoft.com/office/drawing/2014/main" id="{21C821EA-71BE-4708-9DFE-22B9B1FC38F2}"/>
                </a:ext>
              </a:extLst>
            </p:cNvPr>
            <p:cNvPicPr>
              <a:picLocks noChangeAspect="1"/>
            </p:cNvPicPr>
            <p:nvPr/>
          </p:nvPicPr>
          <p:blipFill>
            <a:blip r:embed="rId3" cstate="print"/>
            <a:stretch>
              <a:fillRect/>
            </a:stretch>
          </p:blipFill>
          <p:spPr>
            <a:xfrm>
              <a:off x="1476736" y="2369736"/>
              <a:ext cx="151066" cy="148997"/>
            </a:xfrm>
            <a:prstGeom prst="rect">
              <a:avLst/>
            </a:prstGeom>
            <a:effectLst/>
          </p:spPr>
        </p:pic>
      </p:grpSp>
      <p:grpSp>
        <p:nvGrpSpPr>
          <p:cNvPr id="69" name="组合 68">
            <a:extLst>
              <a:ext uri="{FF2B5EF4-FFF2-40B4-BE49-F238E27FC236}">
                <a16:creationId xmlns:a16="http://schemas.microsoft.com/office/drawing/2014/main" id="{99B81142-F861-40E6-947B-9D3594571B76}"/>
              </a:ext>
            </a:extLst>
          </p:cNvPr>
          <p:cNvGrpSpPr/>
          <p:nvPr/>
        </p:nvGrpSpPr>
        <p:grpSpPr>
          <a:xfrm>
            <a:off x="1507902" y="2608147"/>
            <a:ext cx="8656968" cy="428628"/>
            <a:chOff x="1476736" y="2880119"/>
            <a:chExt cx="8656968" cy="428628"/>
          </a:xfrm>
        </p:grpSpPr>
        <p:sp>
          <p:nvSpPr>
            <p:cNvPr id="50" name="内容占位符 2">
              <a:extLst>
                <a:ext uri="{FF2B5EF4-FFF2-40B4-BE49-F238E27FC236}">
                  <a16:creationId xmlns:a16="http://schemas.microsoft.com/office/drawing/2014/main" id="{CB5D79F0-B150-4635-9B4A-554B14117A6E}"/>
                </a:ext>
              </a:extLst>
            </p:cNvPr>
            <p:cNvSpPr txBox="1">
              <a:spLocks/>
            </p:cNvSpPr>
            <p:nvPr/>
          </p:nvSpPr>
          <p:spPr>
            <a:xfrm>
              <a:off x="1609300" y="2880119"/>
              <a:ext cx="852440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每个处理机有自己的就绪队列</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51" name="图片 50" descr="小点1.png">
              <a:extLst>
                <a:ext uri="{FF2B5EF4-FFF2-40B4-BE49-F238E27FC236}">
                  <a16:creationId xmlns:a16="http://schemas.microsoft.com/office/drawing/2014/main" id="{05664B02-CD2C-4F68-A7CB-01F640244A2E}"/>
                </a:ext>
              </a:extLst>
            </p:cNvPr>
            <p:cNvPicPr>
              <a:picLocks noChangeAspect="1"/>
            </p:cNvPicPr>
            <p:nvPr/>
          </p:nvPicPr>
          <p:blipFill>
            <a:blip r:embed="rId3" cstate="print"/>
            <a:stretch>
              <a:fillRect/>
            </a:stretch>
          </p:blipFill>
          <p:spPr>
            <a:xfrm>
              <a:off x="1476736" y="3019935"/>
              <a:ext cx="151066" cy="148997"/>
            </a:xfrm>
            <a:prstGeom prst="rect">
              <a:avLst/>
            </a:prstGeom>
            <a:effectLst/>
          </p:spPr>
        </p:pic>
      </p:grpSp>
      <p:grpSp>
        <p:nvGrpSpPr>
          <p:cNvPr id="70" name="组合 69">
            <a:extLst>
              <a:ext uri="{FF2B5EF4-FFF2-40B4-BE49-F238E27FC236}">
                <a16:creationId xmlns:a16="http://schemas.microsoft.com/office/drawing/2014/main" id="{C0682BFD-3E9F-46DD-BE48-780872E147AA}"/>
              </a:ext>
            </a:extLst>
          </p:cNvPr>
          <p:cNvGrpSpPr/>
          <p:nvPr/>
        </p:nvGrpSpPr>
        <p:grpSpPr>
          <a:xfrm>
            <a:off x="1507902" y="3029518"/>
            <a:ext cx="7797640" cy="415246"/>
            <a:chOff x="1476736" y="3222795"/>
            <a:chExt cx="7797640" cy="415246"/>
          </a:xfrm>
        </p:grpSpPr>
        <p:sp>
          <p:nvSpPr>
            <p:cNvPr id="52" name="内容占位符 2">
              <a:extLst>
                <a:ext uri="{FF2B5EF4-FFF2-40B4-BE49-F238E27FC236}">
                  <a16:creationId xmlns:a16="http://schemas.microsoft.com/office/drawing/2014/main" id="{234C39C6-5632-4CBB-8464-EC50863C5D4B}"/>
                </a:ext>
              </a:extLst>
            </p:cNvPr>
            <p:cNvSpPr txBox="1">
              <a:spLocks/>
            </p:cNvSpPr>
            <p:nvPr/>
          </p:nvSpPr>
          <p:spPr>
            <a:xfrm>
              <a:off x="1609299" y="3222795"/>
              <a:ext cx="7665077"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调度开销小</a:t>
              </a:r>
            </a:p>
          </p:txBody>
        </p:sp>
        <p:pic>
          <p:nvPicPr>
            <p:cNvPr id="53" name="图片 52" descr="小点1.png">
              <a:extLst>
                <a:ext uri="{FF2B5EF4-FFF2-40B4-BE49-F238E27FC236}">
                  <a16:creationId xmlns:a16="http://schemas.microsoft.com/office/drawing/2014/main" id="{3D61C94C-5205-4210-AD80-4C6781DB3C8E}"/>
                </a:ext>
              </a:extLst>
            </p:cNvPr>
            <p:cNvPicPr>
              <a:picLocks noChangeAspect="1"/>
            </p:cNvPicPr>
            <p:nvPr/>
          </p:nvPicPr>
          <p:blipFill>
            <a:blip r:embed="rId3" cstate="print"/>
            <a:stretch>
              <a:fillRect/>
            </a:stretch>
          </p:blipFill>
          <p:spPr>
            <a:xfrm>
              <a:off x="1476736" y="3355920"/>
              <a:ext cx="151066" cy="148997"/>
            </a:xfrm>
            <a:prstGeom prst="rect">
              <a:avLst/>
            </a:prstGeom>
            <a:effectLst/>
          </p:spPr>
        </p:pic>
      </p:grpSp>
      <p:grpSp>
        <p:nvGrpSpPr>
          <p:cNvPr id="71" name="组合 70">
            <a:extLst>
              <a:ext uri="{FF2B5EF4-FFF2-40B4-BE49-F238E27FC236}">
                <a16:creationId xmlns:a16="http://schemas.microsoft.com/office/drawing/2014/main" id="{6F3E1691-A506-444F-B20C-61E9B87F077B}"/>
              </a:ext>
            </a:extLst>
          </p:cNvPr>
          <p:cNvGrpSpPr/>
          <p:nvPr/>
        </p:nvGrpSpPr>
        <p:grpSpPr>
          <a:xfrm>
            <a:off x="1507902" y="3437507"/>
            <a:ext cx="7797640" cy="428628"/>
            <a:chOff x="1476736" y="3566603"/>
            <a:chExt cx="7797640" cy="428628"/>
          </a:xfrm>
        </p:grpSpPr>
        <p:sp>
          <p:nvSpPr>
            <p:cNvPr id="54" name="内容占位符 2">
              <a:extLst>
                <a:ext uri="{FF2B5EF4-FFF2-40B4-BE49-F238E27FC236}">
                  <a16:creationId xmlns:a16="http://schemas.microsoft.com/office/drawing/2014/main" id="{61495BF3-3557-4B60-A707-FBA68CA391A4}"/>
                </a:ext>
              </a:extLst>
            </p:cNvPr>
            <p:cNvSpPr txBox="1">
              <a:spLocks/>
            </p:cNvSpPr>
            <p:nvPr/>
          </p:nvSpPr>
          <p:spPr>
            <a:xfrm>
              <a:off x="1609299" y="3566603"/>
              <a:ext cx="7665077"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各处理机可能忙闲不均</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55" name="图片 54" descr="小点1.png">
              <a:extLst>
                <a:ext uri="{FF2B5EF4-FFF2-40B4-BE49-F238E27FC236}">
                  <a16:creationId xmlns:a16="http://schemas.microsoft.com/office/drawing/2014/main" id="{18F91CE4-4245-4CF9-9689-62472F0EEF85}"/>
                </a:ext>
              </a:extLst>
            </p:cNvPr>
            <p:cNvPicPr>
              <a:picLocks noChangeAspect="1"/>
            </p:cNvPicPr>
            <p:nvPr/>
          </p:nvPicPr>
          <p:blipFill>
            <a:blip r:embed="rId3" cstate="print"/>
            <a:stretch>
              <a:fillRect/>
            </a:stretch>
          </p:blipFill>
          <p:spPr>
            <a:xfrm>
              <a:off x="1476736" y="3706419"/>
              <a:ext cx="151066" cy="148997"/>
            </a:xfrm>
            <a:prstGeom prst="rect">
              <a:avLst/>
            </a:prstGeom>
            <a:effectLst/>
          </p:spPr>
        </p:pic>
      </p:grpSp>
      <p:sp>
        <p:nvSpPr>
          <p:cNvPr id="57" name="内容占位符 2">
            <a:extLst>
              <a:ext uri="{FF2B5EF4-FFF2-40B4-BE49-F238E27FC236}">
                <a16:creationId xmlns:a16="http://schemas.microsoft.com/office/drawing/2014/main" id="{0E0C6A0E-273B-4F06-B0FE-C2A1DDC21373}"/>
              </a:ext>
            </a:extLst>
          </p:cNvPr>
          <p:cNvSpPr txBox="1">
            <a:spLocks/>
          </p:cNvSpPr>
          <p:nvPr/>
        </p:nvSpPr>
        <p:spPr>
          <a:xfrm>
            <a:off x="1356615" y="4054983"/>
            <a:ext cx="2204888"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r>
              <a:rPr lang="zh-CN" altLang="en-US" sz="2400" dirty="0"/>
              <a:t>动态进程分配</a:t>
            </a:r>
          </a:p>
        </p:txBody>
      </p:sp>
      <p:sp>
        <p:nvSpPr>
          <p:cNvPr id="58" name="TextBox 26">
            <a:extLst>
              <a:ext uri="{FF2B5EF4-FFF2-40B4-BE49-F238E27FC236}">
                <a16:creationId xmlns:a16="http://schemas.microsoft.com/office/drawing/2014/main" id="{BE42BF58-688C-468C-8675-2DB8CA0B78BE}"/>
              </a:ext>
            </a:extLst>
          </p:cNvPr>
          <p:cNvSpPr txBox="1"/>
          <p:nvPr/>
        </p:nvSpPr>
        <p:spPr>
          <a:xfrm>
            <a:off x="1058532" y="4054983"/>
            <a:ext cx="433390" cy="461665"/>
          </a:xfrm>
          <a:prstGeom prst="rect">
            <a:avLst/>
          </a:prstGeom>
          <a:noFill/>
          <a:effectLst/>
        </p:spPr>
        <p:txBody>
          <a:bodyPr wrap="square" rtlCol="0">
            <a:spAutoFit/>
          </a:bodyPr>
          <a:lstStyle/>
          <a:p>
            <a:pPr marL="342900" indent="-342900">
              <a:spcBef>
                <a:spcPct val="20000"/>
              </a:spcBef>
            </a:pPr>
            <a:r>
              <a:rPr lang="zh-CN" altLang="en-US" sz="2400" b="1" dirty="0">
                <a:solidFill>
                  <a:srgbClr val="11576A"/>
                </a:solidFill>
                <a:latin typeface="楷体" panose="02010609060101010101" pitchFamily="49" charset="-122"/>
                <a:ea typeface="楷体" panose="02010609060101010101" pitchFamily="49" charset="-122"/>
              </a:rPr>
              <a:t>■</a:t>
            </a:r>
            <a:endParaRPr lang="zh-CN" altLang="en-US" sz="2400" b="1" dirty="0">
              <a:solidFill>
                <a:srgbClr val="11576A"/>
              </a:solidFill>
              <a:latin typeface="微软雅黑" pitchFamily="34" charset="-122"/>
              <a:ea typeface="微软雅黑" pitchFamily="34" charset="-122"/>
            </a:endParaRPr>
          </a:p>
        </p:txBody>
      </p:sp>
      <p:grpSp>
        <p:nvGrpSpPr>
          <p:cNvPr id="72" name="组合 71">
            <a:extLst>
              <a:ext uri="{FF2B5EF4-FFF2-40B4-BE49-F238E27FC236}">
                <a16:creationId xmlns:a16="http://schemas.microsoft.com/office/drawing/2014/main" id="{FF1C019D-2297-4343-B8DF-A735EA379CD8}"/>
              </a:ext>
            </a:extLst>
          </p:cNvPr>
          <p:cNvGrpSpPr/>
          <p:nvPr/>
        </p:nvGrpSpPr>
        <p:grpSpPr>
          <a:xfrm>
            <a:off x="1520444" y="4564452"/>
            <a:ext cx="7798316" cy="400732"/>
            <a:chOff x="1476061" y="4397659"/>
            <a:chExt cx="7798316" cy="400732"/>
          </a:xfrm>
        </p:grpSpPr>
        <p:sp>
          <p:nvSpPr>
            <p:cNvPr id="59" name="内容占位符 2">
              <a:extLst>
                <a:ext uri="{FF2B5EF4-FFF2-40B4-BE49-F238E27FC236}">
                  <a16:creationId xmlns:a16="http://schemas.microsoft.com/office/drawing/2014/main" id="{A4AA6408-1D32-4AD2-A24E-6AF509684F90}"/>
                </a:ext>
              </a:extLst>
            </p:cNvPr>
            <p:cNvSpPr txBox="1">
              <a:spLocks/>
            </p:cNvSpPr>
            <p:nvPr/>
          </p:nvSpPr>
          <p:spPr>
            <a:xfrm>
              <a:off x="1608625" y="4397659"/>
              <a:ext cx="7665752" cy="400732"/>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进程在执行中可分配到任意空闲处理机执行</a:t>
              </a:r>
            </a:p>
          </p:txBody>
        </p:sp>
        <p:pic>
          <p:nvPicPr>
            <p:cNvPr id="60" name="图片 59" descr="小点1.png">
              <a:extLst>
                <a:ext uri="{FF2B5EF4-FFF2-40B4-BE49-F238E27FC236}">
                  <a16:creationId xmlns:a16="http://schemas.microsoft.com/office/drawing/2014/main" id="{1CB3C64B-08E6-4E09-92A2-2D6F4F62ABD4}"/>
                </a:ext>
              </a:extLst>
            </p:cNvPr>
            <p:cNvPicPr>
              <a:picLocks noChangeAspect="1"/>
            </p:cNvPicPr>
            <p:nvPr/>
          </p:nvPicPr>
          <p:blipFill>
            <a:blip r:embed="rId3" cstate="print"/>
            <a:stretch>
              <a:fillRect/>
            </a:stretch>
          </p:blipFill>
          <p:spPr>
            <a:xfrm>
              <a:off x="1476061" y="4523527"/>
              <a:ext cx="151066" cy="148997"/>
            </a:xfrm>
            <a:prstGeom prst="rect">
              <a:avLst/>
            </a:prstGeom>
            <a:effectLst/>
          </p:spPr>
        </p:pic>
      </p:grpSp>
      <p:grpSp>
        <p:nvGrpSpPr>
          <p:cNvPr id="74" name="组合 73">
            <a:extLst>
              <a:ext uri="{FF2B5EF4-FFF2-40B4-BE49-F238E27FC236}">
                <a16:creationId xmlns:a16="http://schemas.microsoft.com/office/drawing/2014/main" id="{49D40F5B-D3D1-4B84-95BF-DBA568988E0B}"/>
              </a:ext>
            </a:extLst>
          </p:cNvPr>
          <p:cNvGrpSpPr/>
          <p:nvPr/>
        </p:nvGrpSpPr>
        <p:grpSpPr>
          <a:xfrm>
            <a:off x="1520444" y="5046025"/>
            <a:ext cx="7430500" cy="428628"/>
            <a:chOff x="1476061" y="4740335"/>
            <a:chExt cx="7430500" cy="428628"/>
          </a:xfrm>
        </p:grpSpPr>
        <p:sp>
          <p:nvSpPr>
            <p:cNvPr id="61" name="内容占位符 2">
              <a:extLst>
                <a:ext uri="{FF2B5EF4-FFF2-40B4-BE49-F238E27FC236}">
                  <a16:creationId xmlns:a16="http://schemas.microsoft.com/office/drawing/2014/main" id="{DF96414A-C9C0-4B33-BFD4-CEE309882FB6}"/>
                </a:ext>
              </a:extLst>
            </p:cNvPr>
            <p:cNvSpPr txBox="1">
              <a:spLocks/>
            </p:cNvSpPr>
            <p:nvPr/>
          </p:nvSpPr>
          <p:spPr>
            <a:xfrm>
              <a:off x="1608625" y="4740335"/>
              <a:ext cx="7297936"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所有处理机共享一个公共的就绪队列</a:t>
              </a:r>
            </a:p>
          </p:txBody>
        </p:sp>
        <p:pic>
          <p:nvPicPr>
            <p:cNvPr id="62" name="图片 61" descr="小点1.png">
              <a:extLst>
                <a:ext uri="{FF2B5EF4-FFF2-40B4-BE49-F238E27FC236}">
                  <a16:creationId xmlns:a16="http://schemas.microsoft.com/office/drawing/2014/main" id="{E7F885C5-4C9B-44C3-A537-E0477595C128}"/>
                </a:ext>
              </a:extLst>
            </p:cNvPr>
            <p:cNvPicPr>
              <a:picLocks noChangeAspect="1"/>
            </p:cNvPicPr>
            <p:nvPr/>
          </p:nvPicPr>
          <p:blipFill>
            <a:blip r:embed="rId3" cstate="print"/>
            <a:stretch>
              <a:fillRect/>
            </a:stretch>
          </p:blipFill>
          <p:spPr>
            <a:xfrm>
              <a:off x="1476061" y="4880151"/>
              <a:ext cx="151066" cy="148997"/>
            </a:xfrm>
            <a:prstGeom prst="rect">
              <a:avLst/>
            </a:prstGeom>
            <a:effectLst/>
          </p:spPr>
        </p:pic>
      </p:grpSp>
      <p:grpSp>
        <p:nvGrpSpPr>
          <p:cNvPr id="75" name="组合 74">
            <a:extLst>
              <a:ext uri="{FF2B5EF4-FFF2-40B4-BE49-F238E27FC236}">
                <a16:creationId xmlns:a16="http://schemas.microsoft.com/office/drawing/2014/main" id="{251B98EA-936C-4B51-9037-FFCFBD5D55E4}"/>
              </a:ext>
            </a:extLst>
          </p:cNvPr>
          <p:cNvGrpSpPr/>
          <p:nvPr/>
        </p:nvGrpSpPr>
        <p:grpSpPr>
          <a:xfrm>
            <a:off x="1520444" y="5555494"/>
            <a:ext cx="7581878" cy="415246"/>
            <a:chOff x="1476061" y="5069629"/>
            <a:chExt cx="7581878" cy="415246"/>
          </a:xfrm>
        </p:grpSpPr>
        <p:sp>
          <p:nvSpPr>
            <p:cNvPr id="63" name="内容占位符 2">
              <a:extLst>
                <a:ext uri="{FF2B5EF4-FFF2-40B4-BE49-F238E27FC236}">
                  <a16:creationId xmlns:a16="http://schemas.microsoft.com/office/drawing/2014/main" id="{FE51918B-F3A3-4EC6-ACA3-A4FC7FBC99C0}"/>
                </a:ext>
              </a:extLst>
            </p:cNvPr>
            <p:cNvSpPr txBox="1">
              <a:spLocks/>
            </p:cNvSpPr>
            <p:nvPr/>
          </p:nvSpPr>
          <p:spPr>
            <a:xfrm>
              <a:off x="1608625" y="5069629"/>
              <a:ext cx="7449314" cy="415246"/>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rPr>
                <a:t>调度开销大</a:t>
              </a:r>
            </a:p>
          </p:txBody>
        </p:sp>
        <p:pic>
          <p:nvPicPr>
            <p:cNvPr id="64" name="图片 63" descr="小点1.png">
              <a:extLst>
                <a:ext uri="{FF2B5EF4-FFF2-40B4-BE49-F238E27FC236}">
                  <a16:creationId xmlns:a16="http://schemas.microsoft.com/office/drawing/2014/main" id="{4762023B-06AD-4813-9DA0-89C5D87B5D7E}"/>
                </a:ext>
              </a:extLst>
            </p:cNvPr>
            <p:cNvPicPr>
              <a:picLocks noChangeAspect="1"/>
            </p:cNvPicPr>
            <p:nvPr/>
          </p:nvPicPr>
          <p:blipFill>
            <a:blip r:embed="rId3" cstate="print"/>
            <a:stretch>
              <a:fillRect/>
            </a:stretch>
          </p:blipFill>
          <p:spPr>
            <a:xfrm>
              <a:off x="1476061" y="5202754"/>
              <a:ext cx="151066" cy="148997"/>
            </a:xfrm>
            <a:prstGeom prst="rect">
              <a:avLst/>
            </a:prstGeom>
            <a:effectLst/>
          </p:spPr>
        </p:pic>
      </p:grpSp>
      <p:grpSp>
        <p:nvGrpSpPr>
          <p:cNvPr id="76" name="组合 75">
            <a:extLst>
              <a:ext uri="{FF2B5EF4-FFF2-40B4-BE49-F238E27FC236}">
                <a16:creationId xmlns:a16="http://schemas.microsoft.com/office/drawing/2014/main" id="{E382A43E-95BC-4422-AFAE-6A71F6AEFBBC}"/>
              </a:ext>
            </a:extLst>
          </p:cNvPr>
          <p:cNvGrpSpPr/>
          <p:nvPr/>
        </p:nvGrpSpPr>
        <p:grpSpPr>
          <a:xfrm>
            <a:off x="1520444" y="6051582"/>
            <a:ext cx="7581878" cy="428628"/>
            <a:chOff x="1476061" y="5426819"/>
            <a:chExt cx="7581878" cy="428628"/>
          </a:xfrm>
        </p:grpSpPr>
        <p:sp>
          <p:nvSpPr>
            <p:cNvPr id="65" name="内容占位符 2">
              <a:extLst>
                <a:ext uri="{FF2B5EF4-FFF2-40B4-BE49-F238E27FC236}">
                  <a16:creationId xmlns:a16="http://schemas.microsoft.com/office/drawing/2014/main" id="{C31EEF52-4440-4C63-93BC-DB0FFF3F3FDB}"/>
                </a:ext>
              </a:extLst>
            </p:cNvPr>
            <p:cNvSpPr txBox="1">
              <a:spLocks/>
            </p:cNvSpPr>
            <p:nvPr/>
          </p:nvSpPr>
          <p:spPr>
            <a:xfrm>
              <a:off x="1608625" y="5426819"/>
              <a:ext cx="7449314" cy="428628"/>
            </a:xfrm>
            <a:prstGeom prst="rect">
              <a:avLst/>
            </a:prstGeom>
          </p:spPr>
          <p:txBody>
            <a:bodyPr/>
            <a:lstStyle>
              <a:lvl1pPr marL="269875" indent="-269875">
                <a:buNone/>
                <a:defRPr sz="2000" b="1" baseline="0">
                  <a:solidFill>
                    <a:srgbClr val="11576A"/>
                  </a:solidFill>
                  <a:latin typeface="微软雅黑" pitchFamily="34" charset="-122"/>
                  <a:ea typeface="微软雅黑" pitchFamily="34" charset="-122"/>
                </a:defRPr>
              </a:lvl1pPr>
              <a:lvl2pPr marL="269875" indent="-93663">
                <a:buNone/>
                <a:defRPr sz="2000" b="1">
                  <a:solidFill>
                    <a:srgbClr val="11576A"/>
                  </a:solidFill>
                  <a:latin typeface="微软雅黑" pitchFamily="34" charset="-122"/>
                  <a:ea typeface="微软雅黑" pitchFamily="34" charset="-122"/>
                </a:defRPr>
              </a:lvl2pPr>
              <a:lvl3pPr>
                <a:buNone/>
                <a:defRPr sz="1800" b="1">
                  <a:solidFill>
                    <a:srgbClr val="11576A"/>
                  </a:solidFill>
                  <a:latin typeface="微软雅黑" pitchFamily="34" charset="-122"/>
                  <a:ea typeface="微软雅黑" pitchFamily="34" charset="-122"/>
                </a:defRPr>
              </a:lvl3pPr>
            </a:lstStyle>
            <a:p>
              <a:pPr marL="0" lvl="1" indent="0"/>
              <a:r>
                <a:rPr lang="zh-CN" altLang="en-US" sz="2400" dirty="0"/>
                <a:t>各处理机的负载是均衡的</a:t>
              </a:r>
              <a:endParaRPr kumimoji="0" lang="zh-CN" altLang="en-US" sz="2400" b="1" i="0" u="none" strike="noStrike" kern="1200" cap="none" spc="0" normalizeH="0" baseline="0" noProof="0" dirty="0">
                <a:ln>
                  <a:noFill/>
                </a:ln>
                <a:solidFill>
                  <a:srgbClr val="11576A"/>
                </a:solidFill>
                <a:effectLst/>
                <a:uLnTx/>
                <a:uFillTx/>
                <a:latin typeface="微软雅黑" pitchFamily="34" charset="-122"/>
                <a:ea typeface="微软雅黑" pitchFamily="34" charset="-122"/>
                <a:cs typeface="+mn-cs"/>
              </a:endParaRPr>
            </a:p>
          </p:txBody>
        </p:sp>
        <p:pic>
          <p:nvPicPr>
            <p:cNvPr id="66" name="图片 65" descr="小点1.png">
              <a:extLst>
                <a:ext uri="{FF2B5EF4-FFF2-40B4-BE49-F238E27FC236}">
                  <a16:creationId xmlns:a16="http://schemas.microsoft.com/office/drawing/2014/main" id="{645765D9-0097-4E2C-A43E-A3A41007EE7B}"/>
                </a:ext>
              </a:extLst>
            </p:cNvPr>
            <p:cNvPicPr>
              <a:picLocks noChangeAspect="1"/>
            </p:cNvPicPr>
            <p:nvPr/>
          </p:nvPicPr>
          <p:blipFill>
            <a:blip r:embed="rId3" cstate="print"/>
            <a:stretch>
              <a:fillRect/>
            </a:stretch>
          </p:blipFill>
          <p:spPr>
            <a:xfrm>
              <a:off x="1476061" y="5566635"/>
              <a:ext cx="151066" cy="148997"/>
            </a:xfrm>
            <a:prstGeom prst="rect">
              <a:avLst/>
            </a:prstGeom>
            <a:effectLst/>
          </p:spPr>
        </p:pic>
      </p:grpSp>
    </p:spTree>
    <p:extLst>
      <p:ext uri="{BB962C8B-B14F-4D97-AF65-F5344CB8AC3E}">
        <p14:creationId xmlns:p14="http://schemas.microsoft.com/office/powerpoint/2010/main" val="3309726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53696" y="69741"/>
            <a:ext cx="1053494"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a:noFill/>
        </p:spPr>
        <p:txBody>
          <a:bodyPr wrap="none" rtlCol="0">
            <a:spAutoFit/>
          </a:bodyPr>
          <a:lstStyle/>
          <a:p>
            <a:r>
              <a:rPr lang="en-US" altLang="zh-CN" dirty="0"/>
              <a:t>02 </a:t>
            </a:r>
            <a:r>
              <a:rPr lang="zh-CN" altLang="en-US"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a:noFill/>
        </p:spPr>
        <p:txBody>
          <a:bodyPr wrap="square" rtlCol="0">
            <a:spAutoFit/>
          </a:bodyPr>
          <a:lstStyle/>
          <a:p>
            <a:r>
              <a:rPr lang="en-US" altLang="zh-CN" dirty="0">
                <a:solidFill>
                  <a:schemeClr val="bg1"/>
                </a:solidFill>
              </a:rPr>
              <a:t>05 </a:t>
            </a:r>
            <a:r>
              <a:rPr lang="zh-CN" altLang="en-US" dirty="0">
                <a:solidFill>
                  <a:schemeClr val="bg1"/>
                </a:solidFill>
              </a:rPr>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646878" cy="584775"/>
          </a:xfrm>
          <a:prstGeom prst="rect">
            <a:avLst/>
          </a:prstGeom>
          <a:noFill/>
        </p:spPr>
        <p:txBody>
          <a:bodyPr wrap="none" rtlCol="0">
            <a:spAutoFit/>
          </a:bodyPr>
          <a:lstStyle/>
          <a:p>
            <a:r>
              <a:rPr lang="zh-CN" altLang="en-US" sz="3200" b="1" dirty="0">
                <a:solidFill>
                  <a:srgbClr val="FF0000"/>
                </a:solidFill>
              </a:rPr>
              <a:t>非称多处理器</a:t>
            </a:r>
          </a:p>
        </p:txBody>
      </p:sp>
      <p:sp>
        <p:nvSpPr>
          <p:cNvPr id="10" name="矩形 9">
            <a:extLst>
              <a:ext uri="{FF2B5EF4-FFF2-40B4-BE49-F238E27FC236}">
                <a16:creationId xmlns:a16="http://schemas.microsoft.com/office/drawing/2014/main" id="{0B58F644-68AB-4352-B897-72D5D197A918}"/>
              </a:ext>
            </a:extLst>
          </p:cNvPr>
          <p:cNvSpPr/>
          <p:nvPr/>
        </p:nvSpPr>
        <p:spPr>
          <a:xfrm>
            <a:off x="1340753" y="1589146"/>
            <a:ext cx="9750381" cy="501182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b="1" dirty="0">
                <a:solidFill>
                  <a:srgbClr val="C00000"/>
                </a:solidFill>
              </a:rPr>
              <a:t>骁龙 </a:t>
            </a:r>
            <a:r>
              <a:rPr lang="en-US" altLang="zh-CN" sz="2400" b="1" dirty="0">
                <a:solidFill>
                  <a:srgbClr val="C00000"/>
                </a:solidFill>
              </a:rPr>
              <a:t>855 </a:t>
            </a:r>
            <a:r>
              <a:rPr lang="zh-CN" altLang="en-US" sz="2400" b="1" dirty="0">
                <a:solidFill>
                  <a:srgbClr val="C00000"/>
                </a:solidFill>
              </a:rPr>
              <a:t>旗舰处理器</a:t>
            </a:r>
          </a:p>
          <a:p>
            <a:pPr marL="800089" lvl="1" indent="-342900">
              <a:lnSpc>
                <a:spcPct val="150000"/>
              </a:lnSpc>
              <a:buFont typeface="Wingdings" panose="05000000000000000000" pitchFamily="2" charset="2"/>
              <a:buChar char="Ø"/>
            </a:pPr>
            <a:r>
              <a:rPr lang="en-US" altLang="zh-CN" sz="2400" b="1" dirty="0">
                <a:solidFill>
                  <a:srgbClr val="1A1A1A"/>
                </a:solidFill>
              </a:rPr>
              <a:t>CPU </a:t>
            </a:r>
            <a:r>
              <a:rPr lang="zh-CN" altLang="en-US" sz="2400" b="1" dirty="0">
                <a:solidFill>
                  <a:srgbClr val="1A1A1A"/>
                </a:solidFill>
              </a:rPr>
              <a:t>架构工艺：全新</a:t>
            </a:r>
            <a:r>
              <a:rPr lang="en-US" altLang="zh-CN" sz="2400" b="1" dirty="0" err="1">
                <a:solidFill>
                  <a:srgbClr val="1A1A1A"/>
                </a:solidFill>
              </a:rPr>
              <a:t>Kryo</a:t>
            </a:r>
            <a:r>
              <a:rPr lang="en-US" altLang="zh-CN" sz="2400" b="1" dirty="0">
                <a:solidFill>
                  <a:srgbClr val="1A1A1A"/>
                </a:solidFill>
              </a:rPr>
              <a:t> 485 </a:t>
            </a:r>
            <a:r>
              <a:rPr lang="zh-CN" altLang="en-US" sz="2400" b="1" dirty="0">
                <a:solidFill>
                  <a:srgbClr val="1A1A1A"/>
                </a:solidFill>
              </a:rPr>
              <a:t>架构，</a:t>
            </a:r>
            <a:r>
              <a:rPr lang="en-US" altLang="zh-CN" sz="2400" b="1" dirty="0">
                <a:solidFill>
                  <a:srgbClr val="1A1A1A"/>
                </a:solidFill>
              </a:rPr>
              <a:t>7nm </a:t>
            </a:r>
            <a:r>
              <a:rPr lang="zh-CN" altLang="en-US" sz="2400" b="1" dirty="0">
                <a:solidFill>
                  <a:srgbClr val="1A1A1A"/>
                </a:solidFill>
              </a:rPr>
              <a:t>工艺制程</a:t>
            </a:r>
            <a:endParaRPr lang="en-US" altLang="zh-CN" sz="2400" b="1" dirty="0">
              <a:solidFill>
                <a:srgbClr val="1A1A1A"/>
              </a:solidFill>
            </a:endParaRPr>
          </a:p>
          <a:p>
            <a:pPr marL="800089" lvl="1" indent="-342900">
              <a:lnSpc>
                <a:spcPct val="150000"/>
              </a:lnSpc>
              <a:buFont typeface="Wingdings" panose="05000000000000000000" pitchFamily="2" charset="2"/>
              <a:buChar char="Ø"/>
            </a:pPr>
            <a:r>
              <a:rPr lang="en-US" altLang="zh-CN" sz="2400" b="1" dirty="0">
                <a:solidFill>
                  <a:srgbClr val="1A1A1A"/>
                </a:solidFill>
              </a:rPr>
              <a:t>CPU </a:t>
            </a:r>
            <a:r>
              <a:rPr lang="zh-CN" altLang="en-US" sz="2400" b="1" dirty="0">
                <a:solidFill>
                  <a:srgbClr val="1A1A1A"/>
                </a:solidFill>
              </a:rPr>
              <a:t>主频：</a:t>
            </a:r>
            <a:r>
              <a:rPr lang="zh-CN" altLang="en-US" sz="2400" b="1" dirty="0">
                <a:solidFill>
                  <a:srgbClr val="C00000"/>
                </a:solidFill>
              </a:rPr>
              <a:t>八核处理器</a:t>
            </a:r>
            <a:r>
              <a:rPr lang="zh-CN" altLang="en-US" sz="2400" b="1" dirty="0">
                <a:solidFill>
                  <a:srgbClr val="1A1A1A"/>
                </a:solidFill>
              </a:rPr>
              <a:t>，最高主频可达：</a:t>
            </a:r>
            <a:r>
              <a:rPr lang="en-US" altLang="zh-CN" sz="2400" b="1" dirty="0">
                <a:solidFill>
                  <a:srgbClr val="1A1A1A"/>
                </a:solidFill>
              </a:rPr>
              <a:t>2.84GHz</a:t>
            </a:r>
          </a:p>
          <a:p>
            <a:pPr marL="800089" lvl="1" indent="-342900">
              <a:lnSpc>
                <a:spcPct val="150000"/>
              </a:lnSpc>
              <a:buFont typeface="Wingdings" panose="05000000000000000000" pitchFamily="2" charset="2"/>
              <a:buChar char="Ø"/>
            </a:pPr>
            <a:r>
              <a:rPr lang="zh-CN" altLang="en-US" sz="2400" b="1" dirty="0">
                <a:solidFill>
                  <a:srgbClr val="1A1A1A"/>
                </a:solidFill>
              </a:rPr>
              <a:t>高通首款三丛集设计：</a:t>
            </a:r>
            <a:endParaRPr lang="en-US" altLang="zh-CN" sz="2400" b="1" dirty="0">
              <a:solidFill>
                <a:srgbClr val="1A1A1A"/>
              </a:solidFill>
            </a:endParaRPr>
          </a:p>
          <a:p>
            <a:pPr marL="800089" lvl="1" indent="-342900">
              <a:lnSpc>
                <a:spcPct val="150000"/>
              </a:lnSpc>
              <a:buFont typeface="Wingdings" panose="05000000000000000000" pitchFamily="2" charset="2"/>
              <a:buChar char="Ø"/>
            </a:pPr>
            <a:r>
              <a:rPr lang="en-US" altLang="zh-CN" sz="2400" b="1" dirty="0">
                <a:solidFill>
                  <a:srgbClr val="C00000"/>
                </a:solidFill>
              </a:rPr>
              <a:t>1 x 2.84GHz </a:t>
            </a:r>
            <a:r>
              <a:rPr lang="zh-CN" altLang="en-US" sz="2400" b="1" dirty="0">
                <a:solidFill>
                  <a:srgbClr val="C00000"/>
                </a:solidFill>
              </a:rPr>
              <a:t>超级大核 </a:t>
            </a:r>
            <a:r>
              <a:rPr lang="en-US" altLang="zh-CN" sz="2400" b="1" dirty="0">
                <a:solidFill>
                  <a:srgbClr val="C00000"/>
                </a:solidFill>
              </a:rPr>
              <a:t>+ 3 x 2.42GHz </a:t>
            </a:r>
            <a:r>
              <a:rPr lang="zh-CN" altLang="en-US" sz="2400" b="1" dirty="0">
                <a:solidFill>
                  <a:srgbClr val="C00000"/>
                </a:solidFill>
              </a:rPr>
              <a:t>大核 </a:t>
            </a:r>
            <a:r>
              <a:rPr lang="en-US" altLang="zh-CN" sz="2400" b="1" dirty="0">
                <a:solidFill>
                  <a:srgbClr val="C00000"/>
                </a:solidFill>
              </a:rPr>
              <a:t>+ 4 x 1.80GHz </a:t>
            </a:r>
            <a:r>
              <a:rPr lang="zh-CN" altLang="en-US" sz="2400" b="1" dirty="0">
                <a:solidFill>
                  <a:srgbClr val="C00000"/>
                </a:solidFill>
              </a:rPr>
              <a:t>小核</a:t>
            </a:r>
            <a:endParaRPr lang="en-US" altLang="zh-CN" sz="2400" b="1" dirty="0">
              <a:solidFill>
                <a:srgbClr val="C00000"/>
              </a:solidFill>
            </a:endParaRPr>
          </a:p>
          <a:p>
            <a:pPr marL="800089" lvl="1" indent="-342900">
              <a:lnSpc>
                <a:spcPct val="150000"/>
              </a:lnSpc>
              <a:buFont typeface="Wingdings" panose="05000000000000000000" pitchFamily="2" charset="2"/>
              <a:buChar char="Ø"/>
            </a:pPr>
            <a:r>
              <a:rPr lang="en-US" altLang="zh-CN" sz="2400" b="1" dirty="0">
                <a:solidFill>
                  <a:srgbClr val="1A1A1A"/>
                </a:solidFill>
              </a:rPr>
              <a:t>CPU </a:t>
            </a:r>
            <a:r>
              <a:rPr lang="zh-CN" altLang="en-US" sz="2400" b="1" dirty="0">
                <a:solidFill>
                  <a:srgbClr val="1A1A1A"/>
                </a:solidFill>
              </a:rPr>
              <a:t>性能提升：</a:t>
            </a:r>
            <a:r>
              <a:rPr lang="en-US" altLang="zh-CN" sz="2400" b="1" dirty="0">
                <a:solidFill>
                  <a:srgbClr val="1A1A1A"/>
                </a:solidFill>
              </a:rPr>
              <a:t>CPU </a:t>
            </a:r>
            <a:r>
              <a:rPr lang="zh-CN" altLang="en-US" sz="2400" b="1" dirty="0">
                <a:solidFill>
                  <a:srgbClr val="1A1A1A"/>
                </a:solidFill>
              </a:rPr>
              <a:t>单核性能提升：</a:t>
            </a:r>
            <a:r>
              <a:rPr lang="en-US" altLang="zh-CN" sz="2400" b="1" dirty="0">
                <a:solidFill>
                  <a:srgbClr val="1A1A1A"/>
                </a:solidFill>
              </a:rPr>
              <a:t>45%</a:t>
            </a:r>
            <a:r>
              <a:rPr lang="zh-CN" altLang="en-US" sz="2400" b="1" dirty="0">
                <a:solidFill>
                  <a:srgbClr val="1A1A1A"/>
                </a:solidFill>
              </a:rPr>
              <a:t>，能效提升：</a:t>
            </a:r>
            <a:r>
              <a:rPr lang="en-US" altLang="zh-CN" sz="2400" b="1" dirty="0">
                <a:solidFill>
                  <a:srgbClr val="1A1A1A"/>
                </a:solidFill>
              </a:rPr>
              <a:t>40%</a:t>
            </a:r>
          </a:p>
          <a:p>
            <a:pPr marL="800089" lvl="1" indent="-342900">
              <a:lnSpc>
                <a:spcPct val="150000"/>
              </a:lnSpc>
              <a:buFont typeface="Wingdings" panose="05000000000000000000" pitchFamily="2" charset="2"/>
              <a:buChar char="Ø"/>
            </a:pPr>
            <a:r>
              <a:rPr lang="en-US" altLang="zh-CN" sz="2400" b="1" dirty="0">
                <a:solidFill>
                  <a:srgbClr val="1A1A1A"/>
                </a:solidFill>
              </a:rPr>
              <a:t>GPU </a:t>
            </a:r>
            <a:r>
              <a:rPr lang="zh-CN" altLang="en-US" sz="2400" b="1" dirty="0">
                <a:solidFill>
                  <a:srgbClr val="1A1A1A"/>
                </a:solidFill>
              </a:rPr>
              <a:t>名称：</a:t>
            </a:r>
            <a:r>
              <a:rPr lang="en-US" altLang="zh-CN" sz="2400" b="1" dirty="0">
                <a:solidFill>
                  <a:srgbClr val="1A1A1A"/>
                </a:solidFill>
              </a:rPr>
              <a:t>Adreno 640 </a:t>
            </a:r>
            <a:r>
              <a:rPr lang="zh-CN" altLang="en-US" sz="2400" b="1" dirty="0">
                <a:solidFill>
                  <a:srgbClr val="1A1A1A"/>
                </a:solidFill>
              </a:rPr>
              <a:t>图形处理器</a:t>
            </a:r>
            <a:endParaRPr lang="en-US" altLang="zh-CN" sz="2400" b="1" dirty="0">
              <a:solidFill>
                <a:srgbClr val="1A1A1A"/>
              </a:solidFill>
            </a:endParaRPr>
          </a:p>
          <a:p>
            <a:pPr marL="800089" lvl="1" indent="-342900">
              <a:lnSpc>
                <a:spcPct val="150000"/>
              </a:lnSpc>
              <a:buFont typeface="Wingdings" panose="05000000000000000000" pitchFamily="2" charset="2"/>
              <a:buChar char="Ø"/>
            </a:pPr>
            <a:r>
              <a:rPr lang="en-US" altLang="zh-CN" sz="2400" b="1" dirty="0">
                <a:solidFill>
                  <a:srgbClr val="1A1A1A"/>
                </a:solidFill>
              </a:rPr>
              <a:t>GPU </a:t>
            </a:r>
            <a:r>
              <a:rPr lang="zh-CN" altLang="en-US" sz="2400" b="1" dirty="0">
                <a:solidFill>
                  <a:srgbClr val="1A1A1A"/>
                </a:solidFill>
              </a:rPr>
              <a:t>性能：性能提升</a:t>
            </a:r>
            <a:r>
              <a:rPr lang="en-US" altLang="zh-CN" sz="2400" b="1" dirty="0">
                <a:solidFill>
                  <a:srgbClr val="1A1A1A"/>
                </a:solidFill>
              </a:rPr>
              <a:t>20%</a:t>
            </a:r>
            <a:r>
              <a:rPr lang="zh-CN" altLang="en-US" sz="2400" b="1" dirty="0">
                <a:solidFill>
                  <a:srgbClr val="1A1A1A"/>
                </a:solidFill>
              </a:rPr>
              <a:t>，能效提升：</a:t>
            </a:r>
            <a:r>
              <a:rPr lang="en-US" altLang="zh-CN" sz="2400" b="1" dirty="0">
                <a:solidFill>
                  <a:srgbClr val="1A1A1A"/>
                </a:solidFill>
              </a:rPr>
              <a:t>25%+</a:t>
            </a:r>
          </a:p>
          <a:p>
            <a:pPr marL="800089" lvl="1" indent="-342900">
              <a:lnSpc>
                <a:spcPct val="150000"/>
              </a:lnSpc>
              <a:buFont typeface="Wingdings" panose="05000000000000000000" pitchFamily="2" charset="2"/>
              <a:buChar char="Ø"/>
            </a:pPr>
            <a:r>
              <a:rPr lang="en-US" altLang="zh-CN" sz="2400" b="1" dirty="0">
                <a:solidFill>
                  <a:srgbClr val="1A1A1A"/>
                </a:solidFill>
              </a:rPr>
              <a:t>AIE </a:t>
            </a:r>
            <a:r>
              <a:rPr lang="zh-CN" altLang="en-US" sz="2400" b="1" dirty="0">
                <a:solidFill>
                  <a:srgbClr val="1A1A1A"/>
                </a:solidFill>
              </a:rPr>
              <a:t>：第四代</a:t>
            </a:r>
            <a:r>
              <a:rPr lang="en-US" altLang="zh-CN" sz="2400" b="1" dirty="0">
                <a:solidFill>
                  <a:srgbClr val="1A1A1A"/>
                </a:solidFill>
              </a:rPr>
              <a:t>AI</a:t>
            </a:r>
            <a:r>
              <a:rPr lang="zh-CN" altLang="en-US" sz="2400" b="1" dirty="0">
                <a:solidFill>
                  <a:srgbClr val="1A1A1A"/>
                </a:solidFill>
              </a:rPr>
              <a:t>引擎，</a:t>
            </a:r>
            <a:r>
              <a:rPr lang="en-US" altLang="zh-CN" sz="2400" b="1" dirty="0">
                <a:solidFill>
                  <a:srgbClr val="1A1A1A"/>
                </a:solidFill>
              </a:rPr>
              <a:t>3 </a:t>
            </a:r>
            <a:r>
              <a:rPr lang="zh-CN" altLang="en-US" sz="2400" b="1" dirty="0">
                <a:solidFill>
                  <a:srgbClr val="1A1A1A"/>
                </a:solidFill>
              </a:rPr>
              <a:t>倍 </a:t>
            </a:r>
            <a:r>
              <a:rPr lang="en-US" altLang="zh-CN" sz="2400" b="1" dirty="0">
                <a:solidFill>
                  <a:srgbClr val="1A1A1A"/>
                </a:solidFill>
              </a:rPr>
              <a:t>AI </a:t>
            </a:r>
            <a:r>
              <a:rPr lang="zh-CN" altLang="en-US" sz="2400" b="1" dirty="0">
                <a:solidFill>
                  <a:srgbClr val="1A1A1A"/>
                </a:solidFill>
              </a:rPr>
              <a:t>性能</a:t>
            </a:r>
            <a:endParaRPr lang="zh-CN" altLang="en-US" sz="2400" b="1" dirty="0"/>
          </a:p>
        </p:txBody>
      </p:sp>
    </p:spTree>
    <p:extLst>
      <p:ext uri="{BB962C8B-B14F-4D97-AF65-F5344CB8AC3E}">
        <p14:creationId xmlns:p14="http://schemas.microsoft.com/office/powerpoint/2010/main" val="4294377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552949" y="615309"/>
            <a:ext cx="259115"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4812064" y="292144"/>
            <a:ext cx="256786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处理机调度</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E2A037F-EFA0-4255-BAA8-99AE9AB714DD}"/>
              </a:ext>
            </a:extLst>
          </p:cNvPr>
          <p:cNvPicPr>
            <a:picLocks noChangeAspect="1"/>
          </p:cNvPicPr>
          <p:nvPr/>
        </p:nvPicPr>
        <p:blipFill>
          <a:blip r:embed="rId3"/>
          <a:stretch>
            <a:fillRect/>
          </a:stretch>
        </p:blipFill>
        <p:spPr>
          <a:xfrm>
            <a:off x="0" y="1200084"/>
            <a:ext cx="12192000" cy="5683586"/>
          </a:xfrm>
          <a:prstGeom prst="rect">
            <a:avLst/>
          </a:prstGeom>
        </p:spPr>
      </p:pic>
    </p:spTree>
    <p:extLst>
      <p:ext uri="{BB962C8B-B14F-4D97-AF65-F5344CB8AC3E}">
        <p14:creationId xmlns:p14="http://schemas.microsoft.com/office/powerpoint/2010/main" val="3502271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268864"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1685924" y="353699"/>
            <a:ext cx="2867025"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第二章 进程管理</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552949" y="615309"/>
            <a:ext cx="259115"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4812064" y="292144"/>
            <a:ext cx="2567867"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处理机调度</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78947726-98E7-4334-9A1E-230A068411F5}"/>
              </a:ext>
            </a:extLst>
          </p:cNvPr>
          <p:cNvSpPr txBox="1"/>
          <p:nvPr/>
        </p:nvSpPr>
        <p:spPr>
          <a:xfrm>
            <a:off x="68370" y="1495228"/>
            <a:ext cx="12055253" cy="168809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t>（★ ★ ★ ）处理机三级调度及之间的比较</a:t>
            </a:r>
            <a:endParaRPr lang="en-US" altLang="zh-CN" sz="2400" b="1" dirty="0"/>
          </a:p>
          <a:p>
            <a:pPr marL="342900" indent="-342900">
              <a:lnSpc>
                <a:spcPct val="150000"/>
              </a:lnSpc>
              <a:buFont typeface="Wingdings" panose="05000000000000000000" pitchFamily="2" charset="2"/>
              <a:buChar char="Ø"/>
            </a:pPr>
            <a:r>
              <a:rPr lang="zh-CN" altLang="en-US" sz="2400" b="1" dirty="0"/>
              <a:t>（★ ★ ★ ）典型的调度算法（</a:t>
            </a:r>
            <a:r>
              <a:rPr lang="en-US" altLang="zh-CN" sz="2400" b="1" dirty="0"/>
              <a:t>FCFS</a:t>
            </a:r>
            <a:r>
              <a:rPr lang="zh-CN" altLang="en-US" sz="2400" b="1" dirty="0"/>
              <a:t>、</a:t>
            </a:r>
            <a:r>
              <a:rPr lang="en-US" altLang="zh-CN" sz="2400" b="1" dirty="0"/>
              <a:t>SPN</a:t>
            </a:r>
            <a:r>
              <a:rPr lang="zh-CN" altLang="en-US" sz="2400" b="1" dirty="0"/>
              <a:t>、</a:t>
            </a:r>
            <a:r>
              <a:rPr lang="en-US" altLang="zh-CN" sz="2400" b="1" dirty="0"/>
              <a:t>HRN</a:t>
            </a:r>
            <a:r>
              <a:rPr lang="zh-CN" altLang="en-US" sz="2400" b="1" dirty="0"/>
              <a:t>、</a:t>
            </a:r>
            <a:r>
              <a:rPr lang="en-US" altLang="zh-CN" sz="2400" b="1" dirty="0"/>
              <a:t>RR</a:t>
            </a:r>
            <a:r>
              <a:rPr lang="zh-CN" altLang="en-US" sz="2400" b="1" dirty="0"/>
              <a:t>、</a:t>
            </a:r>
            <a:r>
              <a:rPr lang="en-US" altLang="zh-CN" sz="2400" b="1" dirty="0"/>
              <a:t>MFQ</a:t>
            </a:r>
            <a:r>
              <a:rPr lang="zh-CN" altLang="en-US" sz="2400" b="1" dirty="0"/>
              <a:t>）</a:t>
            </a:r>
            <a:endParaRPr lang="en-US" altLang="zh-CN" sz="2400" b="1" dirty="0"/>
          </a:p>
          <a:p>
            <a:pPr marL="342900" indent="-342900">
              <a:lnSpc>
                <a:spcPct val="150000"/>
              </a:lnSpc>
              <a:buFont typeface="Wingdings" panose="05000000000000000000" pitchFamily="2" charset="2"/>
              <a:buChar char="Ø"/>
            </a:pPr>
            <a:r>
              <a:rPr lang="zh-CN" altLang="en-US" sz="2400" b="1" dirty="0"/>
              <a:t>（★ ★ ★ ）进程在不同调度算法下的执行顺序的确定、周转时间、等待时间等的计算</a:t>
            </a:r>
          </a:p>
        </p:txBody>
      </p:sp>
    </p:spTree>
    <p:extLst>
      <p:ext uri="{BB962C8B-B14F-4D97-AF65-F5344CB8AC3E}">
        <p14:creationId xmlns:p14="http://schemas.microsoft.com/office/powerpoint/2010/main" val="17872633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p:cNvSpPr/>
          <p:nvPr/>
        </p:nvSpPr>
        <p:spPr>
          <a:xfrm>
            <a:off x="0" y="262470"/>
            <a:ext cx="12192000" cy="3522133"/>
          </a:xfrm>
          <a:prstGeom prst="rect">
            <a:avLst/>
          </a:prstGeom>
          <a:blipFill>
            <a:blip r:embed="rId2"/>
            <a:srcRect/>
            <a:stretch>
              <a:fillRect t="1" b="-82701"/>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FC5380D-E1A7-496D-BBC1-8A957ABCBD2E}"/>
              </a:ext>
            </a:extLst>
          </p:cNvPr>
          <p:cNvSpPr txBox="1"/>
          <p:nvPr/>
        </p:nvSpPr>
        <p:spPr>
          <a:xfrm>
            <a:off x="3997833" y="3903131"/>
            <a:ext cx="4174541"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下课！再见</a:t>
            </a:r>
            <a:r>
              <a:rPr lang="en-US" altLang="zh-CN" sz="5400"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8434CA9B-D323-4A13-9DC9-DE0A0A45FE0D}"/>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E85346D-066F-453D-9869-9C4F801EC0A5}"/>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A1BE7B67-16AE-4630-8411-EC684F59447E}"/>
              </a:ext>
            </a:extLst>
          </p:cNvPr>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D91CA9E-663B-416C-9CF6-9DC405BFD3AE}"/>
              </a:ext>
            </a:extLst>
          </p:cNvPr>
          <p:cNvSpPr txBox="1"/>
          <p:nvPr/>
        </p:nvSpPr>
        <p:spPr>
          <a:xfrm>
            <a:off x="4650732" y="5021933"/>
            <a:ext cx="2924197" cy="646331"/>
          </a:xfrm>
          <a:prstGeom prst="rect">
            <a:avLst/>
          </a:prstGeom>
          <a:noFill/>
        </p:spPr>
        <p:txBody>
          <a:bodyPr wrap="square" rtlCol="0">
            <a:spAutoFit/>
          </a:bodyPr>
          <a:lstStyle/>
          <a:p>
            <a:pPr algn="ctr"/>
            <a:r>
              <a:rPr lang="zh-CN" altLang="en-US" sz="3600" b="1">
                <a:solidFill>
                  <a:schemeClr val="accent1">
                    <a:lumMod val="50000"/>
                  </a:schemeClr>
                </a:solidFill>
                <a:latin typeface="微软雅黑" panose="020B0503020204020204" pitchFamily="34" charset="-122"/>
                <a:ea typeface="微软雅黑" panose="020B0503020204020204" pitchFamily="34" charset="-122"/>
              </a:rPr>
              <a:t>进程同步</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1826141" cy="584775"/>
          </a:xfrm>
          <a:prstGeom prst="rect">
            <a:avLst/>
          </a:prstGeom>
          <a:noFill/>
        </p:spPr>
        <p:txBody>
          <a:bodyPr wrap="none" rtlCol="0">
            <a:spAutoFit/>
          </a:bodyPr>
          <a:lstStyle/>
          <a:p>
            <a:r>
              <a:rPr lang="zh-CN" altLang="en-US" sz="3200" b="1" dirty="0">
                <a:solidFill>
                  <a:srgbClr val="FF0000"/>
                </a:solidFill>
              </a:rPr>
              <a:t>基本概念</a:t>
            </a:r>
          </a:p>
        </p:txBody>
      </p:sp>
      <p:sp>
        <p:nvSpPr>
          <p:cNvPr id="8" name="文本框 7">
            <a:extLst>
              <a:ext uri="{FF2B5EF4-FFF2-40B4-BE49-F238E27FC236}">
                <a16:creationId xmlns:a16="http://schemas.microsoft.com/office/drawing/2014/main" id="{7E4B0174-3107-417E-BCDC-0E70844D481A}"/>
              </a:ext>
            </a:extLst>
          </p:cNvPr>
          <p:cNvSpPr txBox="1"/>
          <p:nvPr/>
        </p:nvSpPr>
        <p:spPr>
          <a:xfrm>
            <a:off x="917331" y="1673485"/>
            <a:ext cx="10357338" cy="5012078"/>
          </a:xfrm>
          <a:prstGeom prst="rect">
            <a:avLst/>
          </a:prstGeom>
          <a:noFill/>
        </p:spPr>
        <p:txBody>
          <a:bodyPr wrap="square" rtlCol="0">
            <a:spAutoFit/>
          </a:bodyPr>
          <a:lstStyle/>
          <a:p>
            <a:pPr>
              <a:lnSpc>
                <a:spcPct val="150000"/>
              </a:lnSpc>
            </a:pPr>
            <a:r>
              <a:rPr lang="zh-CN" altLang="en-US" sz="2400" b="1" dirty="0"/>
              <a:t>       根据操作系统的要求不同，处理机管理的策略也各有偏重，有以下衡量策略的指标</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周转时间（</a:t>
            </a:r>
            <a:r>
              <a:rPr lang="en-US" altLang="zh-CN" sz="2400" b="1" dirty="0">
                <a:solidFill>
                  <a:srgbClr val="FF0000"/>
                </a:solidFill>
              </a:rPr>
              <a:t>T</a:t>
            </a:r>
            <a:r>
              <a:rPr lang="zh-CN" altLang="en-US" sz="2400" b="1" dirty="0">
                <a:solidFill>
                  <a:srgbClr val="FF0000"/>
                </a:solidFill>
              </a:rPr>
              <a:t>）</a:t>
            </a:r>
            <a:r>
              <a:rPr lang="zh-CN" altLang="en-US" sz="2400" b="1" dirty="0"/>
              <a:t>：从用户将作业提交给计算机系统，直至作业结果返回给用户所需的时间</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吞吐率</a:t>
            </a:r>
            <a:r>
              <a:rPr lang="zh-CN" altLang="en-US" sz="2400" b="1" dirty="0"/>
              <a:t>：给定时间内，一个计算机系统完成的总工作量。单位时间内系统能处理的工作量</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响应时间（</a:t>
            </a:r>
            <a:r>
              <a:rPr lang="en-US" altLang="zh-CN" sz="2400" b="1" dirty="0">
                <a:solidFill>
                  <a:srgbClr val="FF0000"/>
                </a:solidFill>
              </a:rPr>
              <a:t>t</a:t>
            </a:r>
            <a:r>
              <a:rPr lang="zh-CN" altLang="en-US" sz="2400" b="1" dirty="0">
                <a:solidFill>
                  <a:srgbClr val="FF0000"/>
                </a:solidFill>
              </a:rPr>
              <a:t>）</a:t>
            </a:r>
            <a:r>
              <a:rPr lang="zh-CN" altLang="en-US" sz="2400" b="1" dirty="0"/>
              <a:t>：从用户向计算机发出一个命令到计算机把相应的命令结果返回给用户所用的时间。</a:t>
            </a:r>
            <a:endParaRPr lang="en-US" altLang="zh-CN" sz="2400" b="1" dirty="0"/>
          </a:p>
          <a:p>
            <a:pPr marL="342900" indent="-342900">
              <a:lnSpc>
                <a:spcPct val="150000"/>
              </a:lnSpc>
              <a:buFont typeface="Wingdings" panose="05000000000000000000" pitchFamily="2" charset="2"/>
              <a:buChar char="Ø"/>
            </a:pPr>
            <a:r>
              <a:rPr lang="zh-CN" altLang="en-US" sz="2400" b="1" dirty="0">
                <a:solidFill>
                  <a:srgbClr val="FF0000"/>
                </a:solidFill>
              </a:rPr>
              <a:t>设备利用率</a:t>
            </a:r>
            <a:r>
              <a:rPr lang="zh-CN" altLang="en-US" sz="2400" b="1" dirty="0"/>
              <a:t>：输入输入设备的使用情况。</a:t>
            </a:r>
          </a:p>
        </p:txBody>
      </p:sp>
    </p:spTree>
    <p:extLst>
      <p:ext uri="{BB962C8B-B14F-4D97-AF65-F5344CB8AC3E}">
        <p14:creationId xmlns:p14="http://schemas.microsoft.com/office/powerpoint/2010/main" val="60172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连接符: 肘形 58">
            <a:extLst>
              <a:ext uri="{FF2B5EF4-FFF2-40B4-BE49-F238E27FC236}">
                <a16:creationId xmlns:a16="http://schemas.microsoft.com/office/drawing/2014/main" id="{590D9811-5ADA-4D1C-AF70-6F567026663A}"/>
              </a:ext>
            </a:extLst>
          </p:cNvPr>
          <p:cNvCxnSpPr>
            <a:stCxn id="16" idx="6"/>
            <a:endCxn id="17" idx="2"/>
          </p:cNvCxnSpPr>
          <p:nvPr/>
        </p:nvCxnSpPr>
        <p:spPr>
          <a:xfrm flipV="1">
            <a:off x="6964867" y="3622431"/>
            <a:ext cx="2021154" cy="1477108"/>
          </a:xfrm>
          <a:prstGeom prst="bentConnector3">
            <a:avLst>
              <a:gd name="adj1" fmla="val 57830"/>
            </a:avLst>
          </a:prstGeom>
          <a:ln>
            <a:tailEnd type="triangle"/>
          </a:ln>
        </p:spPr>
        <p:style>
          <a:lnRef idx="3">
            <a:schemeClr val="dk1"/>
          </a:lnRef>
          <a:fillRef idx="0">
            <a:schemeClr val="dk1"/>
          </a:fillRef>
          <a:effectRef idx="2">
            <a:schemeClr val="dk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调度的层次</a:t>
            </a:r>
          </a:p>
        </p:txBody>
      </p:sp>
      <p:sp>
        <p:nvSpPr>
          <p:cNvPr id="10" name="椭圆 9">
            <a:extLst>
              <a:ext uri="{FF2B5EF4-FFF2-40B4-BE49-F238E27FC236}">
                <a16:creationId xmlns:a16="http://schemas.microsoft.com/office/drawing/2014/main" id="{3F6492C3-763C-40D9-984D-CDB3F048B958}"/>
              </a:ext>
            </a:extLst>
          </p:cNvPr>
          <p:cNvSpPr/>
          <p:nvPr/>
        </p:nvSpPr>
        <p:spPr>
          <a:xfrm>
            <a:off x="1128557" y="3138854"/>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提交</a:t>
            </a:r>
            <a:endParaRPr lang="en-US" altLang="zh-CN" sz="2000" dirty="0">
              <a:solidFill>
                <a:schemeClr val="tx1"/>
              </a:solidFill>
            </a:endParaRPr>
          </a:p>
          <a:p>
            <a:pPr algn="ctr"/>
            <a:r>
              <a:rPr lang="zh-CN" altLang="en-US" sz="2000" dirty="0">
                <a:solidFill>
                  <a:schemeClr val="tx1"/>
                </a:solidFill>
              </a:rPr>
              <a:t>状态</a:t>
            </a:r>
          </a:p>
        </p:txBody>
      </p:sp>
      <p:sp>
        <p:nvSpPr>
          <p:cNvPr id="11" name="椭圆 10">
            <a:extLst>
              <a:ext uri="{FF2B5EF4-FFF2-40B4-BE49-F238E27FC236}">
                <a16:creationId xmlns:a16="http://schemas.microsoft.com/office/drawing/2014/main" id="{D9AAA8D6-C183-4EE3-9877-643A81C8BD8D}"/>
              </a:ext>
            </a:extLst>
          </p:cNvPr>
          <p:cNvSpPr/>
          <p:nvPr/>
        </p:nvSpPr>
        <p:spPr>
          <a:xfrm>
            <a:off x="2535326" y="3138854"/>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收容状态</a:t>
            </a:r>
          </a:p>
        </p:txBody>
      </p:sp>
      <p:sp>
        <p:nvSpPr>
          <p:cNvPr id="17" name="椭圆 16">
            <a:extLst>
              <a:ext uri="{FF2B5EF4-FFF2-40B4-BE49-F238E27FC236}">
                <a16:creationId xmlns:a16="http://schemas.microsoft.com/office/drawing/2014/main" id="{74FA8F22-CF88-4F5A-BE86-001AE795B4D9}"/>
              </a:ext>
            </a:extLst>
          </p:cNvPr>
          <p:cNvSpPr/>
          <p:nvPr/>
        </p:nvSpPr>
        <p:spPr>
          <a:xfrm>
            <a:off x="8986021" y="3138854"/>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完成</a:t>
            </a:r>
            <a:endParaRPr lang="en-US" altLang="zh-CN" sz="2000" dirty="0">
              <a:solidFill>
                <a:schemeClr val="tx1"/>
              </a:solidFill>
            </a:endParaRPr>
          </a:p>
          <a:p>
            <a:pPr algn="ctr"/>
            <a:r>
              <a:rPr lang="zh-CN" altLang="en-US" sz="2000" dirty="0">
                <a:solidFill>
                  <a:schemeClr val="tx1"/>
                </a:solidFill>
              </a:rPr>
              <a:t>状态</a:t>
            </a:r>
          </a:p>
        </p:txBody>
      </p:sp>
      <p:cxnSp>
        <p:nvCxnSpPr>
          <p:cNvPr id="19" name="直接箭头连接符 18">
            <a:extLst>
              <a:ext uri="{FF2B5EF4-FFF2-40B4-BE49-F238E27FC236}">
                <a16:creationId xmlns:a16="http://schemas.microsoft.com/office/drawing/2014/main" id="{47E88925-2D86-4E99-948A-D3C1755217FA}"/>
              </a:ext>
            </a:extLst>
          </p:cNvPr>
          <p:cNvCxnSpPr>
            <a:stCxn id="10" idx="6"/>
            <a:endCxn id="11" idx="2"/>
          </p:cNvCxnSpPr>
          <p:nvPr/>
        </p:nvCxnSpPr>
        <p:spPr>
          <a:xfrm>
            <a:off x="2130880" y="3622431"/>
            <a:ext cx="404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D032CDC8-53A5-450E-97C3-AA6C25004ECD}"/>
              </a:ext>
            </a:extLst>
          </p:cNvPr>
          <p:cNvCxnSpPr>
            <a:stCxn id="12" idx="4"/>
            <a:endCxn id="14" idx="0"/>
          </p:cNvCxnSpPr>
          <p:nvPr/>
        </p:nvCxnSpPr>
        <p:spPr>
          <a:xfrm>
            <a:off x="5420714" y="2655277"/>
            <a:ext cx="0" cy="48357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9F485286-9D5B-4BFD-839A-F47BE443851C}"/>
              </a:ext>
            </a:extLst>
          </p:cNvPr>
          <p:cNvCxnSpPr>
            <a:stCxn id="13" idx="4"/>
            <a:endCxn id="15" idx="0"/>
          </p:cNvCxnSpPr>
          <p:nvPr/>
        </p:nvCxnSpPr>
        <p:spPr>
          <a:xfrm>
            <a:off x="7504405" y="2655277"/>
            <a:ext cx="4509" cy="48357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组合 48">
            <a:extLst>
              <a:ext uri="{FF2B5EF4-FFF2-40B4-BE49-F238E27FC236}">
                <a16:creationId xmlns:a16="http://schemas.microsoft.com/office/drawing/2014/main" id="{1801C927-E532-469D-9453-75A62F17827A}"/>
              </a:ext>
            </a:extLst>
          </p:cNvPr>
          <p:cNvGrpSpPr/>
          <p:nvPr/>
        </p:nvGrpSpPr>
        <p:grpSpPr>
          <a:xfrm>
            <a:off x="4501662" y="2983736"/>
            <a:ext cx="3842238" cy="2838749"/>
            <a:chOff x="4501662" y="2983736"/>
            <a:chExt cx="3842238" cy="2838749"/>
          </a:xfrm>
        </p:grpSpPr>
        <p:sp>
          <p:nvSpPr>
            <p:cNvPr id="14" name="椭圆 13">
              <a:extLst>
                <a:ext uri="{FF2B5EF4-FFF2-40B4-BE49-F238E27FC236}">
                  <a16:creationId xmlns:a16="http://schemas.microsoft.com/office/drawing/2014/main" id="{48071CDE-5D54-4912-9BCC-F407CD46A795}"/>
                </a:ext>
              </a:extLst>
            </p:cNvPr>
            <p:cNvSpPr/>
            <p:nvPr/>
          </p:nvSpPr>
          <p:spPr>
            <a:xfrm>
              <a:off x="4919552" y="3138854"/>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就绪</a:t>
              </a:r>
            </a:p>
          </p:txBody>
        </p:sp>
        <p:sp>
          <p:nvSpPr>
            <p:cNvPr id="15" name="椭圆 14">
              <a:extLst>
                <a:ext uri="{FF2B5EF4-FFF2-40B4-BE49-F238E27FC236}">
                  <a16:creationId xmlns:a16="http://schemas.microsoft.com/office/drawing/2014/main" id="{FC3C5867-A771-456B-8A36-63FFC628AB2C}"/>
                </a:ext>
              </a:extLst>
            </p:cNvPr>
            <p:cNvSpPr/>
            <p:nvPr/>
          </p:nvSpPr>
          <p:spPr>
            <a:xfrm>
              <a:off x="7007752" y="3138854"/>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等待</a:t>
              </a:r>
            </a:p>
          </p:txBody>
        </p:sp>
        <p:sp>
          <p:nvSpPr>
            <p:cNvPr id="16" name="椭圆 15">
              <a:extLst>
                <a:ext uri="{FF2B5EF4-FFF2-40B4-BE49-F238E27FC236}">
                  <a16:creationId xmlns:a16="http://schemas.microsoft.com/office/drawing/2014/main" id="{5965F2F3-6A64-4B69-84F0-F6B22AA7EACC}"/>
                </a:ext>
              </a:extLst>
            </p:cNvPr>
            <p:cNvSpPr/>
            <p:nvPr/>
          </p:nvSpPr>
          <p:spPr>
            <a:xfrm>
              <a:off x="5962544" y="4615962"/>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执行</a:t>
              </a:r>
            </a:p>
          </p:txBody>
        </p:sp>
        <p:sp>
          <p:nvSpPr>
            <p:cNvPr id="34" name="矩形 33">
              <a:extLst>
                <a:ext uri="{FF2B5EF4-FFF2-40B4-BE49-F238E27FC236}">
                  <a16:creationId xmlns:a16="http://schemas.microsoft.com/office/drawing/2014/main" id="{5FBD67F3-BD42-4CDD-B3CA-70829F086440}"/>
                </a:ext>
              </a:extLst>
            </p:cNvPr>
            <p:cNvSpPr/>
            <p:nvPr/>
          </p:nvSpPr>
          <p:spPr>
            <a:xfrm>
              <a:off x="4501662" y="2983736"/>
              <a:ext cx="3842238" cy="2751972"/>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dirty="0"/>
            </a:p>
          </p:txBody>
        </p:sp>
        <p:cxnSp>
          <p:nvCxnSpPr>
            <p:cNvPr id="39" name="直接箭头连接符 38">
              <a:extLst>
                <a:ext uri="{FF2B5EF4-FFF2-40B4-BE49-F238E27FC236}">
                  <a16:creationId xmlns:a16="http://schemas.microsoft.com/office/drawing/2014/main" id="{A17A9B38-1A30-4885-B119-4928944F4181}"/>
                </a:ext>
              </a:extLst>
            </p:cNvPr>
            <p:cNvCxnSpPr>
              <a:cxnSpLocks/>
              <a:stCxn id="16" idx="1"/>
              <a:endCxn id="14" idx="5"/>
            </p:cNvCxnSpPr>
            <p:nvPr/>
          </p:nvCxnSpPr>
          <p:spPr>
            <a:xfrm flipH="1" flipV="1">
              <a:off x="5775088" y="3964372"/>
              <a:ext cx="334243" cy="79322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直接箭头连接符 40">
              <a:extLst>
                <a:ext uri="{FF2B5EF4-FFF2-40B4-BE49-F238E27FC236}">
                  <a16:creationId xmlns:a16="http://schemas.microsoft.com/office/drawing/2014/main" id="{D7789789-52D6-42CE-9A77-8CD5C61F20CB}"/>
                </a:ext>
              </a:extLst>
            </p:cNvPr>
            <p:cNvCxnSpPr>
              <a:stCxn id="15" idx="2"/>
              <a:endCxn id="14" idx="6"/>
            </p:cNvCxnSpPr>
            <p:nvPr/>
          </p:nvCxnSpPr>
          <p:spPr>
            <a:xfrm flipH="1">
              <a:off x="5921875" y="3622431"/>
              <a:ext cx="10858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1A5E7BDC-ABEB-46F5-AF9C-1E38935D2942}"/>
                </a:ext>
              </a:extLst>
            </p:cNvPr>
            <p:cNvCxnSpPr>
              <a:stCxn id="16" idx="7"/>
              <a:endCxn id="15" idx="3"/>
            </p:cNvCxnSpPr>
            <p:nvPr/>
          </p:nvCxnSpPr>
          <p:spPr>
            <a:xfrm flipV="1">
              <a:off x="6818080" y="3964372"/>
              <a:ext cx="336459" cy="793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文本框 45">
              <a:extLst>
                <a:ext uri="{FF2B5EF4-FFF2-40B4-BE49-F238E27FC236}">
                  <a16:creationId xmlns:a16="http://schemas.microsoft.com/office/drawing/2014/main" id="{8FAA2917-E21A-49F7-8A31-890E745EBBCF}"/>
                </a:ext>
              </a:extLst>
            </p:cNvPr>
            <p:cNvSpPr txBox="1"/>
            <p:nvPr/>
          </p:nvSpPr>
          <p:spPr>
            <a:xfrm>
              <a:off x="4534476" y="5161085"/>
              <a:ext cx="902811" cy="661400"/>
            </a:xfrm>
            <a:prstGeom prst="rect">
              <a:avLst/>
            </a:prstGeom>
            <a:noFill/>
          </p:spPr>
          <p:txBody>
            <a:bodyPr wrap="none" rtlCol="0">
              <a:spAutoFit/>
            </a:bodyPr>
            <a:lstStyle/>
            <a:p>
              <a:pPr algn="l">
                <a:lnSpc>
                  <a:spcPct val="150000"/>
                </a:lnSpc>
              </a:pPr>
              <a:r>
                <a:rPr lang="zh-CN" altLang="en-US" sz="2800" dirty="0"/>
                <a:t>内存</a:t>
              </a:r>
            </a:p>
          </p:txBody>
        </p:sp>
      </p:grpSp>
      <p:grpSp>
        <p:nvGrpSpPr>
          <p:cNvPr id="48" name="组合 47">
            <a:extLst>
              <a:ext uri="{FF2B5EF4-FFF2-40B4-BE49-F238E27FC236}">
                <a16:creationId xmlns:a16="http://schemas.microsoft.com/office/drawing/2014/main" id="{FB696579-7671-408D-BFA6-7A1C61AA8251}"/>
              </a:ext>
            </a:extLst>
          </p:cNvPr>
          <p:cNvGrpSpPr/>
          <p:nvPr/>
        </p:nvGrpSpPr>
        <p:grpSpPr>
          <a:xfrm>
            <a:off x="4501663" y="1491415"/>
            <a:ext cx="3842238" cy="1313331"/>
            <a:chOff x="4567631" y="1491415"/>
            <a:chExt cx="3776269" cy="1313331"/>
          </a:xfrm>
        </p:grpSpPr>
        <p:grpSp>
          <p:nvGrpSpPr>
            <p:cNvPr id="23" name="组合 22">
              <a:extLst>
                <a:ext uri="{FF2B5EF4-FFF2-40B4-BE49-F238E27FC236}">
                  <a16:creationId xmlns:a16="http://schemas.microsoft.com/office/drawing/2014/main" id="{582D3A6B-0617-4C3F-A2F1-D6F6412E0D1A}"/>
                </a:ext>
              </a:extLst>
            </p:cNvPr>
            <p:cNvGrpSpPr/>
            <p:nvPr/>
          </p:nvGrpSpPr>
          <p:grpSpPr>
            <a:xfrm>
              <a:off x="4567631" y="1509133"/>
              <a:ext cx="3776269" cy="1295613"/>
              <a:chOff x="4567631" y="1509133"/>
              <a:chExt cx="3776269" cy="1295613"/>
            </a:xfrm>
          </p:grpSpPr>
          <p:sp>
            <p:nvSpPr>
              <p:cNvPr id="12" name="椭圆 11">
                <a:extLst>
                  <a:ext uri="{FF2B5EF4-FFF2-40B4-BE49-F238E27FC236}">
                    <a16:creationId xmlns:a16="http://schemas.microsoft.com/office/drawing/2014/main" id="{386996AF-EB7E-4829-AB3B-3EB3C558FBC9}"/>
                  </a:ext>
                </a:extLst>
              </p:cNvPr>
              <p:cNvSpPr/>
              <p:nvPr/>
            </p:nvSpPr>
            <p:spPr>
              <a:xfrm>
                <a:off x="4969740" y="1688123"/>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就绪</a:t>
                </a:r>
              </a:p>
            </p:txBody>
          </p:sp>
          <p:sp>
            <p:nvSpPr>
              <p:cNvPr id="13" name="椭圆 12">
                <a:extLst>
                  <a:ext uri="{FF2B5EF4-FFF2-40B4-BE49-F238E27FC236}">
                    <a16:creationId xmlns:a16="http://schemas.microsoft.com/office/drawing/2014/main" id="{E262FD2E-14A5-41CC-8608-9676BE066F00}"/>
                  </a:ext>
                </a:extLst>
              </p:cNvPr>
              <p:cNvSpPr/>
              <p:nvPr/>
            </p:nvSpPr>
            <p:spPr>
              <a:xfrm>
                <a:off x="7017656" y="1688123"/>
                <a:ext cx="1002323" cy="967154"/>
              </a:xfrm>
              <a:prstGeom prst="ellipse">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000" dirty="0">
                    <a:solidFill>
                      <a:schemeClr val="tx1"/>
                    </a:solidFill>
                  </a:rPr>
                  <a:t>等待</a:t>
                </a:r>
              </a:p>
            </p:txBody>
          </p:sp>
          <p:sp>
            <p:nvSpPr>
              <p:cNvPr id="22" name="矩形 21">
                <a:extLst>
                  <a:ext uri="{FF2B5EF4-FFF2-40B4-BE49-F238E27FC236}">
                    <a16:creationId xmlns:a16="http://schemas.microsoft.com/office/drawing/2014/main" id="{A1FDE8F0-E481-44E3-9502-05409669B893}"/>
                  </a:ext>
                </a:extLst>
              </p:cNvPr>
              <p:cNvSpPr/>
              <p:nvPr/>
            </p:nvSpPr>
            <p:spPr>
              <a:xfrm>
                <a:off x="4567631" y="1509133"/>
                <a:ext cx="3776269" cy="129561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000" dirty="0"/>
              </a:p>
            </p:txBody>
          </p:sp>
        </p:grpSp>
        <p:cxnSp>
          <p:nvCxnSpPr>
            <p:cNvPr id="25" name="直接箭头连接符 24">
              <a:extLst>
                <a:ext uri="{FF2B5EF4-FFF2-40B4-BE49-F238E27FC236}">
                  <a16:creationId xmlns:a16="http://schemas.microsoft.com/office/drawing/2014/main" id="{12E59F69-B9FF-4861-83E0-A632C40C0C36}"/>
                </a:ext>
              </a:extLst>
            </p:cNvPr>
            <p:cNvCxnSpPr>
              <a:stCxn id="13" idx="2"/>
              <a:endCxn id="12" idx="6"/>
            </p:cNvCxnSpPr>
            <p:nvPr/>
          </p:nvCxnSpPr>
          <p:spPr>
            <a:xfrm flipH="1">
              <a:off x="5972063" y="2171700"/>
              <a:ext cx="10455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A42848E4-F763-4DB9-AC79-C72D687FE381}"/>
                </a:ext>
              </a:extLst>
            </p:cNvPr>
            <p:cNvSpPr txBox="1"/>
            <p:nvPr/>
          </p:nvSpPr>
          <p:spPr>
            <a:xfrm>
              <a:off x="6073967" y="1491415"/>
              <a:ext cx="887310" cy="661400"/>
            </a:xfrm>
            <a:prstGeom prst="rect">
              <a:avLst/>
            </a:prstGeom>
            <a:noFill/>
          </p:spPr>
          <p:txBody>
            <a:bodyPr wrap="none" rtlCol="0">
              <a:spAutoFit/>
            </a:bodyPr>
            <a:lstStyle/>
            <a:p>
              <a:pPr algn="l">
                <a:lnSpc>
                  <a:spcPct val="150000"/>
                </a:lnSpc>
              </a:pPr>
              <a:r>
                <a:rPr lang="zh-CN" altLang="en-US" sz="2800" dirty="0"/>
                <a:t>外存</a:t>
              </a:r>
            </a:p>
          </p:txBody>
        </p:sp>
      </p:grpSp>
      <p:cxnSp>
        <p:nvCxnSpPr>
          <p:cNvPr id="63" name="直接箭头连接符 62">
            <a:extLst>
              <a:ext uri="{FF2B5EF4-FFF2-40B4-BE49-F238E27FC236}">
                <a16:creationId xmlns:a16="http://schemas.microsoft.com/office/drawing/2014/main" id="{4E1DE141-A582-4D54-95D5-6C51AF2B912A}"/>
              </a:ext>
            </a:extLst>
          </p:cNvPr>
          <p:cNvCxnSpPr>
            <a:cxnSpLocks/>
            <a:stCxn id="11" idx="6"/>
            <a:endCxn id="14" idx="2"/>
          </p:cNvCxnSpPr>
          <p:nvPr/>
        </p:nvCxnSpPr>
        <p:spPr>
          <a:xfrm>
            <a:off x="3537649" y="3622431"/>
            <a:ext cx="13819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文本框 63">
            <a:extLst>
              <a:ext uri="{FF2B5EF4-FFF2-40B4-BE49-F238E27FC236}">
                <a16:creationId xmlns:a16="http://schemas.microsoft.com/office/drawing/2014/main" id="{9BF0F240-8EA0-40DB-945E-E5A2A65F75A3}"/>
              </a:ext>
            </a:extLst>
          </p:cNvPr>
          <p:cNvSpPr txBox="1"/>
          <p:nvPr/>
        </p:nvSpPr>
        <p:spPr>
          <a:xfrm>
            <a:off x="5066523" y="6177849"/>
            <a:ext cx="1620957" cy="661400"/>
          </a:xfrm>
          <a:prstGeom prst="rect">
            <a:avLst/>
          </a:prstGeom>
          <a:noFill/>
        </p:spPr>
        <p:txBody>
          <a:bodyPr wrap="none" rtlCol="0">
            <a:spAutoFit/>
          </a:bodyPr>
          <a:lstStyle/>
          <a:p>
            <a:pPr algn="l">
              <a:lnSpc>
                <a:spcPct val="150000"/>
              </a:lnSpc>
            </a:pPr>
            <a:r>
              <a:rPr lang="zh-CN" altLang="en-US" sz="2800" dirty="0"/>
              <a:t>作业调度</a:t>
            </a:r>
          </a:p>
        </p:txBody>
      </p:sp>
      <p:sp>
        <p:nvSpPr>
          <p:cNvPr id="65" name="文本框 64">
            <a:extLst>
              <a:ext uri="{FF2B5EF4-FFF2-40B4-BE49-F238E27FC236}">
                <a16:creationId xmlns:a16="http://schemas.microsoft.com/office/drawing/2014/main" id="{D74DA855-C172-4310-AF0D-F89F065921FE}"/>
              </a:ext>
            </a:extLst>
          </p:cNvPr>
          <p:cNvSpPr txBox="1"/>
          <p:nvPr/>
        </p:nvSpPr>
        <p:spPr>
          <a:xfrm>
            <a:off x="9024973" y="2154245"/>
            <a:ext cx="1620957" cy="661400"/>
          </a:xfrm>
          <a:prstGeom prst="rect">
            <a:avLst/>
          </a:prstGeom>
          <a:noFill/>
        </p:spPr>
        <p:txBody>
          <a:bodyPr wrap="none" rtlCol="0">
            <a:spAutoFit/>
          </a:bodyPr>
          <a:lstStyle/>
          <a:p>
            <a:pPr algn="l">
              <a:lnSpc>
                <a:spcPct val="150000"/>
              </a:lnSpc>
            </a:pPr>
            <a:r>
              <a:rPr lang="zh-CN" altLang="en-US" sz="2800" dirty="0"/>
              <a:t>交换调度</a:t>
            </a:r>
          </a:p>
        </p:txBody>
      </p:sp>
      <p:sp>
        <p:nvSpPr>
          <p:cNvPr id="66" name="文本框 65">
            <a:extLst>
              <a:ext uri="{FF2B5EF4-FFF2-40B4-BE49-F238E27FC236}">
                <a16:creationId xmlns:a16="http://schemas.microsoft.com/office/drawing/2014/main" id="{0C078DE4-E891-4549-8FBA-F55E63FDE16C}"/>
              </a:ext>
            </a:extLst>
          </p:cNvPr>
          <p:cNvSpPr txBox="1"/>
          <p:nvPr/>
        </p:nvSpPr>
        <p:spPr>
          <a:xfrm>
            <a:off x="9126379" y="4757598"/>
            <a:ext cx="1620957" cy="661400"/>
          </a:xfrm>
          <a:prstGeom prst="rect">
            <a:avLst/>
          </a:prstGeom>
          <a:noFill/>
        </p:spPr>
        <p:txBody>
          <a:bodyPr wrap="none" rtlCol="0">
            <a:spAutoFit/>
          </a:bodyPr>
          <a:lstStyle/>
          <a:p>
            <a:pPr algn="l">
              <a:lnSpc>
                <a:spcPct val="150000"/>
              </a:lnSpc>
            </a:pPr>
            <a:r>
              <a:rPr lang="zh-CN" altLang="en-US" sz="2800" dirty="0"/>
              <a:t>进程调度</a:t>
            </a:r>
          </a:p>
        </p:txBody>
      </p:sp>
      <p:sp>
        <p:nvSpPr>
          <p:cNvPr id="67" name="文本框 66">
            <a:extLst>
              <a:ext uri="{FF2B5EF4-FFF2-40B4-BE49-F238E27FC236}">
                <a16:creationId xmlns:a16="http://schemas.microsoft.com/office/drawing/2014/main" id="{44570B5B-2CE9-4E1A-A9A0-25302DE544B2}"/>
              </a:ext>
            </a:extLst>
          </p:cNvPr>
          <p:cNvSpPr txBox="1"/>
          <p:nvPr/>
        </p:nvSpPr>
        <p:spPr>
          <a:xfrm>
            <a:off x="9126379" y="5634146"/>
            <a:ext cx="1620957" cy="661400"/>
          </a:xfrm>
          <a:prstGeom prst="rect">
            <a:avLst/>
          </a:prstGeom>
          <a:noFill/>
        </p:spPr>
        <p:txBody>
          <a:bodyPr wrap="none" rtlCol="0">
            <a:spAutoFit/>
          </a:bodyPr>
          <a:lstStyle/>
          <a:p>
            <a:pPr algn="l">
              <a:lnSpc>
                <a:spcPct val="150000"/>
              </a:lnSpc>
            </a:pPr>
            <a:r>
              <a:rPr lang="zh-CN" altLang="en-US" sz="2800" dirty="0"/>
              <a:t>线程调度</a:t>
            </a:r>
          </a:p>
        </p:txBody>
      </p:sp>
      <p:cxnSp>
        <p:nvCxnSpPr>
          <p:cNvPr id="69" name="连接符: 肘形 68">
            <a:extLst>
              <a:ext uri="{FF2B5EF4-FFF2-40B4-BE49-F238E27FC236}">
                <a16:creationId xmlns:a16="http://schemas.microsoft.com/office/drawing/2014/main" id="{B5EEACF9-D34A-4F3F-B417-D42FB025D8B9}"/>
              </a:ext>
            </a:extLst>
          </p:cNvPr>
          <p:cNvCxnSpPr>
            <a:stCxn id="67" idx="1"/>
            <a:endCxn id="16" idx="4"/>
          </p:cNvCxnSpPr>
          <p:nvPr/>
        </p:nvCxnSpPr>
        <p:spPr>
          <a:xfrm rot="10800000">
            <a:off x="6463707" y="5583116"/>
            <a:ext cx="2662673" cy="3817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7" name="矩形 56">
            <a:extLst>
              <a:ext uri="{FF2B5EF4-FFF2-40B4-BE49-F238E27FC236}">
                <a16:creationId xmlns:a16="http://schemas.microsoft.com/office/drawing/2014/main" id="{85B55DA3-2790-46DD-9A5B-11A1BA304C9E}"/>
              </a:ext>
            </a:extLst>
          </p:cNvPr>
          <p:cNvSpPr/>
          <p:nvPr/>
        </p:nvSpPr>
        <p:spPr>
          <a:xfrm>
            <a:off x="4255477" y="1230923"/>
            <a:ext cx="4360985" cy="4791808"/>
          </a:xfrm>
          <a:prstGeom prst="rect">
            <a:avLst/>
          </a:prstGeom>
          <a:solidFill>
            <a:schemeClr val="accent1">
              <a:lumMod val="40000"/>
              <a:lumOff val="60000"/>
            </a:schemeClr>
          </a:solid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4000" dirty="0">
                <a:solidFill>
                  <a:schemeClr val="tx1"/>
                </a:solidFill>
              </a:rPr>
              <a:t>执行</a:t>
            </a:r>
            <a:endParaRPr lang="en-US" altLang="zh-CN" sz="4000" dirty="0">
              <a:solidFill>
                <a:schemeClr val="tx1"/>
              </a:solidFill>
            </a:endParaRPr>
          </a:p>
          <a:p>
            <a:pPr algn="ctr"/>
            <a:r>
              <a:rPr lang="zh-CN" altLang="en-US" sz="4000" dirty="0">
                <a:solidFill>
                  <a:schemeClr val="tx1"/>
                </a:solidFill>
              </a:rPr>
              <a:t>状态</a:t>
            </a:r>
          </a:p>
        </p:txBody>
      </p:sp>
    </p:spTree>
    <p:extLst>
      <p:ext uri="{BB962C8B-B14F-4D97-AF65-F5344CB8AC3E}">
        <p14:creationId xmlns:p14="http://schemas.microsoft.com/office/powerpoint/2010/main" val="369643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anim calcmode="lin" valueType="num">
                                      <p:cBhvr>
                                        <p:cTn id="29" dur="1000" fill="hold"/>
                                        <p:tgtEl>
                                          <p:spTgt spid="64"/>
                                        </p:tgtEl>
                                        <p:attrNameLst>
                                          <p:attrName>ppt_x</p:attrName>
                                        </p:attrNameLst>
                                      </p:cBhvr>
                                      <p:tavLst>
                                        <p:tav tm="0">
                                          <p:val>
                                            <p:strVal val="#ppt_x"/>
                                          </p:val>
                                        </p:tav>
                                        <p:tav tm="100000">
                                          <p:val>
                                            <p:strVal val="#ppt_x"/>
                                          </p:val>
                                        </p:tav>
                                      </p:tavLst>
                                    </p:anim>
                                    <p:anim calcmode="lin" valueType="num">
                                      <p:cBhvr>
                                        <p:cTn id="3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57"/>
                                        </p:tgtEl>
                                      </p:cBhvr>
                                    </p:animEffect>
                                    <p:set>
                                      <p:cBhvr>
                                        <p:cTn id="35" dur="1" fill="hold">
                                          <p:stCondLst>
                                            <p:cond delay="499"/>
                                          </p:stCondLst>
                                        </p:cTn>
                                        <p:tgtEl>
                                          <p:spTgt spid="5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circle(in)">
                                      <p:cBhvr>
                                        <p:cTn id="40" dur="2000"/>
                                        <p:tgtEl>
                                          <p:spTgt spid="48"/>
                                        </p:tgtEl>
                                      </p:cBhvr>
                                    </p:animEffect>
                                  </p:childTnLst>
                                </p:cTn>
                              </p:par>
                              <p:par>
                                <p:cTn id="41" presetID="6" presetClass="entr" presetSubtype="16"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circle(in)">
                                      <p:cBhvr>
                                        <p:cTn id="43" dur="20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mph" presetSubtype="0" fill="hold" nodeType="clickEffect">
                                  <p:stCondLst>
                                    <p:cond delay="0"/>
                                  </p:stCondLst>
                                  <p:childTnLst>
                                    <p:animRot by="21600000">
                                      <p:cBhvr>
                                        <p:cTn id="53" dur="2000" fill="hold"/>
                                        <p:tgtEl>
                                          <p:spTgt spid="27"/>
                                        </p:tgtEl>
                                        <p:attrNameLst>
                                          <p:attrName>r</p:attrName>
                                        </p:attrNameLst>
                                      </p:cBhvr>
                                    </p:animRot>
                                  </p:childTnLst>
                                </p:cTn>
                              </p:par>
                              <p:par>
                                <p:cTn id="54" presetID="8" presetClass="emph" presetSubtype="0" fill="hold" nodeType="withEffect">
                                  <p:stCondLst>
                                    <p:cond delay="0"/>
                                  </p:stCondLst>
                                  <p:childTnLst>
                                    <p:animRot by="21600000">
                                      <p:cBhvr>
                                        <p:cTn id="55" dur="2000" fill="hold"/>
                                        <p:tgtEl>
                                          <p:spTgt spid="29"/>
                                        </p:tgtEl>
                                        <p:attrNameLst>
                                          <p:attrName>r</p:attrName>
                                        </p:attrNameLst>
                                      </p:cBhvr>
                                    </p:animRot>
                                  </p:childTnLst>
                                </p:cTn>
                              </p:par>
                              <p:par>
                                <p:cTn id="56" presetID="42"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1000"/>
                                        <p:tgtEl>
                                          <p:spTgt spid="65"/>
                                        </p:tgtEl>
                                      </p:cBhvr>
                                    </p:animEffect>
                                    <p:anim calcmode="lin" valueType="num">
                                      <p:cBhvr>
                                        <p:cTn id="59" dur="1000" fill="hold"/>
                                        <p:tgtEl>
                                          <p:spTgt spid="65"/>
                                        </p:tgtEl>
                                        <p:attrNameLst>
                                          <p:attrName>ppt_x</p:attrName>
                                        </p:attrNameLst>
                                      </p:cBhvr>
                                      <p:tavLst>
                                        <p:tav tm="0">
                                          <p:val>
                                            <p:strVal val="#ppt_x"/>
                                          </p:val>
                                        </p:tav>
                                        <p:tav tm="100000">
                                          <p:val>
                                            <p:strVal val="#ppt_x"/>
                                          </p:val>
                                        </p:tav>
                                      </p:tavLst>
                                    </p:anim>
                                    <p:anim calcmode="lin" valueType="num">
                                      <p:cBhvr>
                                        <p:cTn id="60"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6" presetClass="emph" presetSubtype="0" fill="hold" nodeType="clickEffect">
                                  <p:stCondLst>
                                    <p:cond delay="0"/>
                                  </p:stCondLst>
                                  <p:childTnLst>
                                    <p:animEffect transition="out" filter="fade">
                                      <p:cBhvr>
                                        <p:cTn id="64" dur="3000" tmFilter="0, 0; .2, .5; .8, .5; 1, 0"/>
                                        <p:tgtEl>
                                          <p:spTgt spid="49"/>
                                        </p:tgtEl>
                                      </p:cBhvr>
                                    </p:animEffect>
                                    <p:animScale>
                                      <p:cBhvr>
                                        <p:cTn id="65" dur="1500" autoRev="1" fill="hold"/>
                                        <p:tgtEl>
                                          <p:spTgt spid="49"/>
                                        </p:tgtEl>
                                      </p:cBhvr>
                                      <p:by x="105000" y="105000"/>
                                    </p:animScale>
                                  </p:childTnLst>
                                </p:cTn>
                              </p:par>
                              <p:par>
                                <p:cTn id="66" presetID="42" presetClass="entr" presetSubtype="0"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000"/>
                                        <p:tgtEl>
                                          <p:spTgt spid="66"/>
                                        </p:tgtEl>
                                      </p:cBhvr>
                                    </p:animEffect>
                                    <p:anim calcmode="lin" valueType="num">
                                      <p:cBhvr>
                                        <p:cTn id="69" dur="1000" fill="hold"/>
                                        <p:tgtEl>
                                          <p:spTgt spid="66"/>
                                        </p:tgtEl>
                                        <p:attrNameLst>
                                          <p:attrName>ppt_x</p:attrName>
                                        </p:attrNameLst>
                                      </p:cBhvr>
                                      <p:tavLst>
                                        <p:tav tm="0">
                                          <p:val>
                                            <p:strVal val="#ppt_x"/>
                                          </p:val>
                                        </p:tav>
                                        <p:tav tm="100000">
                                          <p:val>
                                            <p:strVal val="#ppt_x"/>
                                          </p:val>
                                        </p:tav>
                                      </p:tavLst>
                                    </p:anim>
                                    <p:anim calcmode="lin" valueType="num">
                                      <p:cBhvr>
                                        <p:cTn id="70"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000"/>
                                        <p:tgtEl>
                                          <p:spTgt spid="67"/>
                                        </p:tgtEl>
                                      </p:cBhvr>
                                    </p:animEffect>
                                    <p:anim calcmode="lin" valueType="num">
                                      <p:cBhvr>
                                        <p:cTn id="76" dur="1000" fill="hold"/>
                                        <p:tgtEl>
                                          <p:spTgt spid="67"/>
                                        </p:tgtEl>
                                        <p:attrNameLst>
                                          <p:attrName>ppt_x</p:attrName>
                                        </p:attrNameLst>
                                      </p:cBhvr>
                                      <p:tavLst>
                                        <p:tav tm="0">
                                          <p:val>
                                            <p:strVal val="#ppt_x"/>
                                          </p:val>
                                        </p:tav>
                                        <p:tav tm="100000">
                                          <p:val>
                                            <p:strVal val="#ppt_x"/>
                                          </p:val>
                                        </p:tav>
                                      </p:tavLst>
                                    </p:anim>
                                    <p:anim calcmode="lin" valueType="num">
                                      <p:cBhvr>
                                        <p:cTn id="77" dur="1000" fill="hold"/>
                                        <p:tgtEl>
                                          <p:spTgt spid="67"/>
                                        </p:tgtEl>
                                        <p:attrNameLst>
                                          <p:attrName>ppt_y</p:attrName>
                                        </p:attrNameLst>
                                      </p:cBhvr>
                                      <p:tavLst>
                                        <p:tav tm="0">
                                          <p:val>
                                            <p:strVal val="#ppt_y+.1"/>
                                          </p:val>
                                        </p:tav>
                                        <p:tav tm="100000">
                                          <p:val>
                                            <p:strVal val="#ppt_y"/>
                                          </p:val>
                                        </p:tav>
                                      </p:tavLst>
                                    </p:anim>
                                  </p:childTnLst>
                                </p:cTn>
                              </p:par>
                              <p:par>
                                <p:cTn id="78" presetID="22" presetClass="entr" presetSubtype="4" fill="hold"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down)">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P spid="64" grpId="0"/>
      <p:bldP spid="65" grpId="0"/>
      <p:bldP spid="66" grpId="0"/>
      <p:bldP spid="67" grpId="0"/>
      <p:bldP spid="57" grpId="0" animBg="1"/>
      <p:bldP spid="5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838795" y="68620"/>
            <a:ext cx="1068395" cy="369332"/>
          </a:xfrm>
        </p:spPr>
        <p:txBody>
          <a:bodyPr/>
          <a:lstStyle/>
          <a:p>
            <a:r>
              <a:rPr lang="en-US" altLang="zh-CN" sz="2000" dirty="0"/>
              <a:t>01 </a:t>
            </a:r>
            <a:r>
              <a:rPr lang="zh-CN" altLang="en-US" sz="2000" dirty="0"/>
              <a:t>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131786" y="72410"/>
            <a:ext cx="1822935" cy="369332"/>
          </a:xfrm>
        </p:spPr>
        <p:txBody>
          <a:bodyPr/>
          <a:lstStyle/>
          <a:p>
            <a:r>
              <a:rPr lang="en-US" altLang="zh-CN" sz="2000" dirty="0"/>
              <a:t>02 </a:t>
            </a:r>
            <a:r>
              <a:rPr lang="zh-CN" altLang="en-US" sz="2000" dirty="0"/>
              <a:t>时机与过程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179317" y="72410"/>
            <a:ext cx="1566454" cy="369332"/>
          </a:xfrm>
        </p:spPr>
        <p:txBody>
          <a:bodyPr/>
          <a:lstStyle/>
          <a:p>
            <a:r>
              <a:rPr lang="en-US" altLang="zh-CN" sz="2000" dirty="0"/>
              <a:t>03 </a:t>
            </a:r>
            <a:r>
              <a:rPr lang="zh-CN" altLang="en-US" sz="2000" dirty="0"/>
              <a:t>调度方式</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6848" y="72410"/>
            <a:ext cx="1566454" cy="369332"/>
          </a:xfrm>
        </p:spPr>
        <p:txBody>
          <a:bodyPr/>
          <a:lstStyle/>
          <a:p>
            <a:r>
              <a:rPr lang="en-US" altLang="zh-CN" sz="2000" dirty="0"/>
              <a:t>04 </a:t>
            </a:r>
            <a:r>
              <a:rPr lang="zh-CN" altLang="en-US" sz="2000" dirty="0"/>
              <a:t>基本准则</a:t>
            </a: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74377" y="72410"/>
            <a:ext cx="1566454" cy="369332"/>
          </a:xfrm>
        </p:spPr>
        <p:txBody>
          <a:bodyPr/>
          <a:lstStyle/>
          <a:p>
            <a:r>
              <a:rPr lang="en-US" altLang="zh-CN" sz="2000" dirty="0"/>
              <a:t>05 </a:t>
            </a:r>
            <a:r>
              <a:rPr lang="zh-CN" altLang="en-US" sz="2000" dirty="0"/>
              <a:t>调度算法</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61302" y="868477"/>
            <a:ext cx="2236510" cy="584775"/>
          </a:xfrm>
          <a:prstGeom prst="rect">
            <a:avLst/>
          </a:prstGeom>
          <a:noFill/>
        </p:spPr>
        <p:txBody>
          <a:bodyPr wrap="none" rtlCol="0">
            <a:spAutoFit/>
          </a:bodyPr>
          <a:lstStyle/>
          <a:p>
            <a:r>
              <a:rPr lang="zh-CN" altLang="en-US" sz="3200" b="1" dirty="0">
                <a:solidFill>
                  <a:srgbClr val="FF0000"/>
                </a:solidFill>
              </a:rPr>
              <a:t>调度的层次</a:t>
            </a:r>
          </a:p>
        </p:txBody>
      </p:sp>
      <p:grpSp>
        <p:nvGrpSpPr>
          <p:cNvPr id="8" name="组合 7">
            <a:extLst>
              <a:ext uri="{FF2B5EF4-FFF2-40B4-BE49-F238E27FC236}">
                <a16:creationId xmlns:a16="http://schemas.microsoft.com/office/drawing/2014/main" id="{5139B2A1-B8C4-4A96-93B7-96211301B288}"/>
              </a:ext>
            </a:extLst>
          </p:cNvPr>
          <p:cNvGrpSpPr/>
          <p:nvPr/>
        </p:nvGrpSpPr>
        <p:grpSpPr>
          <a:xfrm>
            <a:off x="1078544" y="1577390"/>
            <a:ext cx="10417596" cy="4433585"/>
            <a:chOff x="1078544" y="1577390"/>
            <a:chExt cx="10417596" cy="4433585"/>
          </a:xfrm>
        </p:grpSpPr>
        <p:grpSp>
          <p:nvGrpSpPr>
            <p:cNvPr id="9" name="组合 8">
              <a:extLst>
                <a:ext uri="{FF2B5EF4-FFF2-40B4-BE49-F238E27FC236}">
                  <a16:creationId xmlns:a16="http://schemas.microsoft.com/office/drawing/2014/main" id="{DC3F6272-9893-40EF-AE20-97FFDC38F455}"/>
                </a:ext>
              </a:extLst>
            </p:cNvPr>
            <p:cNvGrpSpPr/>
            <p:nvPr/>
          </p:nvGrpSpPr>
          <p:grpSpPr>
            <a:xfrm>
              <a:off x="1078544" y="1631086"/>
              <a:ext cx="809837" cy="1113914"/>
              <a:chOff x="611284" y="1140955"/>
              <a:chExt cx="809837" cy="1113914"/>
            </a:xfrm>
          </p:grpSpPr>
          <p:sp>
            <p:nvSpPr>
              <p:cNvPr id="12" name="文本框 11">
                <a:extLst>
                  <a:ext uri="{FF2B5EF4-FFF2-40B4-BE49-F238E27FC236}">
                    <a16:creationId xmlns:a16="http://schemas.microsoft.com/office/drawing/2014/main" id="{3CF91506-B532-4568-98D2-F52484D7550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3" name="组合 12">
                <a:extLst>
                  <a:ext uri="{FF2B5EF4-FFF2-40B4-BE49-F238E27FC236}">
                    <a16:creationId xmlns:a16="http://schemas.microsoft.com/office/drawing/2014/main" id="{5F77C50A-E0DF-464C-AE95-60AD373F9989}"/>
                  </a:ext>
                </a:extLst>
              </p:cNvPr>
              <p:cNvGrpSpPr/>
              <p:nvPr/>
            </p:nvGrpSpPr>
            <p:grpSpPr>
              <a:xfrm rot="11641273">
                <a:off x="1059438" y="1140955"/>
                <a:ext cx="246536" cy="1113914"/>
                <a:chOff x="499860" y="916478"/>
                <a:chExt cx="1125740" cy="5086389"/>
              </a:xfrm>
            </p:grpSpPr>
            <p:cxnSp>
              <p:nvCxnSpPr>
                <p:cNvPr id="14" name="直接连接符 13">
                  <a:extLst>
                    <a:ext uri="{FF2B5EF4-FFF2-40B4-BE49-F238E27FC236}">
                      <a16:creationId xmlns:a16="http://schemas.microsoft.com/office/drawing/2014/main" id="{0435CA7A-7C1D-445D-B232-DBB509BB67E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a:extLst>
                    <a:ext uri="{FF2B5EF4-FFF2-40B4-BE49-F238E27FC236}">
                      <a16:creationId xmlns:a16="http://schemas.microsoft.com/office/drawing/2014/main" id="{04358DA8-8F29-4D27-8DE5-C66C1E98A593}"/>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10" name="矩形 9">
              <a:extLst>
                <a:ext uri="{FF2B5EF4-FFF2-40B4-BE49-F238E27FC236}">
                  <a16:creationId xmlns:a16="http://schemas.microsoft.com/office/drawing/2014/main" id="{0C652388-1E78-4407-BCD9-5868EE051EB0}"/>
                </a:ext>
              </a:extLst>
            </p:cNvPr>
            <p:cNvSpPr/>
            <p:nvPr/>
          </p:nvSpPr>
          <p:spPr>
            <a:xfrm>
              <a:off x="1979607" y="1577390"/>
              <a:ext cx="1826141" cy="668516"/>
            </a:xfrm>
            <a:prstGeom prst="rect">
              <a:avLst/>
            </a:prstGeom>
          </p:spPr>
          <p:txBody>
            <a:bodyPr wrap="none">
              <a:spAutoFit/>
            </a:bodyPr>
            <a:lstStyle/>
            <a:p>
              <a:pPr lvl="0">
                <a:lnSpc>
                  <a:spcPct val="130000"/>
                </a:lnSpc>
              </a:pPr>
              <a:r>
                <a:rPr lang="zh-CN" altLang="en-US" sz="3200" b="1" dirty="0">
                  <a:solidFill>
                    <a:schemeClr val="accent1">
                      <a:lumMod val="50000"/>
                    </a:schemeClr>
                  </a:solidFill>
                </a:rPr>
                <a:t>作业调度</a:t>
              </a:r>
            </a:p>
          </p:txBody>
        </p:sp>
        <p:sp>
          <p:nvSpPr>
            <p:cNvPr id="11" name="矩形 10">
              <a:extLst>
                <a:ext uri="{FF2B5EF4-FFF2-40B4-BE49-F238E27FC236}">
                  <a16:creationId xmlns:a16="http://schemas.microsoft.com/office/drawing/2014/main" id="{221F8292-012C-4A66-B750-CF83374EDFB7}"/>
                </a:ext>
              </a:extLst>
            </p:cNvPr>
            <p:cNvSpPr/>
            <p:nvPr/>
          </p:nvSpPr>
          <p:spPr>
            <a:xfrm>
              <a:off x="1979607" y="2434418"/>
              <a:ext cx="9516533" cy="3576557"/>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sz="2000" b="1" dirty="0"/>
                <a:t>又称为宏观调度或高级调度。</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按一定原则从外存上处于</a:t>
              </a:r>
              <a:r>
                <a:rPr lang="zh-CN" altLang="en-US" sz="2000" b="1" dirty="0">
                  <a:solidFill>
                    <a:srgbClr val="FF0000"/>
                  </a:solidFill>
                </a:rPr>
                <a:t>后备状态的作业</a:t>
              </a:r>
              <a:r>
                <a:rPr lang="zh-CN" altLang="en-US" sz="2000" b="1" dirty="0"/>
                <a:t>中挑选一个（或多个）作业，给他们分配内存，输入输出设备等必要资源，并建立相应进程，以使他们</a:t>
              </a:r>
              <a:r>
                <a:rPr lang="zh-CN" altLang="en-US" sz="2000" b="1" dirty="0">
                  <a:solidFill>
                    <a:srgbClr val="FF0000"/>
                  </a:solidFill>
                </a:rPr>
                <a:t>获得竞争处理机</a:t>
              </a:r>
              <a:r>
                <a:rPr lang="zh-CN" altLang="en-US" sz="2000" b="1" dirty="0"/>
                <a:t>的权利。</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是内存与辅助存储之间的调度。</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每个作业只调入一次，调出一次。</a:t>
              </a:r>
              <a:endParaRPr lang="en-US" altLang="zh-CN" sz="2000" b="1" dirty="0"/>
            </a:p>
            <a:p>
              <a:pPr marL="285750" indent="-285750">
                <a:lnSpc>
                  <a:spcPct val="150000"/>
                </a:lnSpc>
                <a:spcBef>
                  <a:spcPts val="600"/>
                </a:spcBef>
                <a:buFont typeface="Arial" panose="020B0604020202020204" pitchFamily="34" charset="0"/>
                <a:buChar char="•"/>
              </a:pPr>
              <a:r>
                <a:rPr lang="zh-CN" altLang="en-US" sz="2000" b="1" dirty="0"/>
                <a:t>多道批处理系统中大多配有作业调度，执行效率较低，一般几分钟一次</a:t>
              </a:r>
            </a:p>
          </p:txBody>
        </p:sp>
      </p:grpSp>
    </p:spTree>
    <p:extLst>
      <p:ext uri="{BB962C8B-B14F-4D97-AF65-F5344CB8AC3E}">
        <p14:creationId xmlns:p14="http://schemas.microsoft.com/office/powerpoint/2010/main" val="104052068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chemeClr val="accent1"/>
          </a:solidFill>
          <a:prstDash val="solid"/>
          <a:round/>
          <a:headEnd type="none" w="med" len="med"/>
          <a:tailEnd type="none" w="med" len="med"/>
        </a:ln>
      </a:spPr>
      <a:bodyPr rtlCol="0" anchor="ctr"/>
      <a:lstStyle>
        <a:defPPr algn="ctr">
          <a:defRPr sz="1600" dirty="0" smtClean="0"/>
        </a:defPPr>
      </a:lstStyle>
      <a:style>
        <a:lnRef idx="0">
          <a:scrgbClr r="0" g="0" b="0"/>
        </a:lnRef>
        <a:fillRef idx="0">
          <a:scrgbClr r="0" g="0" b="0"/>
        </a:fillRef>
        <a:effectRef idx="0">
          <a:scrgbClr r="0" g="0" b="0"/>
        </a:effectRef>
        <a:fontRef idx="minor">
          <a:schemeClr val="accent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algn="l">
          <a:lnSpc>
            <a:spcPct val="150000"/>
          </a:lnSpc>
          <a:defRPr sz="2400" b="1"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31481</TotalTime>
  <Words>6029</Words>
  <Application>Microsoft Office PowerPoint</Application>
  <PresentationFormat>宽屏</PresentationFormat>
  <Paragraphs>1652</Paragraphs>
  <Slides>68</Slides>
  <Notes>59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Segoe UI Light</vt:lpstr>
      <vt:lpstr>微软雅黑</vt:lpstr>
      <vt:lpstr>Monotype Sorts</vt:lpstr>
      <vt:lpstr>Arial</vt:lpstr>
      <vt:lpstr>Century Gothic</vt:lpstr>
      <vt:lpstr>楷体</vt:lpstr>
      <vt:lpstr>等线</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561</cp:revision>
  <dcterms:created xsi:type="dcterms:W3CDTF">2015-08-18T02:51:41Z</dcterms:created>
  <dcterms:modified xsi:type="dcterms:W3CDTF">2021-10-25T02:26:44Z</dcterms:modified>
  <cp:category/>
</cp:coreProperties>
</file>